
<file path=[Content_Types].xml><?xml version="1.0" encoding="utf-8"?>
<Types xmlns="http://schemas.openxmlformats.org/package/2006/content-types">
  <Default Extension="emf" ContentType="image/x-emf"/>
  <Default Extension="gif" ContentType="image/gif"/>
  <Default Extension="jpe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25"/>
  </p:notesMasterIdLst>
  <p:handoutMasterIdLst>
    <p:handoutMasterId r:id="rId26"/>
  </p:handoutMasterIdLst>
  <p:sldIdLst>
    <p:sldId id="261" r:id="rId2"/>
    <p:sldId id="427" r:id="rId3"/>
    <p:sldId id="425" r:id="rId4"/>
    <p:sldId id="426" r:id="rId5"/>
    <p:sldId id="428" r:id="rId6"/>
    <p:sldId id="444" r:id="rId7"/>
    <p:sldId id="445" r:id="rId8"/>
    <p:sldId id="421" r:id="rId9"/>
    <p:sldId id="402" r:id="rId10"/>
    <p:sldId id="423" r:id="rId11"/>
    <p:sldId id="447" r:id="rId12"/>
    <p:sldId id="456" r:id="rId13"/>
    <p:sldId id="449" r:id="rId14"/>
    <p:sldId id="457" r:id="rId15"/>
    <p:sldId id="429" r:id="rId16"/>
    <p:sldId id="455" r:id="rId17"/>
    <p:sldId id="451" r:id="rId18"/>
    <p:sldId id="452" r:id="rId19"/>
    <p:sldId id="458" r:id="rId20"/>
    <p:sldId id="459" r:id="rId21"/>
    <p:sldId id="434" r:id="rId22"/>
    <p:sldId id="441" r:id="rId23"/>
    <p:sldId id="443" r:id="rId24"/>
  </p:sldIdLst>
  <p:sldSz cx="9144000" cy="6858000" type="screen4x3"/>
  <p:notesSz cx="6858000" cy="9144000"/>
  <p:defaultTextStyle>
    <a:defPPr>
      <a:defRPr lang="fr-FR"/>
    </a:defPPr>
    <a:lvl1pPr algn="l" rtl="0" eaLnBrk="0" fontAlgn="base" hangingPunct="0">
      <a:spcBef>
        <a:spcPct val="0"/>
      </a:spcBef>
      <a:spcAft>
        <a:spcPct val="0"/>
      </a:spcAft>
      <a:defRPr sz="3600" b="1" kern="1200">
        <a:solidFill>
          <a:schemeClr val="tx1"/>
        </a:solidFill>
        <a:latin typeface="Arial" charset="0"/>
        <a:ea typeface="MS PGothic" charset="0"/>
        <a:cs typeface="MS PGothic" charset="0"/>
      </a:defRPr>
    </a:lvl1pPr>
    <a:lvl2pPr marL="457200" algn="l" rtl="0" eaLnBrk="0" fontAlgn="base" hangingPunct="0">
      <a:spcBef>
        <a:spcPct val="0"/>
      </a:spcBef>
      <a:spcAft>
        <a:spcPct val="0"/>
      </a:spcAft>
      <a:defRPr sz="3600" b="1" kern="1200">
        <a:solidFill>
          <a:schemeClr val="tx1"/>
        </a:solidFill>
        <a:latin typeface="Arial" charset="0"/>
        <a:ea typeface="MS PGothic" charset="0"/>
        <a:cs typeface="MS PGothic" charset="0"/>
      </a:defRPr>
    </a:lvl2pPr>
    <a:lvl3pPr marL="914400" algn="l" rtl="0" eaLnBrk="0" fontAlgn="base" hangingPunct="0">
      <a:spcBef>
        <a:spcPct val="0"/>
      </a:spcBef>
      <a:spcAft>
        <a:spcPct val="0"/>
      </a:spcAft>
      <a:defRPr sz="3600" b="1" kern="1200">
        <a:solidFill>
          <a:schemeClr val="tx1"/>
        </a:solidFill>
        <a:latin typeface="Arial" charset="0"/>
        <a:ea typeface="MS PGothic" charset="0"/>
        <a:cs typeface="MS PGothic" charset="0"/>
      </a:defRPr>
    </a:lvl3pPr>
    <a:lvl4pPr marL="1371600" algn="l" rtl="0" eaLnBrk="0" fontAlgn="base" hangingPunct="0">
      <a:spcBef>
        <a:spcPct val="0"/>
      </a:spcBef>
      <a:spcAft>
        <a:spcPct val="0"/>
      </a:spcAft>
      <a:defRPr sz="3600" b="1" kern="1200">
        <a:solidFill>
          <a:schemeClr val="tx1"/>
        </a:solidFill>
        <a:latin typeface="Arial" charset="0"/>
        <a:ea typeface="MS PGothic" charset="0"/>
        <a:cs typeface="MS PGothic" charset="0"/>
      </a:defRPr>
    </a:lvl4pPr>
    <a:lvl5pPr marL="1828800" algn="l" rtl="0" eaLnBrk="0" fontAlgn="base" hangingPunct="0">
      <a:spcBef>
        <a:spcPct val="0"/>
      </a:spcBef>
      <a:spcAft>
        <a:spcPct val="0"/>
      </a:spcAft>
      <a:defRPr sz="3600" b="1" kern="1200">
        <a:solidFill>
          <a:schemeClr val="tx1"/>
        </a:solidFill>
        <a:latin typeface="Arial" charset="0"/>
        <a:ea typeface="MS PGothic" charset="0"/>
        <a:cs typeface="MS PGothic" charset="0"/>
      </a:defRPr>
    </a:lvl5pPr>
    <a:lvl6pPr marL="2286000" algn="l" defTabSz="457200" rtl="0" eaLnBrk="1" latinLnBrk="0" hangingPunct="1">
      <a:defRPr sz="3600" b="1" kern="1200">
        <a:solidFill>
          <a:schemeClr val="tx1"/>
        </a:solidFill>
        <a:latin typeface="Arial" charset="0"/>
        <a:ea typeface="MS PGothic" charset="0"/>
        <a:cs typeface="MS PGothic" charset="0"/>
      </a:defRPr>
    </a:lvl6pPr>
    <a:lvl7pPr marL="2743200" algn="l" defTabSz="457200" rtl="0" eaLnBrk="1" latinLnBrk="0" hangingPunct="1">
      <a:defRPr sz="3600" b="1" kern="1200">
        <a:solidFill>
          <a:schemeClr val="tx1"/>
        </a:solidFill>
        <a:latin typeface="Arial" charset="0"/>
        <a:ea typeface="MS PGothic" charset="0"/>
        <a:cs typeface="MS PGothic" charset="0"/>
      </a:defRPr>
    </a:lvl7pPr>
    <a:lvl8pPr marL="3200400" algn="l" defTabSz="457200" rtl="0" eaLnBrk="1" latinLnBrk="0" hangingPunct="1">
      <a:defRPr sz="3600" b="1" kern="1200">
        <a:solidFill>
          <a:schemeClr val="tx1"/>
        </a:solidFill>
        <a:latin typeface="Arial" charset="0"/>
        <a:ea typeface="MS PGothic" charset="0"/>
        <a:cs typeface="MS PGothic" charset="0"/>
      </a:defRPr>
    </a:lvl8pPr>
    <a:lvl9pPr marL="3657600" algn="l" defTabSz="457200" rtl="0" eaLnBrk="1" latinLnBrk="0" hangingPunct="1">
      <a:defRPr sz="3600" b="1" kern="1200">
        <a:solidFill>
          <a:schemeClr val="tx1"/>
        </a:solidFill>
        <a:latin typeface="Arial" charset="0"/>
        <a:ea typeface="MS PGothic" charset="0"/>
        <a:cs typeface="MS PGothic" charset="0"/>
      </a:defRPr>
    </a:lvl9pPr>
  </p:defaultTextStyle>
  <p:extLst>
    <p:ext uri="{EFAFB233-063F-42B5-8137-9DF3F51BA10A}">
      <p15:sldGuideLst xmlns:p15="http://schemas.microsoft.com/office/powerpoint/2012/main">
        <p15:guide id="1" orient="horz" pos="4178">
          <p15:clr>
            <a:srgbClr val="A4A3A4"/>
          </p15:clr>
        </p15:guide>
        <p15:guide id="2" pos="46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CC"/>
    <a:srgbClr val="003399"/>
    <a:srgbClr val="000066"/>
    <a:srgbClr val="6600CC"/>
    <a:srgbClr val="333399"/>
    <a:srgbClr val="0099FF"/>
    <a:srgbClr val="0099CC"/>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736" autoAdjust="0"/>
  </p:normalViewPr>
  <p:slideViewPr>
    <p:cSldViewPr snapToGrid="0" snapToObjects="1">
      <p:cViewPr varScale="1">
        <p:scale>
          <a:sx n="66" d="100"/>
          <a:sy n="66" d="100"/>
        </p:scale>
        <p:origin x="1930" y="62"/>
      </p:cViewPr>
      <p:guideLst>
        <p:guide orient="horz" pos="4178"/>
        <p:guide pos="466"/>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8" d="100"/>
          <a:sy n="98" d="100"/>
        </p:scale>
        <p:origin x="-279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Book2"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2"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line3DChart>
        <c:grouping val="standard"/>
        <c:varyColors val="0"/>
        <c:ser>
          <c:idx val="0"/>
          <c:order val="0"/>
          <c:spPr>
            <a:solidFill>
              <a:schemeClr val="accent1"/>
            </a:solidFill>
            <a:ln>
              <a:noFill/>
            </a:ln>
            <a:effectLst/>
            <a:sp3d/>
          </c:spPr>
          <c:val>
            <c:numRef>
              <c:f>Sheet1!$A$1:$N$1</c:f>
              <c:numCache>
                <c:formatCode>General</c:formatCode>
                <c:ptCount val="14"/>
                <c:pt idx="0">
                  <c:v>2</c:v>
                </c:pt>
                <c:pt idx="1">
                  <c:v>2</c:v>
                </c:pt>
                <c:pt idx="2">
                  <c:v>3</c:v>
                </c:pt>
                <c:pt idx="3">
                  <c:v>9</c:v>
                </c:pt>
                <c:pt idx="4">
                  <c:v>8</c:v>
                </c:pt>
                <c:pt idx="5">
                  <c:v>1</c:v>
                </c:pt>
                <c:pt idx="6">
                  <c:v>1</c:v>
                </c:pt>
                <c:pt idx="7">
                  <c:v>1</c:v>
                </c:pt>
                <c:pt idx="8">
                  <c:v>1</c:v>
                </c:pt>
                <c:pt idx="9">
                  <c:v>0</c:v>
                </c:pt>
                <c:pt idx="10">
                  <c:v>1</c:v>
                </c:pt>
                <c:pt idx="11">
                  <c:v>0</c:v>
                </c:pt>
                <c:pt idx="12">
                  <c:v>1</c:v>
                </c:pt>
                <c:pt idx="13">
                  <c:v>1</c:v>
                </c:pt>
              </c:numCache>
            </c:numRef>
          </c:val>
          <c:smooth val="0"/>
          <c:extLst>
            <c:ext xmlns:c16="http://schemas.microsoft.com/office/drawing/2014/chart" uri="{C3380CC4-5D6E-409C-BE32-E72D297353CC}">
              <c16:uniqueId val="{00000000-D344-4EE7-8E5B-64C31404ADDD}"/>
            </c:ext>
          </c:extLst>
        </c:ser>
        <c:dLbls>
          <c:showLegendKey val="0"/>
          <c:showVal val="0"/>
          <c:showCatName val="0"/>
          <c:showSerName val="0"/>
          <c:showPercent val="0"/>
          <c:showBubbleSize val="0"/>
        </c:dLbls>
        <c:axId val="-2101847288"/>
        <c:axId val="-2080845128"/>
        <c:axId val="-2081395608"/>
      </c:line3DChart>
      <c:catAx>
        <c:axId val="-2101847288"/>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fr-FR"/>
          </a:p>
        </c:txPr>
        <c:crossAx val="-2080845128"/>
        <c:crosses val="autoZero"/>
        <c:auto val="1"/>
        <c:lblAlgn val="ctr"/>
        <c:lblOffset val="100"/>
        <c:noMultiLvlLbl val="0"/>
      </c:catAx>
      <c:valAx>
        <c:axId val="-208084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fr-FR"/>
          </a:p>
        </c:txPr>
        <c:crossAx val="-2101847288"/>
        <c:crosses val="autoZero"/>
        <c:crossBetween val="between"/>
      </c:valAx>
      <c:serAx>
        <c:axId val="-2081395608"/>
        <c:scaling>
          <c:orientation val="minMax"/>
        </c:scaling>
        <c:delete val="1"/>
        <c:axPos val="b"/>
        <c:majorTickMark val="out"/>
        <c:minorTickMark val="none"/>
        <c:tickLblPos val="nextTo"/>
        <c:crossAx val="-2080845128"/>
        <c:crosses val="autoZero"/>
      </c:ser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fr-F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line3DChart>
        <c:grouping val="standard"/>
        <c:varyColors val="0"/>
        <c:ser>
          <c:idx val="0"/>
          <c:order val="0"/>
          <c:spPr>
            <a:solidFill>
              <a:schemeClr val="accent1"/>
            </a:solidFill>
            <a:ln>
              <a:noFill/>
            </a:ln>
            <a:effectLst/>
            <a:sp3d/>
          </c:spPr>
          <c:val>
            <c:numRef>
              <c:f>Sheet1!$A$1:$N$1</c:f>
              <c:numCache>
                <c:formatCode>General</c:formatCode>
                <c:ptCount val="14"/>
                <c:pt idx="0">
                  <c:v>2</c:v>
                </c:pt>
                <c:pt idx="1">
                  <c:v>2</c:v>
                </c:pt>
                <c:pt idx="2">
                  <c:v>3</c:v>
                </c:pt>
                <c:pt idx="3">
                  <c:v>9</c:v>
                </c:pt>
                <c:pt idx="4">
                  <c:v>8</c:v>
                </c:pt>
                <c:pt idx="5">
                  <c:v>1</c:v>
                </c:pt>
                <c:pt idx="6">
                  <c:v>1</c:v>
                </c:pt>
                <c:pt idx="7">
                  <c:v>1</c:v>
                </c:pt>
                <c:pt idx="8">
                  <c:v>1</c:v>
                </c:pt>
                <c:pt idx="9">
                  <c:v>0</c:v>
                </c:pt>
                <c:pt idx="10">
                  <c:v>1</c:v>
                </c:pt>
                <c:pt idx="11">
                  <c:v>0</c:v>
                </c:pt>
                <c:pt idx="12">
                  <c:v>1</c:v>
                </c:pt>
                <c:pt idx="13">
                  <c:v>1</c:v>
                </c:pt>
              </c:numCache>
            </c:numRef>
          </c:val>
          <c:smooth val="0"/>
          <c:extLst>
            <c:ext xmlns:c16="http://schemas.microsoft.com/office/drawing/2014/chart" uri="{C3380CC4-5D6E-409C-BE32-E72D297353CC}">
              <c16:uniqueId val="{00000000-D344-4EE7-8E5B-64C31404ADDD}"/>
            </c:ext>
          </c:extLst>
        </c:ser>
        <c:dLbls>
          <c:showLegendKey val="0"/>
          <c:showVal val="0"/>
          <c:showCatName val="0"/>
          <c:showSerName val="0"/>
          <c:showPercent val="0"/>
          <c:showBubbleSize val="0"/>
        </c:dLbls>
        <c:axId val="-2088090216"/>
        <c:axId val="-2087803592"/>
        <c:axId val="-2101671592"/>
      </c:line3DChart>
      <c:catAx>
        <c:axId val="-2088090216"/>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fr-FR"/>
          </a:p>
        </c:txPr>
        <c:crossAx val="-2087803592"/>
        <c:crosses val="autoZero"/>
        <c:auto val="1"/>
        <c:lblAlgn val="ctr"/>
        <c:lblOffset val="100"/>
        <c:noMultiLvlLbl val="0"/>
      </c:catAx>
      <c:valAx>
        <c:axId val="-208780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fr-FR"/>
          </a:p>
        </c:txPr>
        <c:crossAx val="-2088090216"/>
        <c:crosses val="autoZero"/>
        <c:crossBetween val="between"/>
      </c:valAx>
      <c:serAx>
        <c:axId val="-2101671592"/>
        <c:scaling>
          <c:orientation val="minMax"/>
        </c:scaling>
        <c:delete val="1"/>
        <c:axPos val="b"/>
        <c:majorTickMark val="out"/>
        <c:minorTickMark val="none"/>
        <c:tickLblPos val="nextTo"/>
        <c:crossAx val="-2087803592"/>
        <c:crosses val="autoZero"/>
      </c:ser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fr-FR"/>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atin typeface="Arial" charset="0"/>
                <a:ea typeface="+mn-ea"/>
                <a:cs typeface="+mn-cs"/>
              </a:defRPr>
            </a:lvl1pPr>
          </a:lstStyle>
          <a:p>
            <a:pPr>
              <a:defRPr/>
            </a:pPr>
            <a:endParaRPr lang="en-US"/>
          </a:p>
        </p:txBody>
      </p:sp>
      <p:sp>
        <p:nvSpPr>
          <p:cNvPr id="1996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ea typeface="+mn-ea"/>
                <a:cs typeface="+mn-cs"/>
              </a:defRPr>
            </a:lvl1pPr>
          </a:lstStyle>
          <a:p>
            <a:pPr>
              <a:defRPr/>
            </a:pPr>
            <a:endParaRPr lang="en-US"/>
          </a:p>
        </p:txBody>
      </p:sp>
      <p:sp>
        <p:nvSpPr>
          <p:cNvPr id="1996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atin typeface="Arial" charset="0"/>
                <a:ea typeface="+mn-ea"/>
                <a:cs typeface="+mn-cs"/>
              </a:defRPr>
            </a:lvl1pPr>
          </a:lstStyle>
          <a:p>
            <a:pPr>
              <a:defRPr/>
            </a:pPr>
            <a:endParaRPr lang="en-US"/>
          </a:p>
        </p:txBody>
      </p:sp>
      <p:sp>
        <p:nvSpPr>
          <p:cNvPr id="1996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FB5773BE-0B4A-6947-ACC2-6C06624B7022}" type="slidenum">
              <a:rPr lang="en-US"/>
              <a:pPr>
                <a:defRPr/>
              </a:pPr>
              <a:t>‹N°›</a:t>
            </a:fld>
            <a:endParaRPr lang="en-US"/>
          </a:p>
        </p:txBody>
      </p:sp>
    </p:spTree>
    <p:extLst>
      <p:ext uri="{BB962C8B-B14F-4D97-AF65-F5344CB8AC3E}">
        <p14:creationId xmlns:p14="http://schemas.microsoft.com/office/powerpoint/2010/main" val="3797414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atin typeface="Arial" charset="0"/>
                <a:ea typeface="+mn-ea"/>
                <a:cs typeface="+mn-cs"/>
              </a:defRPr>
            </a:lvl1pPr>
          </a:lstStyle>
          <a:p>
            <a:pPr>
              <a:defRPr/>
            </a:pPr>
            <a:endParaRPr lang="fr-FR"/>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ea typeface="+mn-ea"/>
                <a:cs typeface="+mn-cs"/>
              </a:defRPr>
            </a:lvl1pPr>
          </a:lstStyle>
          <a:p>
            <a:pPr>
              <a:defRPr/>
            </a:pPr>
            <a:endParaRPr lang="fr-FR"/>
          </a:p>
        </p:txBody>
      </p:sp>
      <p:sp>
        <p:nvSpPr>
          <p:cNvPr id="122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atin typeface="Arial" charset="0"/>
                <a:ea typeface="+mn-ea"/>
                <a:cs typeface="+mn-cs"/>
              </a:defRPr>
            </a:lvl1pPr>
          </a:lstStyle>
          <a:p>
            <a:pPr>
              <a:defRPr/>
            </a:pPr>
            <a:endParaRPr lang="fr-FR"/>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1B99BF3A-1729-0B46-B77D-490F868875F5}" type="slidenum">
              <a:rPr lang="fr-FR"/>
              <a:pPr>
                <a:defRPr/>
              </a:pPr>
              <a:t>‹N°›</a:t>
            </a:fld>
            <a:endParaRPr lang="fr-FR"/>
          </a:p>
        </p:txBody>
      </p:sp>
    </p:spTree>
    <p:extLst>
      <p:ext uri="{BB962C8B-B14F-4D97-AF65-F5344CB8AC3E}">
        <p14:creationId xmlns:p14="http://schemas.microsoft.com/office/powerpoint/2010/main" val="8802118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pPr>
              <a:defRPr/>
            </a:pPr>
            <a:fld id="{1B99BF3A-1729-0B46-B77D-490F868875F5}" type="slidenum">
              <a:rPr lang="fr-FR" smtClean="0"/>
              <a:pPr>
                <a:defRPr/>
              </a:pPr>
              <a:t>0</a:t>
            </a:fld>
            <a:endParaRPr lang="fr-FR"/>
          </a:p>
        </p:txBody>
      </p:sp>
    </p:spTree>
    <p:extLst>
      <p:ext uri="{BB962C8B-B14F-4D97-AF65-F5344CB8AC3E}">
        <p14:creationId xmlns:p14="http://schemas.microsoft.com/office/powerpoint/2010/main" val="3169443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A </a:t>
            </a:r>
            <a:r>
              <a:rPr lang="fr-CA" dirty="0" err="1"/>
              <a:t>clear</a:t>
            </a:r>
            <a:r>
              <a:rPr lang="fr-CA" dirty="0"/>
              <a:t> border: </a:t>
            </a:r>
            <a:r>
              <a:rPr lang="fr-CA" dirty="0" err="1"/>
              <a:t>video</a:t>
            </a:r>
            <a:r>
              <a:rPr lang="fr-CA" dirty="0"/>
              <a:t> technologies on one </a:t>
            </a:r>
            <a:r>
              <a:rPr lang="fr-CA" dirty="0" err="1"/>
              <a:t>side</a:t>
            </a:r>
            <a:r>
              <a:rPr lang="fr-CA" dirty="0"/>
              <a:t> and computer </a:t>
            </a:r>
            <a:r>
              <a:rPr lang="fr-CA" dirty="0" err="1"/>
              <a:t>graphics</a:t>
            </a:r>
            <a:r>
              <a:rPr lang="fr-CA" dirty="0"/>
              <a:t> on </a:t>
            </a:r>
            <a:r>
              <a:rPr lang="fr-CA" dirty="0" err="1"/>
              <a:t>another</a:t>
            </a:r>
            <a:r>
              <a:rPr lang="fr-CA" baseline="0" dirty="0"/>
              <a:t> </a:t>
            </a:r>
            <a:r>
              <a:rPr lang="fr-CA" baseline="0" dirty="0" err="1"/>
              <a:t>side</a:t>
            </a:r>
            <a:r>
              <a:rPr lang="fr-CA" baseline="0" dirty="0"/>
              <a:t>; </a:t>
            </a:r>
            <a:r>
              <a:rPr lang="fr-CA" baseline="0" dirty="0" err="1"/>
              <a:t>two</a:t>
            </a:r>
            <a:r>
              <a:rPr lang="fr-CA" baseline="0" dirty="0"/>
              <a:t> </a:t>
            </a:r>
            <a:r>
              <a:rPr lang="fr-CA" baseline="0" dirty="0" err="1"/>
              <a:t>different</a:t>
            </a:r>
            <a:r>
              <a:rPr lang="fr-CA" baseline="0" dirty="0"/>
              <a:t> industries (</a:t>
            </a:r>
            <a:r>
              <a:rPr lang="fr-CA" baseline="0" dirty="0" err="1"/>
              <a:t>special</a:t>
            </a:r>
            <a:r>
              <a:rPr lang="fr-CA" baseline="0" dirty="0"/>
              <a:t> </a:t>
            </a:r>
            <a:r>
              <a:rPr lang="fr-CA" baseline="0" dirty="0" err="1"/>
              <a:t>effects</a:t>
            </a:r>
            <a:r>
              <a:rPr lang="fr-CA" baseline="0" dirty="0"/>
              <a:t> a </a:t>
            </a:r>
            <a:r>
              <a:rPr lang="fr-CA" baseline="0" dirty="0" err="1"/>
              <a:t>common</a:t>
            </a:r>
            <a:r>
              <a:rPr lang="fr-CA" baseline="0" dirty="0"/>
              <a:t> point)</a:t>
            </a:r>
            <a:endParaRPr lang="fr-CA" dirty="0"/>
          </a:p>
        </p:txBody>
      </p:sp>
      <p:sp>
        <p:nvSpPr>
          <p:cNvPr id="4" name="Espace réservé du numéro de diapositive 3"/>
          <p:cNvSpPr>
            <a:spLocks noGrp="1"/>
          </p:cNvSpPr>
          <p:nvPr>
            <p:ph type="sldNum" sz="quarter" idx="10"/>
          </p:nvPr>
        </p:nvSpPr>
        <p:spPr/>
        <p:txBody>
          <a:bodyPr/>
          <a:lstStyle/>
          <a:p>
            <a:pPr>
              <a:defRPr/>
            </a:pPr>
            <a:fld id="{1B99BF3A-1729-0B46-B77D-490F868875F5}" type="slidenum">
              <a:rPr lang="fr-FR" smtClean="0"/>
              <a:pPr>
                <a:defRPr/>
              </a:pPr>
              <a:t>4</a:t>
            </a:fld>
            <a:endParaRPr lang="fr-FR"/>
          </a:p>
        </p:txBody>
      </p:sp>
    </p:spTree>
    <p:extLst>
      <p:ext uri="{BB962C8B-B14F-4D97-AF65-F5344CB8AC3E}">
        <p14:creationId xmlns:p14="http://schemas.microsoft.com/office/powerpoint/2010/main" val="2384407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err="1"/>
              <a:t>What</a:t>
            </a:r>
            <a:r>
              <a:rPr lang="fr-CA" dirty="0"/>
              <a:t> </a:t>
            </a:r>
            <a:r>
              <a:rPr lang="fr-CA" dirty="0" err="1"/>
              <a:t>is</a:t>
            </a:r>
            <a:r>
              <a:rPr lang="fr-CA" dirty="0"/>
              <a:t> </a:t>
            </a:r>
            <a:r>
              <a:rPr lang="fr-CA" dirty="0" err="1"/>
              <a:t>needed</a:t>
            </a:r>
            <a:r>
              <a:rPr lang="fr-CA" dirty="0"/>
              <a:t> to break</a:t>
            </a:r>
            <a:r>
              <a:rPr lang="fr-CA" baseline="0" dirty="0"/>
              <a:t> the </a:t>
            </a:r>
            <a:r>
              <a:rPr lang="fr-CA" baseline="0" dirty="0" err="1"/>
              <a:t>boder</a:t>
            </a:r>
            <a:r>
              <a:rPr lang="fr-CA" baseline="0" dirty="0"/>
              <a:t>?</a:t>
            </a:r>
            <a:endParaRPr lang="fr-CA" dirty="0"/>
          </a:p>
        </p:txBody>
      </p:sp>
      <p:sp>
        <p:nvSpPr>
          <p:cNvPr id="4" name="Espace réservé du numéro de diapositive 3"/>
          <p:cNvSpPr>
            <a:spLocks noGrp="1"/>
          </p:cNvSpPr>
          <p:nvPr>
            <p:ph type="sldNum" sz="quarter" idx="10"/>
          </p:nvPr>
        </p:nvSpPr>
        <p:spPr/>
        <p:txBody>
          <a:bodyPr/>
          <a:lstStyle/>
          <a:p>
            <a:pPr>
              <a:defRPr/>
            </a:pPr>
            <a:fld id="{1B99BF3A-1729-0B46-B77D-490F868875F5}" type="slidenum">
              <a:rPr lang="fr-FR" smtClean="0"/>
              <a:pPr>
                <a:defRPr/>
              </a:pPr>
              <a:t>6</a:t>
            </a:fld>
            <a:endParaRPr lang="fr-FR"/>
          </a:p>
        </p:txBody>
      </p:sp>
    </p:spTree>
    <p:extLst>
      <p:ext uri="{BB962C8B-B14F-4D97-AF65-F5344CB8AC3E}">
        <p14:creationId xmlns:p14="http://schemas.microsoft.com/office/powerpoint/2010/main" val="1204441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use case for point cloud allowing a new viewing experience. </a:t>
            </a:r>
          </a:p>
          <a:p>
            <a:pPr defTabSz="1354057" eaLnBrk="1" fontAlgn="auto" hangingPunct="1">
              <a:spcBef>
                <a:spcPts val="0"/>
              </a:spcBef>
              <a:spcAft>
                <a:spcPts val="0"/>
              </a:spcAft>
              <a:defRPr/>
            </a:pPr>
            <a:r>
              <a:rPr lang="en-US" dirty="0"/>
              <a:t>Bandwidth? Each player could be a separate point cloud, that is, we would need 3Gbps </a:t>
            </a:r>
            <a:r>
              <a:rPr lang="en-US" u="sng" dirty="0"/>
              <a:t>per player</a:t>
            </a:r>
            <a:r>
              <a:rPr lang="en-US" b="0" u="none" dirty="0"/>
              <a:t>.</a:t>
            </a:r>
          </a:p>
          <a:p>
            <a:r>
              <a:rPr lang="en-US" dirty="0"/>
              <a:t>Latency? For real-time sports broadcasting, latency can be an issue (people want to see the action at the same time it is happening). Another similar scenario is eSports. The user may control one player, and will want to have minimal latency for a responsive game playing experience</a:t>
            </a:r>
          </a:p>
          <a:p>
            <a:r>
              <a:rPr lang="en-US" dirty="0"/>
              <a:t>Error resilience? Depending on the condition of the network, errors can result in a player disappearing right at the time they are about to score a goal!</a:t>
            </a:r>
          </a:p>
        </p:txBody>
      </p:sp>
      <p:sp>
        <p:nvSpPr>
          <p:cNvPr id="4" name="Slide Number Placeholder 3"/>
          <p:cNvSpPr>
            <a:spLocks noGrp="1"/>
          </p:cNvSpPr>
          <p:nvPr>
            <p:ph type="sldNum" sz="quarter" idx="5"/>
          </p:nvPr>
        </p:nvSpPr>
        <p:spPr/>
        <p:txBody>
          <a:bodyPr/>
          <a:lstStyle/>
          <a:p>
            <a:fld id="{DF26B5EF-E6B2-4482-B3E1-BC282756F211}" type="slidenum">
              <a:rPr kumimoji="1" lang="ja-JP" altLang="en-US" smtClean="0"/>
              <a:pPr/>
              <a:t>11</a:t>
            </a:fld>
            <a:endParaRPr kumimoji="1" lang="ja-JP" altLang="en-US"/>
          </a:p>
        </p:txBody>
      </p:sp>
    </p:spTree>
    <p:extLst>
      <p:ext uri="{BB962C8B-B14F-4D97-AF65-F5344CB8AC3E}">
        <p14:creationId xmlns:p14="http://schemas.microsoft.com/office/powerpoint/2010/main" val="1544009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354057" eaLnBrk="1" fontAlgn="auto" hangingPunct="1">
              <a:spcBef>
                <a:spcPts val="0"/>
              </a:spcBef>
              <a:spcAft>
                <a:spcPts val="0"/>
              </a:spcAft>
              <a:defRPr/>
            </a:pPr>
            <a:r>
              <a:rPr lang="en-US" dirty="0"/>
              <a:t>Another example of a use case for point cloud is environmental mapping, for example, used in autonomous driving. The nature of the acquisition process generates huge amounts of data, that might need to be saved locally (for accident analysis), but also shared between cars or even sent back to a central server. Bandwidth? As shown in the slide, the bandwidth requirements can be pretty high, specially for continuous capture of point clouds. Latency? The delay between the car transmission and a central server might mean a wrong decision and an accident, so latency could be an issue as well. Error resilience? Since the car is moving, the network may become unreliable at times, and errors may add up in the transmission channel.</a:t>
            </a:r>
          </a:p>
          <a:p>
            <a:endParaRPr lang="en-US" dirty="0"/>
          </a:p>
        </p:txBody>
      </p:sp>
      <p:sp>
        <p:nvSpPr>
          <p:cNvPr id="4" name="Slide Number Placeholder 3"/>
          <p:cNvSpPr>
            <a:spLocks noGrp="1"/>
          </p:cNvSpPr>
          <p:nvPr>
            <p:ph type="sldNum" sz="quarter" idx="5"/>
          </p:nvPr>
        </p:nvSpPr>
        <p:spPr/>
        <p:txBody>
          <a:bodyPr/>
          <a:lstStyle/>
          <a:p>
            <a:fld id="{DF26B5EF-E6B2-4482-B3E1-BC282756F211}" type="slidenum">
              <a:rPr kumimoji="1" lang="ja-JP" altLang="en-US" smtClean="0"/>
              <a:pPr/>
              <a:t>13</a:t>
            </a:fld>
            <a:endParaRPr kumimoji="1" lang="ja-JP" altLang="en-US"/>
          </a:p>
        </p:txBody>
      </p:sp>
    </p:spTree>
    <p:extLst>
      <p:ext uri="{BB962C8B-B14F-4D97-AF65-F5344CB8AC3E}">
        <p14:creationId xmlns:p14="http://schemas.microsoft.com/office/powerpoint/2010/main" val="3932188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26B5EF-E6B2-4482-B3E1-BC282756F211}" type="slidenum">
              <a:rPr kumimoji="1" lang="ja-JP" altLang="en-US" smtClean="0"/>
              <a:pPr/>
              <a:t>15</a:t>
            </a:fld>
            <a:endParaRPr kumimoji="1" lang="ja-JP" altLang="en-US"/>
          </a:p>
        </p:txBody>
      </p:sp>
    </p:spTree>
    <p:extLst>
      <p:ext uri="{BB962C8B-B14F-4D97-AF65-F5344CB8AC3E}">
        <p14:creationId xmlns:p14="http://schemas.microsoft.com/office/powerpoint/2010/main" val="1406255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100k points * (</a:t>
            </a:r>
            <a:r>
              <a:rPr lang="en-US" dirty="0" err="1"/>
              <a:t>xyz</a:t>
            </a:r>
            <a:r>
              <a:rPr lang="en-US" dirty="0"/>
              <a:t> 96 + </a:t>
            </a:r>
            <a:r>
              <a:rPr lang="en-US" dirty="0" err="1"/>
              <a:t>rgb</a:t>
            </a:r>
            <a:r>
              <a:rPr lang="en-US" dirty="0"/>
              <a:t> 24) * 30 fps = 360 Mbps</a:t>
            </a:r>
          </a:p>
          <a:p>
            <a:r>
              <a:rPr lang="en-US" dirty="0"/>
              <a:t>Latest TMC2v5.0 results</a:t>
            </a:r>
          </a:p>
          <a:p>
            <a:r>
              <a:rPr lang="en-US" dirty="0" err="1"/>
              <a:t>Longdress</a:t>
            </a:r>
            <a:r>
              <a:rPr lang="en-US" dirty="0"/>
              <a:t> (~834kpoints/frame)</a:t>
            </a:r>
          </a:p>
          <a:p>
            <a:r>
              <a:rPr lang="en-US" dirty="0"/>
              <a:t> - AI: 5/8.6/15.6/29.6/51.5 Mbps</a:t>
            </a:r>
          </a:p>
          <a:p>
            <a:r>
              <a:rPr lang="en-US" dirty="0"/>
              <a:t> - RA: 2.4/3.7/6.2/12.5/28.9</a:t>
            </a:r>
          </a:p>
          <a:p>
            <a:r>
              <a:rPr lang="en-US" dirty="0" err="1"/>
              <a:t>Red&amp;Black</a:t>
            </a:r>
            <a:r>
              <a:rPr lang="en-US" dirty="0"/>
              <a:t> (727k points/frame)</a:t>
            </a:r>
          </a:p>
          <a:p>
            <a:r>
              <a:rPr lang="en-US" dirty="0"/>
              <a:t> - AI: 3.5/5/7.8/13.5/25.4 Mbps</a:t>
            </a:r>
          </a:p>
          <a:p>
            <a:r>
              <a:rPr lang="en-US" dirty="0"/>
              <a:t> - RA: 2.3/3/4.3/</a:t>
            </a:r>
            <a:r>
              <a:rPr lang="en-US" b="1" dirty="0"/>
              <a:t>7</a:t>
            </a:r>
            <a:r>
              <a:rPr lang="en-US" dirty="0"/>
              <a:t>/14.2</a:t>
            </a:r>
          </a:p>
          <a:p>
            <a:r>
              <a:rPr lang="en-US" dirty="0"/>
              <a:t>Loot (794kpoints/frame)</a:t>
            </a:r>
          </a:p>
          <a:p>
            <a:r>
              <a:rPr lang="en-US" dirty="0"/>
              <a:t> - AI: 2.4/3.6/5.8/9.9/18 Mbps</a:t>
            </a:r>
          </a:p>
          <a:p>
            <a:r>
              <a:rPr lang="en-US" dirty="0"/>
              <a:t> - RA: 1.5/1,9/2.7/</a:t>
            </a:r>
            <a:r>
              <a:rPr lang="en-US" b="1" dirty="0"/>
              <a:t>4.4</a:t>
            </a:r>
            <a:r>
              <a:rPr lang="en-US" dirty="0"/>
              <a:t>/8.9 Mbps </a:t>
            </a:r>
          </a:p>
        </p:txBody>
      </p:sp>
      <p:sp>
        <p:nvSpPr>
          <p:cNvPr id="4" name="Slide Number Placeholder 3"/>
          <p:cNvSpPr>
            <a:spLocks noGrp="1"/>
          </p:cNvSpPr>
          <p:nvPr>
            <p:ph type="sldNum" sz="quarter" idx="5"/>
          </p:nvPr>
        </p:nvSpPr>
        <p:spPr/>
        <p:txBody>
          <a:bodyPr/>
          <a:lstStyle/>
          <a:p>
            <a:fld id="{DF26B5EF-E6B2-4482-B3E1-BC282756F211}" type="slidenum">
              <a:rPr kumimoji="1" lang="ja-JP" altLang="en-US" smtClean="0"/>
              <a:pPr/>
              <a:t>16</a:t>
            </a:fld>
            <a:endParaRPr kumimoji="1" lang="ja-JP" altLang="en-US"/>
          </a:p>
        </p:txBody>
      </p:sp>
    </p:spTree>
    <p:extLst>
      <p:ext uri="{BB962C8B-B14F-4D97-AF65-F5344CB8AC3E}">
        <p14:creationId xmlns:p14="http://schemas.microsoft.com/office/powerpoint/2010/main" val="1915955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kumimoji="1" lang="en-US" sz="1800" dirty="0">
                <a:latin typeface="+mn-lt"/>
                <a:ea typeface="+mn-ea"/>
                <a:cs typeface="+mn-cs"/>
              </a:rPr>
              <a:t>100,000 points @ 10 fps → 110 Mbps (uncompressed) </a:t>
            </a:r>
            <a:br>
              <a:rPr kumimoji="1" lang="en-US" sz="1800" dirty="0">
                <a:latin typeface="+mn-lt"/>
                <a:ea typeface="+mn-ea"/>
                <a:cs typeface="+mn-cs"/>
              </a:rPr>
            </a:br>
            <a:r>
              <a:rPr kumimoji="1" lang="en-US" sz="1800" dirty="0">
                <a:latin typeface="+mn-lt"/>
                <a:ea typeface="+mn-ea"/>
                <a:cs typeface="+mn-cs"/>
              </a:rPr>
              <a:t>= (</a:t>
            </a:r>
            <a:r>
              <a:rPr kumimoji="1" lang="en-US" sz="1800" dirty="0" err="1">
                <a:latin typeface="+mn-lt"/>
                <a:ea typeface="+mn-ea"/>
                <a:cs typeface="+mn-cs"/>
              </a:rPr>
              <a:t>xyz</a:t>
            </a:r>
            <a:r>
              <a:rPr kumimoji="1" lang="en-US" sz="1800" dirty="0">
                <a:latin typeface="+mn-lt"/>
                <a:ea typeface="+mn-ea"/>
                <a:cs typeface="+mn-cs"/>
              </a:rPr>
              <a:t> 96bpp + reflectance 16bpp) * 10 * 100 </a:t>
            </a:r>
            <a:r>
              <a:rPr kumimoji="1" lang="en-US" sz="1800" dirty="0" err="1">
                <a:latin typeface="+mn-lt"/>
                <a:ea typeface="+mn-ea"/>
                <a:cs typeface="+mn-cs"/>
              </a:rPr>
              <a:t>Kpts</a:t>
            </a:r>
            <a:r>
              <a:rPr kumimoji="1" lang="en-US" sz="1800" dirty="0">
                <a:latin typeface="+mn-lt"/>
                <a:ea typeface="+mn-ea"/>
                <a:cs typeface="+mn-cs"/>
              </a:rPr>
              <a:t> </a:t>
            </a:r>
          </a:p>
          <a:p>
            <a:endParaRPr kumimoji="1" lang="en-US" sz="1800" dirty="0">
              <a:latin typeface="+mn-lt"/>
              <a:ea typeface="+mn-ea"/>
              <a:cs typeface="+mn-cs"/>
            </a:endParaRPr>
          </a:p>
          <a:p>
            <a:r>
              <a:rPr kumimoji="1" lang="en-US" sz="1800" dirty="0">
                <a:latin typeface="+mn-lt"/>
                <a:ea typeface="+mn-ea"/>
                <a:cs typeface="+mn-cs"/>
              </a:rPr>
              <a:t>24Mbps </a:t>
            </a:r>
            <a:r>
              <a:rPr kumimoji="1" lang="en-US" sz="1800" dirty="0">
                <a:latin typeface="+mn-lt"/>
                <a:ea typeface="+mn-ea"/>
                <a:cs typeface="+mn-cs"/>
                <a:sym typeface="Wingdings" panose="05000000000000000000" pitchFamily="2" charset="2"/>
              </a:rPr>
              <a:t> 23.737Mbps, for TMC13v5.0, Ford01 sequence, with 80k points/frame</a:t>
            </a:r>
          </a:p>
          <a:p>
            <a:r>
              <a:rPr kumimoji="1" lang="en-US" sz="1800" dirty="0">
                <a:latin typeface="+mn-lt"/>
                <a:ea typeface="+mn-ea"/>
                <a:cs typeface="+mn-cs"/>
                <a:sym typeface="Wingdings" panose="05000000000000000000" pitchFamily="2" charset="2"/>
              </a:rPr>
              <a:t>If we consider: </a:t>
            </a:r>
          </a:p>
          <a:p>
            <a:r>
              <a:rPr kumimoji="1" lang="en-US" sz="1800" dirty="0">
                <a:latin typeface="+mn-lt"/>
                <a:ea typeface="+mn-ea"/>
                <a:cs typeface="+mn-cs"/>
                <a:sym typeface="Wingdings" panose="05000000000000000000" pitchFamily="2" charset="2"/>
              </a:rPr>
              <a:t> - lossless geometry, near-lossless attribute, r05 = 20 Mbps</a:t>
            </a:r>
          </a:p>
          <a:p>
            <a:r>
              <a:rPr kumimoji="1" lang="en-US" sz="1800" dirty="0">
                <a:latin typeface="+mn-lt"/>
                <a:ea typeface="+mn-ea"/>
                <a:cs typeface="+mn-cs"/>
                <a:sym typeface="Wingdings" panose="05000000000000000000" pitchFamily="2" charset="2"/>
              </a:rPr>
              <a:t> - lossless geometry, lossy attribute, r06 = 22 Mbps</a:t>
            </a:r>
          </a:p>
          <a:p>
            <a:r>
              <a:rPr kumimoji="1" lang="en-US" sz="1800" dirty="0">
                <a:latin typeface="+mn-lt"/>
                <a:ea typeface="+mn-ea"/>
                <a:cs typeface="+mn-cs"/>
                <a:sym typeface="Wingdings" panose="05000000000000000000" pitchFamily="2" charset="2"/>
              </a:rPr>
              <a:t> - lossy geometry, lossy attribute, r06 = 16 Mbps</a:t>
            </a:r>
            <a:endParaRPr kumimoji="1" lang="en-US" sz="1800" dirty="0">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F26B5EF-E6B2-4482-B3E1-BC282756F211}" type="slidenum">
              <a:rPr kumimoji="1" lang="ja-JP" altLang="en-US" smtClean="0"/>
              <a:pPr/>
              <a:t>17</a:t>
            </a:fld>
            <a:endParaRPr kumimoji="1" lang="ja-JP" altLang="en-US"/>
          </a:p>
        </p:txBody>
      </p:sp>
    </p:spTree>
    <p:extLst>
      <p:ext uri="{BB962C8B-B14F-4D97-AF65-F5344CB8AC3E}">
        <p14:creationId xmlns:p14="http://schemas.microsoft.com/office/powerpoint/2010/main" val="2944560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26B5EF-E6B2-4482-B3E1-BC282756F211}" type="slidenum">
              <a:rPr kumimoji="1" lang="ja-JP" altLang="en-US" smtClean="0"/>
              <a:pPr/>
              <a:t>19</a:t>
            </a:fld>
            <a:endParaRPr kumimoji="1" lang="ja-JP" altLang="en-US"/>
          </a:p>
        </p:txBody>
      </p:sp>
    </p:spTree>
    <p:extLst>
      <p:ext uri="{BB962C8B-B14F-4D97-AF65-F5344CB8AC3E}">
        <p14:creationId xmlns:p14="http://schemas.microsoft.com/office/powerpoint/2010/main" val="14062559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bwMode="auto">
          <a:xfrm>
            <a:off x="3429000" y="2071688"/>
            <a:ext cx="5459413" cy="1568450"/>
          </a:xfrm>
          <a:prstGeom prst="rect">
            <a:avLst/>
          </a:prstGeom>
          <a:noFill/>
          <a:ln>
            <a:miter lim="800000"/>
            <a:headEnd/>
            <a:tailEnd/>
          </a:ln>
        </p:spPr>
        <p:txBody>
          <a:bodyPr vert="horz" wrap="square" lIns="0" tIns="0" rIns="0" bIns="0" numCol="1" anchor="t" anchorCtr="0" compatLnSpc="1">
            <a:prstTxWarp prst="textNoShape">
              <a:avLst/>
            </a:prstTxWarp>
          </a:bodyPr>
          <a:lstStyle>
            <a:lvl1pPr>
              <a:defRPr sz="3200"/>
            </a:lvl1pPr>
          </a:lstStyle>
          <a:p>
            <a:r>
              <a:rPr lang="fr-FR"/>
              <a:t>Cliquez et modifiez le titre</a:t>
            </a:r>
          </a:p>
        </p:txBody>
      </p:sp>
      <p:sp>
        <p:nvSpPr>
          <p:cNvPr id="3075" name="Rectangle 3"/>
          <p:cNvSpPr>
            <a:spLocks noGrp="1" noChangeArrowheads="1"/>
          </p:cNvSpPr>
          <p:nvPr>
            <p:ph type="subTitle" idx="1"/>
          </p:nvPr>
        </p:nvSpPr>
        <p:spPr>
          <a:xfrm>
            <a:off x="3429000" y="3892550"/>
            <a:ext cx="5461000" cy="1690688"/>
          </a:xfrm>
        </p:spPr>
        <p:txBody>
          <a:bodyPr/>
          <a:lstStyle>
            <a:lvl1pPr marL="0" indent="0">
              <a:buFont typeface="Wingdings 2" pitchFamily="18" charset="2"/>
              <a:buNone/>
              <a:defRPr>
                <a:solidFill>
                  <a:schemeClr val="tx2"/>
                </a:solidFill>
              </a:defRPr>
            </a:lvl1pPr>
          </a:lstStyle>
          <a:p>
            <a:r>
              <a:rPr lang="fr-FR"/>
              <a:t>Cliquez pour modifier le style des sous-titres du masque</a:t>
            </a:r>
          </a:p>
        </p:txBody>
      </p:sp>
      <p:pic>
        <p:nvPicPr>
          <p:cNvPr id="2" name="Image 1"/>
          <p:cNvPicPr>
            <a:picLocks noChangeAspect="1"/>
          </p:cNvPicPr>
          <p:nvPr userDrawn="1"/>
        </p:nvPicPr>
        <p:blipFill>
          <a:blip r:embed="rId3"/>
          <a:stretch>
            <a:fillRect/>
          </a:stretch>
        </p:blipFill>
        <p:spPr>
          <a:xfrm>
            <a:off x="586781" y="512073"/>
            <a:ext cx="2413000" cy="2451100"/>
          </a:xfrm>
          <a:prstGeom prst="rect">
            <a:avLst/>
          </a:prstGeom>
        </p:spPr>
      </p:pic>
    </p:spTree>
    <p:extLst>
      <p:ext uri="{BB962C8B-B14F-4D97-AF65-F5344CB8AC3E}">
        <p14:creationId xmlns:p14="http://schemas.microsoft.com/office/powerpoint/2010/main" val="4206019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3"/>
          <p:cNvSpPr>
            <a:spLocks noGrp="1"/>
          </p:cNvSpPr>
          <p:nvPr>
            <p:ph type="ftr" sz="quarter" idx="10"/>
          </p:nvPr>
        </p:nvSpPr>
        <p:spPr/>
        <p:txBody>
          <a:bodyPr/>
          <a:lstStyle>
            <a:lvl1pPr>
              <a:defRPr/>
            </a:lvl1pPr>
          </a:lstStyle>
          <a:p>
            <a:pPr>
              <a:defRPr/>
            </a:pPr>
            <a:r>
              <a:rPr lang="en-US"/>
              <a:t>Les pixels …</a:t>
            </a:r>
            <a:endParaRPr lang="en-US" b="0">
              <a:solidFill>
                <a:schemeClr val="tx1"/>
              </a:solidFill>
            </a:endParaRPr>
          </a:p>
        </p:txBody>
      </p:sp>
      <p:sp>
        <p:nvSpPr>
          <p:cNvPr id="5" name="Espace réservé du numéro de diapositive 4"/>
          <p:cNvSpPr>
            <a:spLocks noGrp="1"/>
          </p:cNvSpPr>
          <p:nvPr>
            <p:ph type="sldNum" sz="quarter" idx="11"/>
          </p:nvPr>
        </p:nvSpPr>
        <p:spPr>
          <a:xfrm>
            <a:off x="42863" y="6453188"/>
            <a:ext cx="846137" cy="2889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r>
              <a:rPr lang="fr-FR"/>
              <a:t>page </a:t>
            </a:r>
            <a:fld id="{4E014349-7DB2-8841-9185-508CF7C13744}" type="slidenum">
              <a:rPr lang="fr-FR"/>
              <a:pPr>
                <a:defRPr/>
              </a:pPr>
              <a:t>‹N°›</a:t>
            </a:fld>
            <a:endParaRPr lang="fr-FR"/>
          </a:p>
        </p:txBody>
      </p:sp>
    </p:spTree>
    <p:extLst>
      <p:ext uri="{BB962C8B-B14F-4D97-AF65-F5344CB8AC3E}">
        <p14:creationId xmlns:p14="http://schemas.microsoft.com/office/powerpoint/2010/main" val="2645654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Espace réservé du pied de page 3"/>
          <p:cNvSpPr>
            <a:spLocks noGrp="1"/>
          </p:cNvSpPr>
          <p:nvPr>
            <p:ph type="ftr" sz="quarter" idx="10"/>
          </p:nvPr>
        </p:nvSpPr>
        <p:spPr/>
        <p:txBody>
          <a:bodyPr/>
          <a:lstStyle>
            <a:lvl1pPr>
              <a:defRPr/>
            </a:lvl1pPr>
          </a:lstStyle>
          <a:p>
            <a:pPr>
              <a:defRPr/>
            </a:pPr>
            <a:r>
              <a:rPr lang="en-US"/>
              <a:t>Les pixels …</a:t>
            </a:r>
            <a:endParaRPr lang="en-US" b="0">
              <a:solidFill>
                <a:schemeClr val="tx1"/>
              </a:solidFill>
            </a:endParaRPr>
          </a:p>
        </p:txBody>
      </p:sp>
      <p:sp>
        <p:nvSpPr>
          <p:cNvPr id="5" name="Espace réservé du numéro de diapositive 4"/>
          <p:cNvSpPr>
            <a:spLocks noGrp="1"/>
          </p:cNvSpPr>
          <p:nvPr>
            <p:ph type="sldNum" sz="quarter" idx="11"/>
          </p:nvPr>
        </p:nvSpPr>
        <p:spPr>
          <a:xfrm>
            <a:off x="42863" y="6453188"/>
            <a:ext cx="846137" cy="2889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r>
              <a:rPr lang="fr-FR"/>
              <a:t>page </a:t>
            </a:r>
            <a:fld id="{A4228393-9B84-5641-B3E2-25347752A5BC}" type="slidenum">
              <a:rPr lang="fr-FR"/>
              <a:pPr>
                <a:defRPr/>
              </a:pPr>
              <a:t>‹N°›</a:t>
            </a:fld>
            <a:endParaRPr lang="fr-FR"/>
          </a:p>
        </p:txBody>
      </p:sp>
    </p:spTree>
    <p:extLst>
      <p:ext uri="{BB962C8B-B14F-4D97-AF65-F5344CB8AC3E}">
        <p14:creationId xmlns:p14="http://schemas.microsoft.com/office/powerpoint/2010/main" val="342381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Cliquez pour modifier le style du titre</a:t>
            </a:r>
          </a:p>
        </p:txBody>
      </p:sp>
      <p:sp>
        <p:nvSpPr>
          <p:cNvPr id="3" name="Espace réservé du contenu 2"/>
          <p:cNvSpPr>
            <a:spLocks noGrp="1"/>
          </p:cNvSpPr>
          <p:nvPr>
            <p:ph sz="half" idx="1"/>
          </p:nvPr>
        </p:nvSpPr>
        <p:spPr>
          <a:xfrm>
            <a:off x="1219200" y="1617663"/>
            <a:ext cx="3759200" cy="4486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5130800" y="1617663"/>
            <a:ext cx="3760788" cy="4486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numéro de diapositive 5"/>
          <p:cNvSpPr>
            <a:spLocks noGrp="1"/>
          </p:cNvSpPr>
          <p:nvPr>
            <p:ph type="sldNum" sz="quarter" idx="10"/>
          </p:nvPr>
        </p:nvSpPr>
        <p:spPr>
          <a:xfrm>
            <a:off x="42863" y="6453188"/>
            <a:ext cx="846137" cy="2889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r>
              <a:rPr lang="fr-FR"/>
              <a:t>page </a:t>
            </a:r>
            <a:fld id="{E76BE62D-C1E0-EE46-BBAF-9D04C17C66FA}" type="slidenum">
              <a:rPr lang="fr-FR"/>
              <a:pPr>
                <a:defRPr/>
              </a:pPr>
              <a:t>‹N°›</a:t>
            </a:fld>
            <a:endParaRPr lang="fr-FR"/>
          </a:p>
        </p:txBody>
      </p:sp>
      <p:sp>
        <p:nvSpPr>
          <p:cNvPr id="6" name="Espace réservé du pied de page 3"/>
          <p:cNvSpPr>
            <a:spLocks noGrp="1"/>
          </p:cNvSpPr>
          <p:nvPr>
            <p:ph type="ftr" sz="quarter" idx="11"/>
          </p:nvPr>
        </p:nvSpPr>
        <p:spPr/>
        <p:txBody>
          <a:bodyPr/>
          <a:lstStyle>
            <a:lvl1pPr>
              <a:defRPr/>
            </a:lvl1pPr>
          </a:lstStyle>
          <a:p>
            <a:pPr>
              <a:defRPr/>
            </a:pPr>
            <a:r>
              <a:rPr lang="en-US"/>
              <a:t>Les pixels …</a:t>
            </a:r>
            <a:endParaRPr lang="en-US" b="0">
              <a:solidFill>
                <a:schemeClr val="tx1"/>
              </a:solidFill>
            </a:endParaRPr>
          </a:p>
        </p:txBody>
      </p:sp>
    </p:spTree>
    <p:extLst>
      <p:ext uri="{BB962C8B-B14F-4D97-AF65-F5344CB8AC3E}">
        <p14:creationId xmlns:p14="http://schemas.microsoft.com/office/powerpoint/2010/main" val="2565317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pied de page 3"/>
          <p:cNvSpPr>
            <a:spLocks noGrp="1"/>
          </p:cNvSpPr>
          <p:nvPr>
            <p:ph type="ftr" sz="quarter" idx="10"/>
          </p:nvPr>
        </p:nvSpPr>
        <p:spPr/>
        <p:txBody>
          <a:bodyPr/>
          <a:lstStyle>
            <a:lvl1pPr>
              <a:defRPr/>
            </a:lvl1pPr>
          </a:lstStyle>
          <a:p>
            <a:pPr>
              <a:defRPr/>
            </a:pPr>
            <a:r>
              <a:rPr lang="en-US"/>
              <a:t>Les pixels …</a:t>
            </a:r>
            <a:endParaRPr lang="en-US" b="0">
              <a:solidFill>
                <a:schemeClr val="tx1"/>
              </a:solidFill>
            </a:endParaRPr>
          </a:p>
        </p:txBody>
      </p:sp>
    </p:spTree>
    <p:extLst>
      <p:ext uri="{BB962C8B-B14F-4D97-AF65-F5344CB8AC3E}">
        <p14:creationId xmlns:p14="http://schemas.microsoft.com/office/powerpoint/2010/main" val="464462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Cliquez pour modifier le style du titre</a:t>
            </a:r>
          </a:p>
        </p:txBody>
      </p:sp>
      <p:sp>
        <p:nvSpPr>
          <p:cNvPr id="3" name="Espace réservé du numéro de diapositive 3"/>
          <p:cNvSpPr>
            <a:spLocks noGrp="1"/>
          </p:cNvSpPr>
          <p:nvPr>
            <p:ph type="sldNum" sz="quarter" idx="10"/>
          </p:nvPr>
        </p:nvSpPr>
        <p:spPr>
          <a:xfrm>
            <a:off x="42863" y="6453188"/>
            <a:ext cx="846137" cy="2889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r>
              <a:rPr lang="fr-FR"/>
              <a:t>page </a:t>
            </a:r>
            <a:fld id="{4DB05FAC-F921-844B-AFDA-8AC6083AC84B}" type="slidenum">
              <a:rPr lang="fr-FR"/>
              <a:pPr>
                <a:defRPr/>
              </a:pPr>
              <a:t>‹N°›</a:t>
            </a:fld>
            <a:endParaRPr lang="fr-FR"/>
          </a:p>
        </p:txBody>
      </p:sp>
      <p:sp>
        <p:nvSpPr>
          <p:cNvPr id="4" name="Espace réservé du pied de page 3"/>
          <p:cNvSpPr>
            <a:spLocks noGrp="1"/>
          </p:cNvSpPr>
          <p:nvPr>
            <p:ph type="ftr" sz="quarter" idx="11"/>
          </p:nvPr>
        </p:nvSpPr>
        <p:spPr/>
        <p:txBody>
          <a:bodyPr/>
          <a:lstStyle>
            <a:lvl1pPr>
              <a:defRPr/>
            </a:lvl1pPr>
          </a:lstStyle>
          <a:p>
            <a:pPr>
              <a:defRPr/>
            </a:pPr>
            <a:r>
              <a:rPr lang="en-US"/>
              <a:t>Les pixels …</a:t>
            </a:r>
            <a:endParaRPr lang="en-US" b="0">
              <a:solidFill>
                <a:schemeClr val="tx1"/>
              </a:solidFill>
            </a:endParaRPr>
          </a:p>
        </p:txBody>
      </p:sp>
    </p:spTree>
    <p:extLst>
      <p:ext uri="{BB962C8B-B14F-4D97-AF65-F5344CB8AC3E}">
        <p14:creationId xmlns:p14="http://schemas.microsoft.com/office/powerpoint/2010/main" val="4177999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p:txBody>
          <a:bodyPr/>
          <a:lstStyle>
            <a:lvl1pPr>
              <a:defRPr/>
            </a:lvl1pPr>
          </a:lstStyle>
          <a:p>
            <a:pPr>
              <a:defRPr/>
            </a:pPr>
            <a:r>
              <a:rPr lang="en-US"/>
              <a:t>Les pixels …</a:t>
            </a:r>
          </a:p>
        </p:txBody>
      </p:sp>
      <p:sp>
        <p:nvSpPr>
          <p:cNvPr id="3" name="Espace réservé du numéro de diapositive 2"/>
          <p:cNvSpPr>
            <a:spLocks noGrp="1"/>
          </p:cNvSpPr>
          <p:nvPr>
            <p:ph type="sldNum" sz="quarter" idx="11"/>
          </p:nvPr>
        </p:nvSpPr>
        <p:spPr>
          <a:xfrm>
            <a:off x="42863" y="6453188"/>
            <a:ext cx="846137" cy="2889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r>
              <a:rPr lang="fr-FR"/>
              <a:t>page </a:t>
            </a:r>
            <a:fld id="{3D4E1276-E6DE-B442-AAA7-9F918DC4A820}" type="slidenum">
              <a:rPr lang="fr-FR"/>
              <a:pPr>
                <a:defRPr/>
              </a:pPr>
              <a:t>‹N°›</a:t>
            </a:fld>
            <a:endParaRPr lang="fr-FR"/>
          </a:p>
        </p:txBody>
      </p:sp>
    </p:spTree>
    <p:extLst>
      <p:ext uri="{BB962C8B-B14F-4D97-AF65-F5344CB8AC3E}">
        <p14:creationId xmlns:p14="http://schemas.microsoft.com/office/powerpoint/2010/main" val="2820442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u numéro de diapositive 5"/>
          <p:cNvSpPr>
            <a:spLocks noGrp="1"/>
          </p:cNvSpPr>
          <p:nvPr>
            <p:ph type="sldNum" sz="quarter" idx="10"/>
          </p:nvPr>
        </p:nvSpPr>
        <p:spPr>
          <a:xfrm>
            <a:off x="42863" y="6453188"/>
            <a:ext cx="846137" cy="2889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r>
              <a:rPr lang="fr-FR"/>
              <a:t>page </a:t>
            </a:r>
            <a:fld id="{997432C9-31D5-7C41-843C-8240A3AF1BBC}" type="slidenum">
              <a:rPr lang="fr-FR"/>
              <a:pPr>
                <a:defRPr/>
              </a:pPr>
              <a:t>‹N°›</a:t>
            </a:fld>
            <a:endParaRPr lang="fr-FR"/>
          </a:p>
        </p:txBody>
      </p:sp>
      <p:sp>
        <p:nvSpPr>
          <p:cNvPr id="6" name="Espace réservé du pied de page 3"/>
          <p:cNvSpPr>
            <a:spLocks noGrp="1"/>
          </p:cNvSpPr>
          <p:nvPr>
            <p:ph type="ftr" sz="quarter" idx="11"/>
          </p:nvPr>
        </p:nvSpPr>
        <p:spPr/>
        <p:txBody>
          <a:bodyPr/>
          <a:lstStyle>
            <a:lvl1pPr>
              <a:defRPr/>
            </a:lvl1pPr>
          </a:lstStyle>
          <a:p>
            <a:pPr>
              <a:defRPr/>
            </a:pPr>
            <a:r>
              <a:rPr lang="en-US"/>
              <a:t>Les pixels …</a:t>
            </a:r>
            <a:endParaRPr lang="en-US" b="0">
              <a:solidFill>
                <a:schemeClr val="tx1"/>
              </a:solidFill>
            </a:endParaRPr>
          </a:p>
        </p:txBody>
      </p:sp>
    </p:spTree>
    <p:extLst>
      <p:ext uri="{BB962C8B-B14F-4D97-AF65-F5344CB8AC3E}">
        <p14:creationId xmlns:p14="http://schemas.microsoft.com/office/powerpoint/2010/main" val="3573319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u numéro de diapositive 5"/>
          <p:cNvSpPr>
            <a:spLocks noGrp="1"/>
          </p:cNvSpPr>
          <p:nvPr>
            <p:ph type="sldNum" sz="quarter" idx="10"/>
          </p:nvPr>
        </p:nvSpPr>
        <p:spPr>
          <a:xfrm>
            <a:off x="42863" y="6453188"/>
            <a:ext cx="846137" cy="2889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r>
              <a:rPr lang="fr-FR"/>
              <a:t>page </a:t>
            </a:r>
            <a:fld id="{378CABF6-CDA4-304E-AA15-AE4EDA372C2C}" type="slidenum">
              <a:rPr lang="fr-FR"/>
              <a:pPr>
                <a:defRPr/>
              </a:pPr>
              <a:t>‹N°›</a:t>
            </a:fld>
            <a:endParaRPr lang="fr-FR"/>
          </a:p>
        </p:txBody>
      </p:sp>
      <p:sp>
        <p:nvSpPr>
          <p:cNvPr id="6" name="Espace réservé du pied de page 3"/>
          <p:cNvSpPr>
            <a:spLocks noGrp="1"/>
          </p:cNvSpPr>
          <p:nvPr>
            <p:ph type="ftr" sz="quarter" idx="11"/>
          </p:nvPr>
        </p:nvSpPr>
        <p:spPr/>
        <p:txBody>
          <a:bodyPr/>
          <a:lstStyle>
            <a:lvl1pPr>
              <a:defRPr/>
            </a:lvl1pPr>
          </a:lstStyle>
          <a:p>
            <a:pPr>
              <a:defRPr/>
            </a:pPr>
            <a:r>
              <a:rPr lang="en-US"/>
              <a:t>Les pixels …</a:t>
            </a:r>
            <a:endParaRPr lang="en-US" b="0">
              <a:solidFill>
                <a:schemeClr val="tx1"/>
              </a:solidFill>
            </a:endParaRPr>
          </a:p>
        </p:txBody>
      </p:sp>
    </p:spTree>
    <p:extLst>
      <p:ext uri="{BB962C8B-B14F-4D97-AF65-F5344CB8AC3E}">
        <p14:creationId xmlns:p14="http://schemas.microsoft.com/office/powerpoint/2010/main" val="1272120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numéro de diapositive 4"/>
          <p:cNvSpPr>
            <a:spLocks noGrp="1"/>
          </p:cNvSpPr>
          <p:nvPr>
            <p:ph type="sldNum" sz="quarter" idx="10"/>
          </p:nvPr>
        </p:nvSpPr>
        <p:spPr>
          <a:xfrm>
            <a:off x="42863" y="6453188"/>
            <a:ext cx="846137" cy="2889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r>
              <a:rPr lang="fr-FR"/>
              <a:t>page </a:t>
            </a:r>
            <a:fld id="{DE51FCC1-33F0-5C44-A3D5-A68B3D087380}" type="slidenum">
              <a:rPr lang="fr-FR"/>
              <a:pPr>
                <a:defRPr/>
              </a:pPr>
              <a:t>‹N°›</a:t>
            </a:fld>
            <a:endParaRPr lang="fr-FR"/>
          </a:p>
        </p:txBody>
      </p:sp>
      <p:sp>
        <p:nvSpPr>
          <p:cNvPr id="5" name="Espace réservé du pied de page 3"/>
          <p:cNvSpPr>
            <a:spLocks noGrp="1"/>
          </p:cNvSpPr>
          <p:nvPr>
            <p:ph type="ftr" sz="quarter" idx="11"/>
          </p:nvPr>
        </p:nvSpPr>
        <p:spPr/>
        <p:txBody>
          <a:bodyPr/>
          <a:lstStyle>
            <a:lvl1pPr>
              <a:defRPr/>
            </a:lvl1pPr>
          </a:lstStyle>
          <a:p>
            <a:pPr>
              <a:defRPr/>
            </a:pPr>
            <a:r>
              <a:rPr lang="en-US"/>
              <a:t>Les pixels …</a:t>
            </a:r>
            <a:endParaRPr lang="en-US" b="0">
              <a:solidFill>
                <a:schemeClr val="tx1"/>
              </a:solidFill>
            </a:endParaRPr>
          </a:p>
        </p:txBody>
      </p:sp>
    </p:spTree>
    <p:extLst>
      <p:ext uri="{BB962C8B-B14F-4D97-AF65-F5344CB8AC3E}">
        <p14:creationId xmlns:p14="http://schemas.microsoft.com/office/powerpoint/2010/main" val="1975688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7" name="Title 26"/>
          <p:cNvSpPr>
            <a:spLocks noGrp="1"/>
          </p:cNvSpPr>
          <p:nvPr>
            <p:ph type="title"/>
          </p:nvPr>
        </p:nvSpPr>
        <p:spPr>
          <a:xfrm>
            <a:off x="323850" y="359834"/>
            <a:ext cx="8496300" cy="572559"/>
          </a:xfrm>
          <a:prstGeom prst="rect">
            <a:avLst/>
          </a:prstGeom>
        </p:spPr>
        <p:txBody>
          <a:bodyPr lIns="51206" tIns="25603" rIns="51206" bIns="25603"/>
          <a:lstStyle/>
          <a:p>
            <a:r>
              <a:rPr lang="en-US"/>
              <a:t>Click to edit Master title style</a:t>
            </a:r>
            <a:endParaRPr lang="en-US" dirty="0"/>
          </a:p>
        </p:txBody>
      </p:sp>
      <p:sp>
        <p:nvSpPr>
          <p:cNvPr id="30" name="Content Placeholder 29"/>
          <p:cNvSpPr>
            <a:spLocks noGrp="1"/>
          </p:cNvSpPr>
          <p:nvPr>
            <p:ph sz="quarter" idx="17"/>
          </p:nvPr>
        </p:nvSpPr>
        <p:spPr>
          <a:xfrm>
            <a:off x="449263" y="1082675"/>
            <a:ext cx="8154988" cy="5153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306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7" name="Title 26"/>
          <p:cNvSpPr>
            <a:spLocks noGrp="1"/>
          </p:cNvSpPr>
          <p:nvPr userDrawn="1">
            <p:ph type="title"/>
          </p:nvPr>
        </p:nvSpPr>
        <p:spPr>
          <a:xfrm>
            <a:off x="323850" y="359833"/>
            <a:ext cx="8496300" cy="572559"/>
          </a:xfrm>
          <a:prstGeom prst="rect">
            <a:avLst/>
          </a:prstGeom>
        </p:spPr>
        <p:txBody>
          <a:bodyPr lIns="51206" tIns="25603" rIns="51206" bIns="25603"/>
          <a:lstStyle/>
          <a:p>
            <a:r>
              <a:rPr lang="en-US"/>
              <a:t>Click to edit Master title style</a:t>
            </a:r>
            <a:endParaRPr lang="en-US" dirty="0"/>
          </a:p>
        </p:txBody>
      </p:sp>
    </p:spTree>
    <p:extLst>
      <p:ext uri="{BB962C8B-B14F-4D97-AF65-F5344CB8AC3E}">
        <p14:creationId xmlns:p14="http://schemas.microsoft.com/office/powerpoint/2010/main" val="3915975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1219200" y="1617663"/>
            <a:ext cx="7672388" cy="448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9" name="Rectangle 5"/>
          <p:cNvSpPr>
            <a:spLocks noGrp="1" noChangeArrowheads="1"/>
          </p:cNvSpPr>
          <p:nvPr>
            <p:ph type="ftr" sz="quarter" idx="3"/>
          </p:nvPr>
        </p:nvSpPr>
        <p:spPr bwMode="auto">
          <a:xfrm>
            <a:off x="4064000" y="6453188"/>
            <a:ext cx="4216400" cy="268287"/>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solidFill>
                  <a:schemeClr val="tx2"/>
                </a:solidFill>
              </a:defRPr>
            </a:lvl1pPr>
          </a:lstStyle>
          <a:p>
            <a:pPr>
              <a:defRPr/>
            </a:pPr>
            <a:r>
              <a:rPr lang="en-US"/>
              <a:t>Les pixels … </a:t>
            </a:r>
            <a:endParaRPr lang="en-US" b="0"/>
          </a:p>
        </p:txBody>
      </p:sp>
      <p:sp>
        <p:nvSpPr>
          <p:cNvPr id="1028" name="Rectangle 12"/>
          <p:cNvSpPr>
            <a:spLocks noChangeArrowheads="1"/>
          </p:cNvSpPr>
          <p:nvPr userDrawn="1"/>
        </p:nvSpPr>
        <p:spPr bwMode="auto">
          <a:xfrm>
            <a:off x="0" y="0"/>
            <a:ext cx="9144000" cy="1408113"/>
          </a:xfrm>
          <a:prstGeom prst="rect">
            <a:avLst/>
          </a:prstGeom>
          <a:solidFill>
            <a:schemeClr val="tx2"/>
          </a:solidFill>
          <a:ln>
            <a:noFill/>
          </a:ln>
        </p:spPr>
        <p:txBody>
          <a:bodyPr wrap="none" anchor="ctr"/>
          <a:lstStyle>
            <a:lvl1pPr eaLnBrk="0" hangingPunct="0">
              <a:defRPr sz="3600" b="1">
                <a:solidFill>
                  <a:schemeClr val="tx1"/>
                </a:solidFill>
                <a:latin typeface="Arial" panose="020B0604020202020204" pitchFamily="34" charset="0"/>
                <a:ea typeface="MS PGothic" panose="020B0600070205080204" pitchFamily="34" charset="-128"/>
              </a:defRPr>
            </a:lvl1pPr>
            <a:lvl2pPr marL="742950" indent="-285750" eaLnBrk="0" hangingPunct="0">
              <a:defRPr sz="3600" b="1">
                <a:solidFill>
                  <a:schemeClr val="tx1"/>
                </a:solidFill>
                <a:latin typeface="Arial" panose="020B0604020202020204" pitchFamily="34" charset="0"/>
                <a:ea typeface="MS PGothic" panose="020B0600070205080204" pitchFamily="34" charset="-128"/>
              </a:defRPr>
            </a:lvl2pPr>
            <a:lvl3pPr marL="1143000" indent="-228600" eaLnBrk="0" hangingPunct="0">
              <a:defRPr sz="3600" b="1">
                <a:solidFill>
                  <a:schemeClr val="tx1"/>
                </a:solidFill>
                <a:latin typeface="Arial" panose="020B0604020202020204" pitchFamily="34" charset="0"/>
                <a:ea typeface="MS PGothic" panose="020B0600070205080204" pitchFamily="34" charset="-128"/>
              </a:defRPr>
            </a:lvl3pPr>
            <a:lvl4pPr marL="1600200" indent="-228600" eaLnBrk="0" hangingPunct="0">
              <a:defRPr sz="3600" b="1">
                <a:solidFill>
                  <a:schemeClr val="tx1"/>
                </a:solidFill>
                <a:latin typeface="Arial" panose="020B0604020202020204" pitchFamily="34" charset="0"/>
                <a:ea typeface="MS PGothic" panose="020B0600070205080204" pitchFamily="34" charset="-128"/>
              </a:defRPr>
            </a:lvl4pPr>
            <a:lvl5pPr marL="2057400" indent="-228600" eaLnBrk="0" hangingPunct="0">
              <a:defRPr sz="36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6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6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6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600" b="1">
                <a:solidFill>
                  <a:schemeClr val="tx1"/>
                </a:solidFill>
                <a:latin typeface="Arial" panose="020B0604020202020204" pitchFamily="34" charset="0"/>
                <a:ea typeface="MS PGothic" panose="020B0600070205080204" pitchFamily="34" charset="-128"/>
              </a:defRPr>
            </a:lvl9pPr>
          </a:lstStyle>
          <a:p>
            <a:pPr eaLnBrk="1" hangingPunct="1">
              <a:defRPr/>
            </a:pPr>
            <a:endParaRPr lang="fr-CA" altLang="fr-FR">
              <a:cs typeface="+mn-cs"/>
            </a:endParaRPr>
          </a:p>
        </p:txBody>
      </p:sp>
      <p:pic>
        <p:nvPicPr>
          <p:cNvPr id="2" name="Picture 13" descr="Image1"/>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t="4187" r="5823" b="84100"/>
          <a:stretch>
            <a:fillRect/>
          </a:stretch>
        </p:blipFill>
        <p:spPr bwMode="auto">
          <a:xfrm>
            <a:off x="-7938" y="0"/>
            <a:ext cx="9151938" cy="852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 id="2147483996" r:id="rId12"/>
  </p:sldLayoutIdLst>
  <p:hf hdr="0" dt="0"/>
  <p:txStyles>
    <p:titleStyle>
      <a:lvl1pPr algn="l" rtl="0" eaLnBrk="0" fontAlgn="base" hangingPunct="0">
        <a:spcBef>
          <a:spcPct val="0"/>
        </a:spcBef>
        <a:spcAft>
          <a:spcPct val="0"/>
        </a:spcAft>
        <a:defRPr sz="2800" b="1">
          <a:solidFill>
            <a:schemeClr val="tx2"/>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2800" b="1">
          <a:solidFill>
            <a:schemeClr val="tx2"/>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2800" b="1">
          <a:solidFill>
            <a:schemeClr val="tx2"/>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2800" b="1">
          <a:solidFill>
            <a:schemeClr val="tx2"/>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2800" b="1">
          <a:solidFill>
            <a:schemeClr val="tx2"/>
          </a:solidFill>
          <a:latin typeface="Arial" charset="0"/>
          <a:ea typeface="MS PGothic" panose="020B0600070205080204" pitchFamily="34" charset="-128"/>
          <a:cs typeface="MS PGothic" charset="0"/>
        </a:defRPr>
      </a:lvl5pPr>
      <a:lvl6pPr marL="457200" algn="l" rtl="0" fontAlgn="base">
        <a:spcBef>
          <a:spcPct val="0"/>
        </a:spcBef>
        <a:spcAft>
          <a:spcPct val="0"/>
        </a:spcAft>
        <a:defRPr sz="2800" b="1">
          <a:solidFill>
            <a:schemeClr val="tx2"/>
          </a:solidFill>
          <a:latin typeface="Arial" charset="0"/>
        </a:defRPr>
      </a:lvl6pPr>
      <a:lvl7pPr marL="914400" algn="l" rtl="0" fontAlgn="base">
        <a:spcBef>
          <a:spcPct val="0"/>
        </a:spcBef>
        <a:spcAft>
          <a:spcPct val="0"/>
        </a:spcAft>
        <a:defRPr sz="2800" b="1">
          <a:solidFill>
            <a:schemeClr val="tx2"/>
          </a:solidFill>
          <a:latin typeface="Arial" charset="0"/>
        </a:defRPr>
      </a:lvl7pPr>
      <a:lvl8pPr marL="1371600" algn="l" rtl="0" fontAlgn="base">
        <a:spcBef>
          <a:spcPct val="0"/>
        </a:spcBef>
        <a:spcAft>
          <a:spcPct val="0"/>
        </a:spcAft>
        <a:defRPr sz="2800" b="1">
          <a:solidFill>
            <a:schemeClr val="tx2"/>
          </a:solidFill>
          <a:latin typeface="Arial" charset="0"/>
        </a:defRPr>
      </a:lvl8pPr>
      <a:lvl9pPr marL="1828800" algn="l" rtl="0" fontAlgn="base">
        <a:spcBef>
          <a:spcPct val="0"/>
        </a:spcBef>
        <a:spcAft>
          <a:spcPct val="0"/>
        </a:spcAft>
        <a:defRPr sz="2800" b="1">
          <a:solidFill>
            <a:schemeClr val="tx2"/>
          </a:solidFill>
          <a:latin typeface="Arial" charset="0"/>
        </a:defRPr>
      </a:lvl9pPr>
    </p:titleStyle>
    <p:bodyStyle>
      <a:lvl1pPr marL="271463" indent="-271463" algn="l" rtl="0" eaLnBrk="0" fontAlgn="base" hangingPunct="0">
        <a:spcBef>
          <a:spcPct val="20000"/>
        </a:spcBef>
        <a:spcAft>
          <a:spcPct val="0"/>
        </a:spcAft>
        <a:buClr>
          <a:schemeClr val="bg2"/>
        </a:buClr>
        <a:buSzPct val="75000"/>
        <a:buFont typeface="Wingdings 2" charset="0"/>
        <a:buChar char="¢"/>
        <a:defRPr sz="2400" b="1">
          <a:solidFill>
            <a:schemeClr val="tx1"/>
          </a:solidFill>
          <a:latin typeface="+mn-lt"/>
          <a:ea typeface="MS PGothic" panose="020B0600070205080204" pitchFamily="34" charset="-128"/>
          <a:cs typeface="MS PGothic" charset="0"/>
        </a:defRPr>
      </a:lvl1pPr>
      <a:lvl2pPr marL="541338" indent="-268288" algn="l" rtl="0" eaLnBrk="0" fontAlgn="base" hangingPunct="0">
        <a:spcBef>
          <a:spcPct val="20000"/>
        </a:spcBef>
        <a:spcAft>
          <a:spcPct val="0"/>
        </a:spcAft>
        <a:buClr>
          <a:schemeClr val="bg2"/>
        </a:buClr>
        <a:buFont typeface="Times" charset="0"/>
        <a:buChar char="•"/>
        <a:defRPr sz="2400">
          <a:solidFill>
            <a:schemeClr val="tx1"/>
          </a:solidFill>
          <a:latin typeface="+mn-lt"/>
          <a:ea typeface="MS PGothic" panose="020B0600070205080204" pitchFamily="34" charset="-128"/>
          <a:cs typeface="MS PGothic" charset="0"/>
        </a:defRPr>
      </a:lvl2pPr>
      <a:lvl3pPr marL="728663" indent="-185738" algn="l" rtl="0" eaLnBrk="0" fontAlgn="base" hangingPunct="0">
        <a:spcBef>
          <a:spcPct val="80000"/>
        </a:spcBef>
        <a:spcAft>
          <a:spcPct val="0"/>
        </a:spcAft>
        <a:buClr>
          <a:schemeClr val="bg2"/>
        </a:buClr>
        <a:buFont typeface="Arial" charset="0"/>
        <a:buChar char="-"/>
        <a:defRPr sz="2000">
          <a:solidFill>
            <a:schemeClr val="tx1"/>
          </a:solidFill>
          <a:latin typeface="+mn-lt"/>
          <a:ea typeface="MS PGothic" panose="020B0600070205080204" pitchFamily="34" charset="-128"/>
          <a:cs typeface="MS PGothic" charset="0"/>
        </a:defRPr>
      </a:lvl3pPr>
      <a:lvl4pPr marL="1147763" indent="-228600" algn="l" rtl="0" eaLnBrk="0" fontAlgn="base" hangingPunct="0">
        <a:spcBef>
          <a:spcPct val="20000"/>
        </a:spcBef>
        <a:spcAft>
          <a:spcPct val="0"/>
        </a:spcAft>
        <a:buChar char="–"/>
        <a:defRPr>
          <a:solidFill>
            <a:schemeClr val="tx1"/>
          </a:solidFill>
          <a:latin typeface="+mn-lt"/>
          <a:ea typeface="MS PGothic" panose="020B0600070205080204" pitchFamily="34" charset="-128"/>
          <a:cs typeface="MS PGothic" charset="0"/>
        </a:defRPr>
      </a:lvl4pPr>
      <a:lvl5pPr marL="1566863" indent="-228600" algn="l" rtl="0" eaLnBrk="0" fontAlgn="base" hangingPunct="0">
        <a:spcBef>
          <a:spcPct val="20000"/>
        </a:spcBef>
        <a:spcAft>
          <a:spcPct val="0"/>
        </a:spcAft>
        <a:buChar char="»"/>
        <a:defRPr>
          <a:solidFill>
            <a:schemeClr val="tx1"/>
          </a:solidFill>
          <a:latin typeface="+mn-lt"/>
          <a:ea typeface="MS PGothic" panose="020B0600070205080204" pitchFamily="34" charset="-128"/>
          <a:cs typeface="MS PGothic" charset="0"/>
        </a:defRPr>
      </a:lvl5pPr>
      <a:lvl6pPr marL="2024063" indent="-228600" algn="l" rtl="0" fontAlgn="base">
        <a:spcBef>
          <a:spcPct val="20000"/>
        </a:spcBef>
        <a:spcAft>
          <a:spcPct val="0"/>
        </a:spcAft>
        <a:buChar char="»"/>
        <a:defRPr>
          <a:solidFill>
            <a:schemeClr val="tx1"/>
          </a:solidFill>
          <a:latin typeface="+mn-lt"/>
        </a:defRPr>
      </a:lvl6pPr>
      <a:lvl7pPr marL="2481263" indent="-228600" algn="l" rtl="0" fontAlgn="base">
        <a:spcBef>
          <a:spcPct val="20000"/>
        </a:spcBef>
        <a:spcAft>
          <a:spcPct val="0"/>
        </a:spcAft>
        <a:buChar char="»"/>
        <a:defRPr>
          <a:solidFill>
            <a:schemeClr val="tx1"/>
          </a:solidFill>
          <a:latin typeface="+mn-lt"/>
        </a:defRPr>
      </a:lvl7pPr>
      <a:lvl8pPr marL="2938463" indent="-228600" algn="l" rtl="0" fontAlgn="base">
        <a:spcBef>
          <a:spcPct val="20000"/>
        </a:spcBef>
        <a:spcAft>
          <a:spcPct val="0"/>
        </a:spcAft>
        <a:buChar char="»"/>
        <a:defRPr>
          <a:solidFill>
            <a:schemeClr val="tx1"/>
          </a:solidFill>
          <a:latin typeface="+mn-lt"/>
        </a:defRPr>
      </a:lvl8pPr>
      <a:lvl9pPr marL="3395663" indent="-228600" algn="l" rtl="0" fontAlgn="base">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9.png"/><Relationship Id="rId3" Type="http://schemas.openxmlformats.org/officeDocument/2006/relationships/image" Target="../media/image13.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7.png"/><Relationship Id="rId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14.png"/><Relationship Id="rId9" Type="http://schemas.openxmlformats.org/officeDocument/2006/relationships/image" Target="../media/image10.png"/><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0.png"/><Relationship Id="rId12"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image" Target="../media/image5.png"/><Relationship Id="rId10" Type="http://schemas.openxmlformats.org/officeDocument/2006/relationships/image" Target="../media/image8.png"/><Relationship Id="rId4" Type="http://schemas.openxmlformats.org/officeDocument/2006/relationships/image" Target="../media/image16.pn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2.png"/><Relationship Id="rId3" Type="http://schemas.openxmlformats.org/officeDocument/2006/relationships/image" Target="../media/image13.png"/><Relationship Id="rId7" Type="http://schemas.openxmlformats.org/officeDocument/2006/relationships/image" Target="../media/image6.png"/><Relationship Id="rId12"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8.png"/><Relationship Id="rId5" Type="http://schemas.openxmlformats.org/officeDocument/2006/relationships/image" Target="../media/image16.png"/><Relationship Id="rId10" Type="http://schemas.openxmlformats.org/officeDocument/2006/relationships/image" Target="../media/image7.png"/><Relationship Id="rId4" Type="http://schemas.openxmlformats.org/officeDocument/2006/relationships/image" Target="../media/image15.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microsoft.com/office/2007/relationships/media" Target="../media/media3.mov"/><Relationship Id="rId7" Type="http://schemas.openxmlformats.org/officeDocument/2006/relationships/image" Target="../media/image28.pn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27.png"/><Relationship Id="rId5" Type="http://schemas.openxmlformats.org/officeDocument/2006/relationships/slideLayout" Target="../slideLayouts/slideLayout2.xml"/><Relationship Id="rId4" Type="http://schemas.openxmlformats.org/officeDocument/2006/relationships/video" Target="../media/media3.mov"/></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5.mp4"/><Relationship Id="rId7" Type="http://schemas.openxmlformats.org/officeDocument/2006/relationships/image" Target="../media/image2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notesSlide" Target="../notesSlides/notesSlide4.xml"/><Relationship Id="rId5" Type="http://schemas.openxmlformats.org/officeDocument/2006/relationships/slideLayout" Target="../slideLayouts/slideLayout12.xml"/><Relationship Id="rId4" Type="http://schemas.openxmlformats.org/officeDocument/2006/relationships/video" Target="../media/media5.mp4"/><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37.jpe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1.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1.emf"/><Relationship Id="rId3" Type="http://schemas.openxmlformats.org/officeDocument/2006/relationships/image" Target="../media/image42.gif"/><Relationship Id="rId7" Type="http://schemas.openxmlformats.org/officeDocument/2006/relationships/image" Target="../media/image46.png"/><Relationship Id="rId12"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jpeg"/><Relationship Id="rId9" Type="http://schemas.openxmlformats.org/officeDocument/2006/relationships/image" Target="../media/image48.png"/><Relationship Id="rId14" Type="http://schemas.openxmlformats.org/officeDocument/2006/relationships/image" Target="../media/image52.emf"/></Relationships>
</file>

<file path=ppt/slides/_rels/slide17.xml.rels><?xml version="1.0" encoding="UTF-8" standalone="yes"?>
<Relationships xmlns="http://schemas.openxmlformats.org/package/2006/relationships"><Relationship Id="rId8" Type="http://schemas.openxmlformats.org/officeDocument/2006/relationships/video" Target="../media/media12.mp4"/><Relationship Id="rId13" Type="http://schemas.openxmlformats.org/officeDocument/2006/relationships/image" Target="../media/image53.png"/><Relationship Id="rId18" Type="http://schemas.openxmlformats.org/officeDocument/2006/relationships/image" Target="../media/image58.png"/><Relationship Id="rId3" Type="http://schemas.microsoft.com/office/2007/relationships/media" Target="../media/media10.mov"/><Relationship Id="rId7" Type="http://schemas.microsoft.com/office/2007/relationships/media" Target="../media/media12.mp4"/><Relationship Id="rId12" Type="http://schemas.openxmlformats.org/officeDocument/2006/relationships/notesSlide" Target="../notesSlides/notesSlide7.xml"/><Relationship Id="rId17" Type="http://schemas.openxmlformats.org/officeDocument/2006/relationships/image" Target="../media/image57.png"/><Relationship Id="rId2" Type="http://schemas.openxmlformats.org/officeDocument/2006/relationships/video" Target="../media/media9.mp4"/><Relationship Id="rId16" Type="http://schemas.openxmlformats.org/officeDocument/2006/relationships/image" Target="../media/image56.png"/><Relationship Id="rId1" Type="http://schemas.microsoft.com/office/2007/relationships/media" Target="../media/media9.mp4"/><Relationship Id="rId6" Type="http://schemas.openxmlformats.org/officeDocument/2006/relationships/video" Target="../media/media11.mov"/><Relationship Id="rId11" Type="http://schemas.openxmlformats.org/officeDocument/2006/relationships/slideLayout" Target="../slideLayouts/slideLayout11.xml"/><Relationship Id="rId5" Type="http://schemas.microsoft.com/office/2007/relationships/media" Target="../media/media11.mov"/><Relationship Id="rId15" Type="http://schemas.openxmlformats.org/officeDocument/2006/relationships/image" Target="../media/image55.png"/><Relationship Id="rId10" Type="http://schemas.openxmlformats.org/officeDocument/2006/relationships/video" Target="../media/media13.mp4"/><Relationship Id="rId4" Type="http://schemas.openxmlformats.org/officeDocument/2006/relationships/video" Target="../media/media10.mov"/><Relationship Id="rId9" Type="http://schemas.microsoft.com/office/2007/relationships/media" Target="../media/media13.mp4"/><Relationship Id="rId14"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61.gif"/><Relationship Id="rId4"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2.emf"/><Relationship Id="rId3" Type="http://schemas.openxmlformats.org/officeDocument/2006/relationships/image" Target="../media/image43.jpeg"/><Relationship Id="rId7" Type="http://schemas.openxmlformats.org/officeDocument/2006/relationships/image" Target="../media/image47.png"/><Relationship Id="rId12" Type="http://schemas.openxmlformats.org/officeDocument/2006/relationships/image" Target="../media/image51.emf"/><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46.png"/><Relationship Id="rId11" Type="http://schemas.openxmlformats.org/officeDocument/2006/relationships/chart" Target="../charts/chart2.xml"/><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13"/>
          <p:cNvSpPr>
            <a:spLocks noGrp="1" noChangeArrowheads="1"/>
          </p:cNvSpPr>
          <p:nvPr>
            <p:ph type="ctrTitle"/>
          </p:nvPr>
        </p:nvSpPr>
        <p:spPr>
          <a:xfrm>
            <a:off x="1790289" y="914400"/>
            <a:ext cx="7241000" cy="15684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sz="4800" dirty="0">
                <a:latin typeface="Arial" charset="0"/>
                <a:ea typeface="MS PGothic" charset="0"/>
              </a:rPr>
              <a:t>Point Cloud Compression (in MPEG)</a:t>
            </a:r>
            <a:br>
              <a:rPr lang="fr-FR" sz="4800" dirty="0">
                <a:latin typeface="Arial" charset="0"/>
                <a:ea typeface="MS PGothic" charset="0"/>
              </a:rPr>
            </a:br>
            <a:br>
              <a:rPr lang="fr-FR" sz="4800" dirty="0">
                <a:latin typeface="Arial" charset="0"/>
                <a:ea typeface="MS PGothic" charset="0"/>
              </a:rPr>
            </a:br>
            <a:r>
              <a:rPr lang="fr-FR" sz="2400" dirty="0">
                <a:latin typeface="Arial" charset="0"/>
                <a:ea typeface="MS PGothic" charset="0"/>
              </a:rPr>
              <a:t>Immersive Media Workshop</a:t>
            </a:r>
            <a:br>
              <a:rPr lang="fr-FR" sz="2400" dirty="0">
                <a:latin typeface="Arial" charset="0"/>
                <a:ea typeface="MS PGothic" charset="0"/>
              </a:rPr>
            </a:br>
            <a:r>
              <a:rPr lang="fr-FR" sz="2400" dirty="0">
                <a:latin typeface="Arial" charset="0"/>
                <a:ea typeface="MS PGothic" charset="0"/>
              </a:rPr>
              <a:t>Göteborg July 2019</a:t>
            </a:r>
            <a:endParaRPr lang="fr-FR" sz="4800" dirty="0">
              <a:latin typeface="Arial" charset="0"/>
              <a:ea typeface="MS PGothic" charset="0"/>
            </a:endParaRPr>
          </a:p>
        </p:txBody>
      </p:sp>
      <p:sp>
        <p:nvSpPr>
          <p:cNvPr id="77841" name="Rectangle 17"/>
          <p:cNvSpPr>
            <a:spLocks noChangeArrowheads="1"/>
          </p:cNvSpPr>
          <p:nvPr/>
        </p:nvSpPr>
        <p:spPr bwMode="auto">
          <a:xfrm>
            <a:off x="923925" y="5796762"/>
            <a:ext cx="6792997" cy="88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1" hangingPunct="1"/>
            <a:r>
              <a:rPr lang="fr-FR" sz="2800" dirty="0">
                <a:solidFill>
                  <a:schemeClr val="tx2"/>
                </a:solidFill>
              </a:rPr>
              <a:t>Institut MINES TELECOM, FRANCE</a:t>
            </a:r>
          </a:p>
        </p:txBody>
      </p:sp>
      <p:sp>
        <p:nvSpPr>
          <p:cNvPr id="77842" name="Rectangle 18"/>
          <p:cNvSpPr>
            <a:spLocks noChangeArrowheads="1"/>
          </p:cNvSpPr>
          <p:nvPr/>
        </p:nvSpPr>
        <p:spPr bwMode="auto">
          <a:xfrm>
            <a:off x="861474" y="4650099"/>
            <a:ext cx="4876800" cy="1084016"/>
          </a:xfrm>
          <a:prstGeom prst="rect">
            <a:avLst/>
          </a:prstGeom>
          <a:noFill/>
          <a:ln w="9525">
            <a:noFill/>
            <a:miter lim="800000"/>
            <a:headEnd/>
            <a:tailEnd/>
          </a:ln>
          <a:effectLst/>
        </p:spPr>
        <p:txBody>
          <a:bodyPr lIns="92075" tIns="46038" rIns="92075" bIns="46038">
            <a:spAutoFit/>
          </a:bodyPr>
          <a:lstStyle/>
          <a:p>
            <a:pPr eaLnBrk="1" hangingPunct="1">
              <a:spcAft>
                <a:spcPct val="30000"/>
              </a:spcAft>
              <a:defRPr/>
            </a:pPr>
            <a:r>
              <a:rPr lang="fr-FR" sz="2800" dirty="0">
                <a:solidFill>
                  <a:schemeClr val="tx2"/>
                </a:solidFill>
                <a:ea typeface="+mn-ea"/>
                <a:cs typeface="+mn-cs"/>
              </a:rPr>
              <a:t>Marius PREDA</a:t>
            </a:r>
          </a:p>
          <a:p>
            <a:pPr eaLnBrk="1" hangingPunct="1">
              <a:spcAft>
                <a:spcPct val="30000"/>
              </a:spcAft>
              <a:defRPr/>
            </a:pPr>
            <a:r>
              <a:rPr lang="fr-FR" sz="2800" dirty="0">
                <a:solidFill>
                  <a:schemeClr val="tx2"/>
                </a:solidFill>
                <a:ea typeface="+mn-ea"/>
                <a:cs typeface="+mn-cs"/>
              </a:rPr>
              <a:t>MPEG 3D </a:t>
            </a:r>
            <a:r>
              <a:rPr lang="fr-FR" sz="2800" dirty="0" err="1">
                <a:solidFill>
                  <a:schemeClr val="tx2"/>
                </a:solidFill>
                <a:ea typeface="+mn-ea"/>
                <a:cs typeface="+mn-cs"/>
              </a:rPr>
              <a:t>Graphics</a:t>
            </a:r>
            <a:r>
              <a:rPr lang="fr-FR" sz="2800" dirty="0">
                <a:solidFill>
                  <a:schemeClr val="tx2"/>
                </a:solidFill>
                <a:ea typeface="+mn-ea"/>
                <a:cs typeface="+mn-cs"/>
              </a:rPr>
              <a:t> Chair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77842"/>
                                        </p:tgtEl>
                                        <p:attrNameLst>
                                          <p:attrName>style.visibility</p:attrName>
                                        </p:attrNameLst>
                                      </p:cBhvr>
                                      <p:to>
                                        <p:strVal val="visible"/>
                                      </p:to>
                                    </p:set>
                                    <p:animEffect transition="in" filter="barn(inHorizontal)">
                                      <p:cBhvr>
                                        <p:cTn id="7" dur="500"/>
                                        <p:tgtEl>
                                          <p:spTgt spid="77842"/>
                                        </p:tgtEl>
                                      </p:cBhvr>
                                    </p:animEffect>
                                  </p:childTnLst>
                                </p:cTn>
                              </p:par>
                              <p:par>
                                <p:cTn id="8" presetID="16" presetClass="entr" presetSubtype="26" fill="hold" grpId="0" nodeType="withEffect">
                                  <p:stCondLst>
                                    <p:cond delay="0"/>
                                  </p:stCondLst>
                                  <p:childTnLst>
                                    <p:set>
                                      <p:cBhvr>
                                        <p:cTn id="9" dur="1" fill="hold">
                                          <p:stCondLst>
                                            <p:cond delay="0"/>
                                          </p:stCondLst>
                                        </p:cTn>
                                        <p:tgtEl>
                                          <p:spTgt spid="77841"/>
                                        </p:tgtEl>
                                        <p:attrNameLst>
                                          <p:attrName>style.visibility</p:attrName>
                                        </p:attrNameLst>
                                      </p:cBhvr>
                                      <p:to>
                                        <p:strVal val="visible"/>
                                      </p:to>
                                    </p:set>
                                    <p:animEffect transition="in" filter="barn(inHorizontal)">
                                      <p:cBhvr>
                                        <p:cTn id="10" dur="500"/>
                                        <p:tgtEl>
                                          <p:spTgt spid="778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41" grpId="0"/>
      <p:bldP spid="778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r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2400" b="0" dirty="0">
                <a:latin typeface="Arial" charset="0"/>
                <a:ea typeface="MS PGothic" charset="0"/>
              </a:rPr>
              <a:t>What a Point Cloud is and why we should care about?</a:t>
            </a:r>
          </a:p>
        </p:txBody>
      </p:sp>
      <p:sp>
        <p:nvSpPr>
          <p:cNvPr id="30722"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en-GB" sz="1200">
                <a:solidFill>
                  <a:schemeClr val="tx2"/>
                </a:solidFill>
              </a:rPr>
              <a:t>PX vs PC</a:t>
            </a:r>
            <a:endParaRPr lang="en-GB" sz="1200" b="0"/>
          </a:p>
        </p:txBody>
      </p:sp>
      <p:sp>
        <p:nvSpPr>
          <p:cNvPr id="30723" name="Espace réservé du contenu 2"/>
          <p:cNvSpPr txBox="1">
            <a:spLocks/>
          </p:cNvSpPr>
          <p:nvPr/>
        </p:nvSpPr>
        <p:spPr bwMode="auto">
          <a:xfrm>
            <a:off x="7354888" y="5381033"/>
            <a:ext cx="1600200"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lgn="r">
              <a:spcBef>
                <a:spcPct val="20000"/>
              </a:spcBef>
              <a:buClr>
                <a:schemeClr val="bg2"/>
              </a:buClr>
              <a:buSzPct val="75000"/>
              <a:buFont typeface="Wingdings 2" charset="0"/>
              <a:buNone/>
            </a:pPr>
            <a:r>
              <a:rPr lang="en-GB" sz="2400" dirty="0"/>
              <a:t>Visual synthesis</a:t>
            </a:r>
          </a:p>
        </p:txBody>
      </p:sp>
      <p:sp>
        <p:nvSpPr>
          <p:cNvPr id="30731" name="Espace réservé du contenu 2"/>
          <p:cNvSpPr>
            <a:spLocks noGrp="1"/>
          </p:cNvSpPr>
          <p:nvPr>
            <p:ph idx="1"/>
          </p:nvPr>
        </p:nvSpPr>
        <p:spPr>
          <a:xfrm>
            <a:off x="152400" y="1098550"/>
            <a:ext cx="1984375" cy="792163"/>
          </a:xfrm>
        </p:spPr>
        <p:txBody>
          <a:bodyPr/>
          <a:lstStyle/>
          <a:p>
            <a:pPr marL="0" indent="0">
              <a:buFont typeface="Wingdings 2" charset="0"/>
              <a:buNone/>
            </a:pPr>
            <a:r>
              <a:rPr lang="en-GB" dirty="0">
                <a:latin typeface="Arial" charset="0"/>
                <a:ea typeface="MS PGothic" charset="0"/>
              </a:rPr>
              <a:t>Visual capture</a:t>
            </a:r>
          </a:p>
        </p:txBody>
      </p:sp>
    </p:spTree>
    <p:extLst>
      <p:ext uri="{BB962C8B-B14F-4D97-AF65-F5344CB8AC3E}">
        <p14:creationId xmlns:p14="http://schemas.microsoft.com/office/powerpoint/2010/main" val="2377499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en-GB" sz="1200">
                <a:solidFill>
                  <a:schemeClr val="tx2"/>
                </a:solidFill>
              </a:rPr>
              <a:t>PX vs PC</a:t>
            </a:r>
            <a:endParaRPr lang="en-GB" sz="1200" b="0"/>
          </a:p>
        </p:txBody>
      </p:sp>
      <p:grpSp>
        <p:nvGrpSpPr>
          <p:cNvPr id="3" name="Grouper 2"/>
          <p:cNvGrpSpPr/>
          <p:nvPr/>
        </p:nvGrpSpPr>
        <p:grpSpPr>
          <a:xfrm>
            <a:off x="146956" y="1972211"/>
            <a:ext cx="2592958" cy="1887867"/>
            <a:chOff x="146956" y="1972211"/>
            <a:chExt cx="2592958" cy="1887867"/>
          </a:xfrm>
        </p:grpSpPr>
        <p:pic>
          <p:nvPicPr>
            <p:cNvPr id="14" name="Image 6"/>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2400" y="1972211"/>
              <a:ext cx="2587514" cy="1456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Rectangle 9"/>
            <p:cNvSpPr>
              <a:spLocks noChangeArrowheads="1"/>
            </p:cNvSpPr>
            <p:nvPr/>
          </p:nvSpPr>
          <p:spPr bwMode="auto">
            <a:xfrm>
              <a:off x="146956" y="3460028"/>
              <a:ext cx="25352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a:solidFill>
                    <a:srgbClr val="1A171B"/>
                  </a:solidFill>
                </a:rPr>
                <a:t>HD, Full HD, 4K, 8K</a:t>
              </a:r>
            </a:p>
          </p:txBody>
        </p:sp>
      </p:grpSp>
      <p:grpSp>
        <p:nvGrpSpPr>
          <p:cNvPr id="4" name="Grouper 3"/>
          <p:cNvGrpSpPr/>
          <p:nvPr/>
        </p:nvGrpSpPr>
        <p:grpSpPr>
          <a:xfrm>
            <a:off x="2773119" y="917330"/>
            <a:ext cx="2384959" cy="1782906"/>
            <a:chOff x="2773119" y="917330"/>
            <a:chExt cx="2384959" cy="1782906"/>
          </a:xfrm>
        </p:grpSpPr>
        <p:sp>
          <p:nvSpPr>
            <p:cNvPr id="16" name="Rectangle 9"/>
            <p:cNvSpPr>
              <a:spLocks noChangeArrowheads="1"/>
            </p:cNvSpPr>
            <p:nvPr/>
          </p:nvSpPr>
          <p:spPr bwMode="auto">
            <a:xfrm>
              <a:off x="3050516" y="2300186"/>
              <a:ext cx="14112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dirty="0">
                  <a:solidFill>
                    <a:srgbClr val="1A171B"/>
                  </a:solidFill>
                </a:rPr>
                <a:t>LDR, HDR</a:t>
              </a:r>
            </a:p>
          </p:txBody>
        </p:sp>
        <p:pic>
          <p:nvPicPr>
            <p:cNvPr id="17" name="Image 2"/>
            <p:cNvPicPr>
              <a:picLocks noChangeAspect="1"/>
            </p:cNvPicPr>
            <p:nvPr/>
          </p:nvPicPr>
          <p:blipFill>
            <a:blip r:embed="rId3" cstate="email">
              <a:extLst>
                <a:ext uri="{28A0092B-C50C-407E-A947-70E740481C1C}">
                  <a14:useLocalDpi xmlns:a14="http://schemas.microsoft.com/office/drawing/2010/main" val="0"/>
                </a:ext>
              </a:extLst>
            </a:blip>
            <a:srcRect l="1241" t="11330" r="2319" b="23747"/>
            <a:stretch>
              <a:fillRect/>
            </a:stretch>
          </p:blipFill>
          <p:spPr bwMode="auto">
            <a:xfrm>
              <a:off x="2773119" y="917330"/>
              <a:ext cx="2384959"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 name="Grouper 4"/>
          <p:cNvGrpSpPr/>
          <p:nvPr/>
        </p:nvGrpSpPr>
        <p:grpSpPr>
          <a:xfrm>
            <a:off x="5313055" y="917330"/>
            <a:ext cx="3359119" cy="1991220"/>
            <a:chOff x="5313055" y="917330"/>
            <a:chExt cx="3359119" cy="1991220"/>
          </a:xfrm>
        </p:grpSpPr>
        <p:pic>
          <p:nvPicPr>
            <p:cNvPr id="21" name="Image 3"/>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24062" y="917330"/>
              <a:ext cx="1748112" cy="1164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Image 4"/>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313055" y="1743902"/>
              <a:ext cx="1553317" cy="1164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 name="Rectangle 9"/>
            <p:cNvSpPr>
              <a:spLocks noChangeArrowheads="1"/>
            </p:cNvSpPr>
            <p:nvPr/>
          </p:nvSpPr>
          <p:spPr bwMode="auto">
            <a:xfrm>
              <a:off x="6905419" y="2103263"/>
              <a:ext cx="176675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dirty="0">
                  <a:solidFill>
                    <a:srgbClr val="1A171B"/>
                  </a:solidFill>
                </a:rPr>
                <a:t>Multi-camera</a:t>
              </a:r>
            </a:p>
          </p:txBody>
        </p:sp>
      </p:grpSp>
      <p:pic>
        <p:nvPicPr>
          <p:cNvPr id="29" name="Image 3"/>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29360" y="5337923"/>
            <a:ext cx="1198424" cy="898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er 1"/>
          <p:cNvGrpSpPr/>
          <p:nvPr/>
        </p:nvGrpSpPr>
        <p:grpSpPr>
          <a:xfrm>
            <a:off x="1200615" y="3951637"/>
            <a:ext cx="2726418" cy="2294046"/>
            <a:chOff x="1200615" y="3951637"/>
            <a:chExt cx="2726418" cy="2294046"/>
          </a:xfrm>
        </p:grpSpPr>
        <p:pic>
          <p:nvPicPr>
            <p:cNvPr id="24" name="Image 3"/>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200615" y="3951637"/>
              <a:ext cx="1329085" cy="996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Image 4"/>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2597948" y="3951637"/>
              <a:ext cx="1329085" cy="996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 name="Rectangle 9"/>
            <p:cNvSpPr>
              <a:spLocks noChangeArrowheads="1"/>
            </p:cNvSpPr>
            <p:nvPr/>
          </p:nvSpPr>
          <p:spPr bwMode="auto">
            <a:xfrm>
              <a:off x="1695889" y="4962293"/>
              <a:ext cx="173637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a:solidFill>
                    <a:srgbClr val="1A171B"/>
                  </a:solidFill>
                </a:rPr>
                <a:t>Stereoscopy</a:t>
              </a:r>
            </a:p>
          </p:txBody>
        </p:sp>
        <p:pic>
          <p:nvPicPr>
            <p:cNvPr id="30" name="Image 2"/>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605429" y="5346865"/>
              <a:ext cx="1198424" cy="898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1" name="Espace réservé du contenu 2"/>
          <p:cNvSpPr txBox="1">
            <a:spLocks/>
          </p:cNvSpPr>
          <p:nvPr/>
        </p:nvSpPr>
        <p:spPr bwMode="auto">
          <a:xfrm>
            <a:off x="7354888" y="5381033"/>
            <a:ext cx="1600200"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lgn="r">
              <a:spcBef>
                <a:spcPct val="20000"/>
              </a:spcBef>
              <a:buClr>
                <a:schemeClr val="bg2"/>
              </a:buClr>
              <a:buSzPct val="75000"/>
              <a:buFont typeface="Wingdings 2" charset="0"/>
              <a:buNone/>
            </a:pPr>
            <a:r>
              <a:rPr lang="en-GB" sz="2400" dirty="0"/>
              <a:t>Visual synthesis</a:t>
            </a:r>
          </a:p>
        </p:txBody>
      </p:sp>
      <p:sp>
        <p:nvSpPr>
          <p:cNvPr id="32" name="Espace réservé du contenu 2"/>
          <p:cNvSpPr>
            <a:spLocks noGrp="1"/>
          </p:cNvSpPr>
          <p:nvPr>
            <p:ph idx="1"/>
          </p:nvPr>
        </p:nvSpPr>
        <p:spPr>
          <a:xfrm>
            <a:off x="152400" y="1098550"/>
            <a:ext cx="1984375" cy="792163"/>
          </a:xfrm>
        </p:spPr>
        <p:txBody>
          <a:bodyPr/>
          <a:lstStyle/>
          <a:p>
            <a:pPr marL="0" indent="0">
              <a:buFont typeface="Wingdings 2" charset="0"/>
              <a:buNone/>
            </a:pPr>
            <a:r>
              <a:rPr lang="en-GB" dirty="0">
                <a:latin typeface="Arial" charset="0"/>
                <a:ea typeface="MS PGothic" charset="0"/>
              </a:rPr>
              <a:t>Visual capture</a:t>
            </a:r>
          </a:p>
        </p:txBody>
      </p:sp>
      <p:sp>
        <p:nvSpPr>
          <p:cNvPr id="19" name="Titre 1"/>
          <p:cNvSpPr>
            <a:spLocks noGrp="1"/>
          </p:cNvSpPr>
          <p:nvPr>
            <p:ph type="title"/>
          </p:nvPr>
        </p:nvSpPr>
        <p:spPr bwMode="auto">
          <a:xfrm>
            <a:off x="457200" y="274638"/>
            <a:ext cx="8229600" cy="114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2400" b="0" dirty="0">
                <a:latin typeface="Arial" charset="0"/>
                <a:ea typeface="MS PGothic" charset="0"/>
              </a:rPr>
              <a:t>What a Point Cloud is and why we should care about?</a:t>
            </a:r>
          </a:p>
        </p:txBody>
      </p:sp>
    </p:spTree>
    <p:extLst>
      <p:ext uri="{BB962C8B-B14F-4D97-AF65-F5344CB8AC3E}">
        <p14:creationId xmlns:p14="http://schemas.microsoft.com/office/powerpoint/2010/main" val="332488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en-GB" sz="1200">
                <a:solidFill>
                  <a:schemeClr val="tx2"/>
                </a:solidFill>
              </a:rPr>
              <a:t>PX vs PC</a:t>
            </a:r>
            <a:endParaRPr lang="en-GB" sz="1200" b="0"/>
          </a:p>
        </p:txBody>
      </p:sp>
      <p:pic>
        <p:nvPicPr>
          <p:cNvPr id="24" name="Image 2"/>
          <p:cNvPicPr>
            <a:picLocks noChangeAspect="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t="52973" r="51554"/>
          <a:stretch/>
        </p:blipFill>
        <p:spPr bwMode="auto">
          <a:xfrm>
            <a:off x="4394158" y="5115563"/>
            <a:ext cx="2028944" cy="1133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Image 2"/>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l="51629" b="53013"/>
          <a:stretch/>
        </p:blipFill>
        <p:spPr bwMode="auto">
          <a:xfrm>
            <a:off x="4908119" y="3775871"/>
            <a:ext cx="2122724" cy="11864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Image 2"/>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r="51958" b="53673"/>
          <a:stretch/>
        </p:blipFill>
        <p:spPr bwMode="auto">
          <a:xfrm>
            <a:off x="7119433" y="2862376"/>
            <a:ext cx="1835655" cy="1018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noChangeArrowheads="1"/>
          </p:cNvPicPr>
          <p:nvPr/>
        </p:nvPicPr>
        <p:blipFill>
          <a:blip r:embed="rId5" cstate="email">
            <a:extLst>
              <a:ext uri="{28A0092B-C50C-407E-A947-70E740481C1C}">
                <a14:useLocalDpi xmlns:a14="http://schemas.microsoft.com/office/drawing/2010/main" val="0"/>
              </a:ext>
            </a:extLst>
          </a:blip>
          <a:srcRect l="33067" t="40398" r="11319" b="17386"/>
          <a:stretch>
            <a:fillRect/>
          </a:stretch>
        </p:blipFill>
        <p:spPr bwMode="auto">
          <a:xfrm>
            <a:off x="7119433" y="4086922"/>
            <a:ext cx="1769646" cy="11290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sp>
        <p:nvSpPr>
          <p:cNvPr id="9" name="Rectangle 9"/>
          <p:cNvSpPr>
            <a:spLocks noChangeArrowheads="1"/>
          </p:cNvSpPr>
          <p:nvPr/>
        </p:nvSpPr>
        <p:spPr bwMode="auto">
          <a:xfrm>
            <a:off x="5662317" y="3082953"/>
            <a:ext cx="1453292"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dirty="0">
                <a:solidFill>
                  <a:srgbClr val="1A171B"/>
                </a:solidFill>
              </a:rPr>
              <a:t>Geometric </a:t>
            </a:r>
          </a:p>
          <a:p>
            <a:r>
              <a:rPr lang="en-GB" sz="2000" dirty="0">
                <a:solidFill>
                  <a:srgbClr val="1A171B"/>
                </a:solidFill>
              </a:rPr>
              <a:t>primitives</a:t>
            </a:r>
          </a:p>
        </p:txBody>
      </p:sp>
      <p:sp>
        <p:nvSpPr>
          <p:cNvPr id="10" name="Espace réservé du contenu 2"/>
          <p:cNvSpPr txBox="1">
            <a:spLocks/>
          </p:cNvSpPr>
          <p:nvPr/>
        </p:nvSpPr>
        <p:spPr bwMode="auto">
          <a:xfrm>
            <a:off x="7354888" y="5381033"/>
            <a:ext cx="1600200"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lgn="r">
              <a:spcBef>
                <a:spcPct val="20000"/>
              </a:spcBef>
              <a:buClr>
                <a:schemeClr val="bg2"/>
              </a:buClr>
              <a:buSzPct val="75000"/>
              <a:buFont typeface="Wingdings 2" charset="0"/>
              <a:buNone/>
            </a:pPr>
            <a:r>
              <a:rPr lang="en-GB" sz="2400" dirty="0"/>
              <a:t>Visual synthesis</a:t>
            </a:r>
          </a:p>
        </p:txBody>
      </p:sp>
      <p:sp>
        <p:nvSpPr>
          <p:cNvPr id="11" name="Espace réservé du contenu 2"/>
          <p:cNvSpPr>
            <a:spLocks noGrp="1"/>
          </p:cNvSpPr>
          <p:nvPr>
            <p:ph idx="1"/>
          </p:nvPr>
        </p:nvSpPr>
        <p:spPr>
          <a:xfrm>
            <a:off x="152400" y="1098550"/>
            <a:ext cx="1984375" cy="792163"/>
          </a:xfrm>
        </p:spPr>
        <p:txBody>
          <a:bodyPr/>
          <a:lstStyle/>
          <a:p>
            <a:pPr marL="0" indent="0">
              <a:buFont typeface="Wingdings 2" charset="0"/>
              <a:buNone/>
            </a:pPr>
            <a:r>
              <a:rPr lang="en-GB" dirty="0">
                <a:latin typeface="Arial" charset="0"/>
                <a:ea typeface="MS PGothic" charset="0"/>
              </a:rPr>
              <a:t>Visual capture</a:t>
            </a:r>
          </a:p>
        </p:txBody>
      </p:sp>
      <p:sp>
        <p:nvSpPr>
          <p:cNvPr id="12" name="Titre 1"/>
          <p:cNvSpPr>
            <a:spLocks noGrp="1"/>
          </p:cNvSpPr>
          <p:nvPr>
            <p:ph type="title"/>
          </p:nvPr>
        </p:nvSpPr>
        <p:spPr bwMode="auto">
          <a:xfrm>
            <a:off x="457200" y="274638"/>
            <a:ext cx="8229600" cy="114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2400" b="0" dirty="0">
                <a:latin typeface="Arial" charset="0"/>
                <a:ea typeface="MS PGothic" charset="0"/>
              </a:rPr>
              <a:t>What a Point Cloud is and why we should care about?</a:t>
            </a:r>
          </a:p>
        </p:txBody>
      </p:sp>
    </p:spTree>
    <p:extLst>
      <p:ext uri="{BB962C8B-B14F-4D97-AF65-F5344CB8AC3E}">
        <p14:creationId xmlns:p14="http://schemas.microsoft.com/office/powerpoint/2010/main" val="2348563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en-GB" sz="1200">
                <a:solidFill>
                  <a:schemeClr val="tx2"/>
                </a:solidFill>
              </a:rPr>
              <a:t>PX vs PC</a:t>
            </a:r>
            <a:endParaRPr lang="en-GB" sz="1200" b="0"/>
          </a:p>
        </p:txBody>
      </p:sp>
      <p:pic>
        <p:nvPicPr>
          <p:cNvPr id="24" name="Image 2"/>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t="52973" r="51554"/>
          <a:stretch/>
        </p:blipFill>
        <p:spPr bwMode="auto">
          <a:xfrm>
            <a:off x="4394158" y="5115563"/>
            <a:ext cx="2028944" cy="1133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Image 2"/>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l="51629" b="53013"/>
          <a:stretch/>
        </p:blipFill>
        <p:spPr bwMode="auto">
          <a:xfrm>
            <a:off x="4908119" y="3775871"/>
            <a:ext cx="2122724" cy="11864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Image 2"/>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val="0"/>
              </a:ext>
            </a:extLst>
          </a:blip>
          <a:srcRect r="51958" b="53673"/>
          <a:stretch/>
        </p:blipFill>
        <p:spPr bwMode="auto">
          <a:xfrm>
            <a:off x="7119433" y="2862376"/>
            <a:ext cx="1835655" cy="1018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noChangeArrowheads="1"/>
          </p:cNvPicPr>
          <p:nvPr/>
        </p:nvPicPr>
        <p:blipFill>
          <a:blip r:embed="rId6" cstate="email">
            <a:extLst>
              <a:ext uri="{28A0092B-C50C-407E-A947-70E740481C1C}">
                <a14:useLocalDpi xmlns:a14="http://schemas.microsoft.com/office/drawing/2010/main" val="0"/>
              </a:ext>
            </a:extLst>
          </a:blip>
          <a:srcRect l="33067" t="40398" r="11319" b="17386"/>
          <a:stretch>
            <a:fillRect/>
          </a:stretch>
        </p:blipFill>
        <p:spPr bwMode="auto">
          <a:xfrm>
            <a:off x="7119433" y="4086922"/>
            <a:ext cx="1769646" cy="11290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sp>
        <p:nvSpPr>
          <p:cNvPr id="9" name="Rectangle 9"/>
          <p:cNvSpPr>
            <a:spLocks noChangeArrowheads="1"/>
          </p:cNvSpPr>
          <p:nvPr/>
        </p:nvSpPr>
        <p:spPr bwMode="auto">
          <a:xfrm>
            <a:off x="5662317" y="3082953"/>
            <a:ext cx="1453292"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dirty="0">
                <a:solidFill>
                  <a:srgbClr val="1A171B"/>
                </a:solidFill>
              </a:rPr>
              <a:t>Geometric </a:t>
            </a:r>
          </a:p>
          <a:p>
            <a:r>
              <a:rPr lang="en-GB" sz="2000" dirty="0">
                <a:solidFill>
                  <a:srgbClr val="1A171B"/>
                </a:solidFill>
              </a:rPr>
              <a:t>primitives</a:t>
            </a:r>
          </a:p>
        </p:txBody>
      </p:sp>
      <p:pic>
        <p:nvPicPr>
          <p:cNvPr id="11" name="Image 6"/>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52400" y="1972211"/>
            <a:ext cx="2587514" cy="1456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9"/>
          <p:cNvSpPr>
            <a:spLocks noChangeArrowheads="1"/>
          </p:cNvSpPr>
          <p:nvPr/>
        </p:nvSpPr>
        <p:spPr bwMode="auto">
          <a:xfrm>
            <a:off x="146956" y="3460028"/>
            <a:ext cx="25352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a:solidFill>
                  <a:srgbClr val="1A171B"/>
                </a:solidFill>
              </a:rPr>
              <a:t>HD, Full HD, 4K, 8K</a:t>
            </a:r>
          </a:p>
        </p:txBody>
      </p:sp>
      <p:sp>
        <p:nvSpPr>
          <p:cNvPr id="13" name="Rectangle 9"/>
          <p:cNvSpPr>
            <a:spLocks noChangeArrowheads="1"/>
          </p:cNvSpPr>
          <p:nvPr/>
        </p:nvSpPr>
        <p:spPr bwMode="auto">
          <a:xfrm>
            <a:off x="3050516" y="2300186"/>
            <a:ext cx="14112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dirty="0">
                <a:solidFill>
                  <a:srgbClr val="1A171B"/>
                </a:solidFill>
              </a:rPr>
              <a:t>LDR, HDR</a:t>
            </a:r>
          </a:p>
        </p:txBody>
      </p:sp>
      <p:pic>
        <p:nvPicPr>
          <p:cNvPr id="14" name="Image 2"/>
          <p:cNvPicPr>
            <a:picLocks noChangeAspect="1"/>
          </p:cNvPicPr>
          <p:nvPr/>
        </p:nvPicPr>
        <p:blipFill>
          <a:blip r:embed="rId8" cstate="email">
            <a:extLst>
              <a:ext uri="{28A0092B-C50C-407E-A947-70E740481C1C}">
                <a14:useLocalDpi xmlns:a14="http://schemas.microsoft.com/office/drawing/2010/main" val="0"/>
              </a:ext>
            </a:extLst>
          </a:blip>
          <a:srcRect l="1241" t="11330" r="2319" b="23747"/>
          <a:stretch>
            <a:fillRect/>
          </a:stretch>
        </p:blipFill>
        <p:spPr bwMode="auto">
          <a:xfrm>
            <a:off x="2773119" y="917330"/>
            <a:ext cx="2384959"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Image 3"/>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200615" y="3951637"/>
            <a:ext cx="1329085" cy="996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Image 4"/>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2597948" y="3951637"/>
            <a:ext cx="1329085" cy="996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Rectangle 9"/>
          <p:cNvSpPr>
            <a:spLocks noChangeArrowheads="1"/>
          </p:cNvSpPr>
          <p:nvPr/>
        </p:nvSpPr>
        <p:spPr bwMode="auto">
          <a:xfrm>
            <a:off x="1695889" y="4962293"/>
            <a:ext cx="173637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a:solidFill>
                  <a:srgbClr val="1A171B"/>
                </a:solidFill>
              </a:rPr>
              <a:t>Stereoscopy</a:t>
            </a:r>
          </a:p>
        </p:txBody>
      </p:sp>
      <p:pic>
        <p:nvPicPr>
          <p:cNvPr id="18" name="Image 3"/>
          <p:cNvPicPr>
            <a:picLocks noChangeAspect="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6924062" y="917330"/>
            <a:ext cx="1748112" cy="1164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Image 4"/>
          <p:cNvPicPr>
            <a:picLocks noChangeAspect="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5313055" y="1743902"/>
            <a:ext cx="1553317" cy="1164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Rectangle 9"/>
          <p:cNvSpPr>
            <a:spLocks noChangeArrowheads="1"/>
          </p:cNvSpPr>
          <p:nvPr/>
        </p:nvSpPr>
        <p:spPr bwMode="auto">
          <a:xfrm>
            <a:off x="6905419" y="2103263"/>
            <a:ext cx="176675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dirty="0">
                <a:solidFill>
                  <a:srgbClr val="1A171B"/>
                </a:solidFill>
              </a:rPr>
              <a:t>Multi-camera</a:t>
            </a:r>
          </a:p>
        </p:txBody>
      </p:sp>
      <p:pic>
        <p:nvPicPr>
          <p:cNvPr id="21" name="Image 3"/>
          <p:cNvPicPr>
            <a:picLocks noChangeAspect="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229360" y="5337923"/>
            <a:ext cx="1198424" cy="898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Image 2"/>
          <p:cNvPicPr>
            <a:picLocks noChangeAspect="1"/>
          </p:cNvPicPr>
          <p:nvPr/>
        </p:nvPicPr>
        <p:blipFill>
          <a:blip r:embed="rId14" cstate="email">
            <a:extLst>
              <a:ext uri="{28A0092B-C50C-407E-A947-70E740481C1C}">
                <a14:useLocalDpi xmlns:a14="http://schemas.microsoft.com/office/drawing/2010/main" val="0"/>
              </a:ext>
            </a:extLst>
          </a:blip>
          <a:srcRect/>
          <a:stretch>
            <a:fillRect/>
          </a:stretch>
        </p:blipFill>
        <p:spPr bwMode="auto">
          <a:xfrm>
            <a:off x="1605429" y="5346865"/>
            <a:ext cx="1198424" cy="898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Espace réservé du contenu 2"/>
          <p:cNvSpPr txBox="1">
            <a:spLocks/>
          </p:cNvSpPr>
          <p:nvPr/>
        </p:nvSpPr>
        <p:spPr bwMode="auto">
          <a:xfrm>
            <a:off x="7354888" y="5381033"/>
            <a:ext cx="1600200"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lgn="r">
              <a:spcBef>
                <a:spcPct val="20000"/>
              </a:spcBef>
              <a:buClr>
                <a:schemeClr val="bg2"/>
              </a:buClr>
              <a:buSzPct val="75000"/>
              <a:buFont typeface="Wingdings 2" charset="0"/>
              <a:buNone/>
            </a:pPr>
            <a:r>
              <a:rPr lang="en-GB" sz="2400" dirty="0"/>
              <a:t>Visual synthesis</a:t>
            </a:r>
          </a:p>
        </p:txBody>
      </p:sp>
      <p:sp>
        <p:nvSpPr>
          <p:cNvPr id="26" name="Espace réservé du contenu 2"/>
          <p:cNvSpPr>
            <a:spLocks noGrp="1"/>
          </p:cNvSpPr>
          <p:nvPr>
            <p:ph idx="1"/>
          </p:nvPr>
        </p:nvSpPr>
        <p:spPr>
          <a:xfrm>
            <a:off x="152400" y="1098550"/>
            <a:ext cx="1984375" cy="792163"/>
          </a:xfrm>
        </p:spPr>
        <p:txBody>
          <a:bodyPr/>
          <a:lstStyle/>
          <a:p>
            <a:pPr marL="0" indent="0">
              <a:buFont typeface="Wingdings 2" charset="0"/>
              <a:buNone/>
            </a:pPr>
            <a:r>
              <a:rPr lang="en-GB" dirty="0">
                <a:latin typeface="Arial" charset="0"/>
                <a:ea typeface="MS PGothic" charset="0"/>
              </a:rPr>
              <a:t>Visual capture</a:t>
            </a:r>
          </a:p>
        </p:txBody>
      </p:sp>
      <p:cxnSp>
        <p:nvCxnSpPr>
          <p:cNvPr id="27" name="Straight Connector 26"/>
          <p:cNvCxnSpPr/>
          <p:nvPr/>
        </p:nvCxnSpPr>
        <p:spPr bwMode="auto">
          <a:xfrm flipV="1">
            <a:off x="1756317" y="1321420"/>
            <a:ext cx="7248293" cy="4979019"/>
          </a:xfrm>
          <a:prstGeom prst="line">
            <a:avLst/>
          </a:prstGeom>
          <a:solidFill>
            <a:schemeClr val="accent1"/>
          </a:solidFill>
          <a:ln w="28575" cap="flat" cmpd="sng" algn="ctr">
            <a:solidFill>
              <a:srgbClr val="3366CC"/>
            </a:solidFill>
            <a:prstDash val="solid"/>
            <a:round/>
            <a:headEnd type="none" w="med" len="med"/>
            <a:tailEnd type="none" w="med" len="med"/>
          </a:ln>
          <a:effectLst/>
        </p:spPr>
      </p:cxnSp>
      <p:sp>
        <p:nvSpPr>
          <p:cNvPr id="28" name="Titre 1"/>
          <p:cNvSpPr>
            <a:spLocks noGrp="1"/>
          </p:cNvSpPr>
          <p:nvPr>
            <p:ph type="title"/>
          </p:nvPr>
        </p:nvSpPr>
        <p:spPr bwMode="auto">
          <a:xfrm>
            <a:off x="457200" y="274638"/>
            <a:ext cx="8229600" cy="114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2400" b="0" dirty="0">
                <a:latin typeface="Arial" charset="0"/>
                <a:ea typeface="MS PGothic" charset="0"/>
              </a:rPr>
              <a:t>What a Point Cloud is and why we should care about?</a:t>
            </a:r>
          </a:p>
        </p:txBody>
      </p:sp>
    </p:spTree>
    <p:extLst>
      <p:ext uri="{BB962C8B-B14F-4D97-AF65-F5344CB8AC3E}">
        <p14:creationId xmlns:p14="http://schemas.microsoft.com/office/powerpoint/2010/main" val="391671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en-GB" sz="1200">
                <a:solidFill>
                  <a:schemeClr val="tx2"/>
                </a:solidFill>
              </a:rPr>
              <a:t>PX vs PC</a:t>
            </a:r>
            <a:endParaRPr lang="en-GB" sz="1200" b="0"/>
          </a:p>
        </p:txBody>
      </p:sp>
      <p:pic>
        <p:nvPicPr>
          <p:cNvPr id="24" name="Image 2"/>
          <p:cNvPicPr>
            <a:picLocks noChangeAspect="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t="52973" r="51554"/>
          <a:stretch/>
        </p:blipFill>
        <p:spPr bwMode="auto">
          <a:xfrm>
            <a:off x="4394158" y="5115563"/>
            <a:ext cx="2028944" cy="1133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Image 2"/>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r="51958" b="53673"/>
          <a:stretch/>
        </p:blipFill>
        <p:spPr bwMode="auto">
          <a:xfrm>
            <a:off x="7119433" y="2862376"/>
            <a:ext cx="1835655" cy="1018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noChangeArrowheads="1"/>
          </p:cNvPicPr>
          <p:nvPr/>
        </p:nvPicPr>
        <p:blipFill>
          <a:blip r:embed="rId4" cstate="email">
            <a:extLst>
              <a:ext uri="{28A0092B-C50C-407E-A947-70E740481C1C}">
                <a14:useLocalDpi xmlns:a14="http://schemas.microsoft.com/office/drawing/2010/main" val="0"/>
              </a:ext>
            </a:extLst>
          </a:blip>
          <a:srcRect l="33067" t="40398" r="11319" b="17386"/>
          <a:stretch>
            <a:fillRect/>
          </a:stretch>
        </p:blipFill>
        <p:spPr bwMode="auto">
          <a:xfrm>
            <a:off x="7119433" y="4086922"/>
            <a:ext cx="1769646" cy="11290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sp>
        <p:nvSpPr>
          <p:cNvPr id="9" name="Rectangle 9"/>
          <p:cNvSpPr>
            <a:spLocks noChangeArrowheads="1"/>
          </p:cNvSpPr>
          <p:nvPr/>
        </p:nvSpPr>
        <p:spPr bwMode="auto">
          <a:xfrm>
            <a:off x="5382234" y="3951637"/>
            <a:ext cx="296827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GB" sz="2000" dirty="0">
                <a:solidFill>
                  <a:srgbClr val="1A171B"/>
                </a:solidFill>
              </a:rPr>
              <a:t>Interactivity</a:t>
            </a:r>
          </a:p>
          <a:p>
            <a:r>
              <a:rPr lang="en-GB" sz="2000" dirty="0">
                <a:solidFill>
                  <a:srgbClr val="1A171B"/>
                </a:solidFill>
              </a:rPr>
              <a:t>Immersion</a:t>
            </a:r>
          </a:p>
        </p:txBody>
      </p:sp>
      <p:pic>
        <p:nvPicPr>
          <p:cNvPr id="11" name="Image 6"/>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52400" y="1972211"/>
            <a:ext cx="2587514" cy="1456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9"/>
          <p:cNvSpPr>
            <a:spLocks noChangeArrowheads="1"/>
          </p:cNvSpPr>
          <p:nvPr/>
        </p:nvSpPr>
        <p:spPr bwMode="auto">
          <a:xfrm>
            <a:off x="3133026" y="2798308"/>
            <a:ext cx="218002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dirty="0">
                <a:solidFill>
                  <a:srgbClr val="1A171B"/>
                </a:solidFill>
              </a:rPr>
              <a:t>Easy to produce</a:t>
            </a:r>
          </a:p>
          <a:p>
            <a:r>
              <a:rPr lang="en-GB" sz="2000" dirty="0">
                <a:solidFill>
                  <a:srgbClr val="1A171B"/>
                </a:solidFill>
              </a:rPr>
              <a:t>High quality</a:t>
            </a:r>
          </a:p>
        </p:txBody>
      </p:sp>
      <p:pic>
        <p:nvPicPr>
          <p:cNvPr id="14" name="Image 2"/>
          <p:cNvPicPr>
            <a:picLocks noChangeAspect="1"/>
          </p:cNvPicPr>
          <p:nvPr/>
        </p:nvPicPr>
        <p:blipFill>
          <a:blip r:embed="rId6" cstate="email">
            <a:extLst>
              <a:ext uri="{28A0092B-C50C-407E-A947-70E740481C1C}">
                <a14:useLocalDpi xmlns:a14="http://schemas.microsoft.com/office/drawing/2010/main" val="0"/>
              </a:ext>
            </a:extLst>
          </a:blip>
          <a:srcRect l="1241" t="11330" r="2319" b="23747"/>
          <a:stretch>
            <a:fillRect/>
          </a:stretch>
        </p:blipFill>
        <p:spPr bwMode="auto">
          <a:xfrm>
            <a:off x="2773119" y="917330"/>
            <a:ext cx="2384959"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Image 3"/>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200615" y="3951637"/>
            <a:ext cx="1329085" cy="996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Image 4"/>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2597948" y="3951637"/>
            <a:ext cx="1329085" cy="996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Image 3"/>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6924062" y="917330"/>
            <a:ext cx="1748112" cy="1164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Image 4"/>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5313055" y="1743902"/>
            <a:ext cx="1553317" cy="1164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Image 3"/>
          <p:cNvPicPr>
            <a:picLocks noChangeAspect="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229360" y="5337923"/>
            <a:ext cx="1198424" cy="898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Image 2"/>
          <p:cNvPicPr>
            <a:picLocks noChangeAspect="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1605429" y="5346865"/>
            <a:ext cx="1198424" cy="898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Espace réservé du contenu 2"/>
          <p:cNvSpPr txBox="1">
            <a:spLocks/>
          </p:cNvSpPr>
          <p:nvPr/>
        </p:nvSpPr>
        <p:spPr bwMode="auto">
          <a:xfrm>
            <a:off x="7354888" y="5381033"/>
            <a:ext cx="1600200"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lgn="r">
              <a:spcBef>
                <a:spcPct val="20000"/>
              </a:spcBef>
              <a:buClr>
                <a:schemeClr val="bg2"/>
              </a:buClr>
              <a:buSzPct val="75000"/>
              <a:buFont typeface="Wingdings 2" charset="0"/>
              <a:buNone/>
            </a:pPr>
            <a:r>
              <a:rPr lang="en-GB" sz="2400" dirty="0"/>
              <a:t>Visual synthesis</a:t>
            </a:r>
          </a:p>
        </p:txBody>
      </p:sp>
      <p:sp>
        <p:nvSpPr>
          <p:cNvPr id="26" name="Espace réservé du contenu 2"/>
          <p:cNvSpPr>
            <a:spLocks noGrp="1"/>
          </p:cNvSpPr>
          <p:nvPr>
            <p:ph idx="1"/>
          </p:nvPr>
        </p:nvSpPr>
        <p:spPr>
          <a:xfrm>
            <a:off x="152400" y="1098550"/>
            <a:ext cx="1984375" cy="792163"/>
          </a:xfrm>
        </p:spPr>
        <p:txBody>
          <a:bodyPr/>
          <a:lstStyle/>
          <a:p>
            <a:pPr marL="0" indent="0">
              <a:buFont typeface="Wingdings 2" charset="0"/>
              <a:buNone/>
            </a:pPr>
            <a:r>
              <a:rPr lang="en-GB" dirty="0">
                <a:latin typeface="Arial" charset="0"/>
                <a:ea typeface="MS PGothic" charset="0"/>
              </a:rPr>
              <a:t>Visual capture</a:t>
            </a:r>
          </a:p>
        </p:txBody>
      </p:sp>
      <p:cxnSp>
        <p:nvCxnSpPr>
          <p:cNvPr id="27" name="Straight Connector 26"/>
          <p:cNvCxnSpPr/>
          <p:nvPr/>
        </p:nvCxnSpPr>
        <p:spPr bwMode="auto">
          <a:xfrm flipV="1">
            <a:off x="1756317" y="1321420"/>
            <a:ext cx="7248293" cy="4979019"/>
          </a:xfrm>
          <a:prstGeom prst="line">
            <a:avLst/>
          </a:prstGeom>
          <a:solidFill>
            <a:schemeClr val="accent1"/>
          </a:solidFill>
          <a:ln w="28575" cap="flat" cmpd="sng" algn="ctr">
            <a:solidFill>
              <a:srgbClr val="3366CC"/>
            </a:solidFill>
            <a:prstDash val="solid"/>
            <a:round/>
            <a:headEnd type="none" w="med" len="med"/>
            <a:tailEnd type="none" w="med" len="med"/>
          </a:ln>
          <a:effectLst/>
        </p:spPr>
      </p:cxnSp>
      <p:sp>
        <p:nvSpPr>
          <p:cNvPr id="28" name="Titre 1"/>
          <p:cNvSpPr>
            <a:spLocks noGrp="1"/>
          </p:cNvSpPr>
          <p:nvPr>
            <p:ph type="title"/>
          </p:nvPr>
        </p:nvSpPr>
        <p:spPr bwMode="auto">
          <a:xfrm>
            <a:off x="457200" y="274638"/>
            <a:ext cx="8229600" cy="114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2400" b="0" dirty="0">
                <a:latin typeface="Arial" charset="0"/>
                <a:ea typeface="MS PGothic" charset="0"/>
              </a:rPr>
              <a:t>What a Point Cloud is and why we should care about?</a:t>
            </a:r>
          </a:p>
        </p:txBody>
      </p:sp>
    </p:spTree>
    <p:extLst>
      <p:ext uri="{BB962C8B-B14F-4D97-AF65-F5344CB8AC3E}">
        <p14:creationId xmlns:p14="http://schemas.microsoft.com/office/powerpoint/2010/main" val="2882849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en-GB" sz="1200">
                <a:solidFill>
                  <a:schemeClr val="tx2"/>
                </a:solidFill>
              </a:rPr>
              <a:t>PX vs PC</a:t>
            </a:r>
            <a:endParaRPr lang="en-GB" sz="1200" b="0"/>
          </a:p>
        </p:txBody>
      </p:sp>
      <p:pic>
        <p:nvPicPr>
          <p:cNvPr id="24" name="Image 2"/>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t="52973" r="51554"/>
          <a:stretch/>
        </p:blipFill>
        <p:spPr bwMode="auto">
          <a:xfrm>
            <a:off x="4394158" y="5115563"/>
            <a:ext cx="2028944" cy="1133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Image 2"/>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r="51958" b="53673"/>
          <a:stretch/>
        </p:blipFill>
        <p:spPr bwMode="auto">
          <a:xfrm>
            <a:off x="7119433" y="2862376"/>
            <a:ext cx="1835655" cy="1018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noChangeArrowheads="1"/>
          </p:cNvPicPr>
          <p:nvPr/>
        </p:nvPicPr>
        <p:blipFill>
          <a:blip r:embed="rId5" cstate="email">
            <a:extLst>
              <a:ext uri="{28A0092B-C50C-407E-A947-70E740481C1C}">
                <a14:useLocalDpi xmlns:a14="http://schemas.microsoft.com/office/drawing/2010/main" val="0"/>
              </a:ext>
            </a:extLst>
          </a:blip>
          <a:srcRect l="33067" t="40398" r="11319" b="17386"/>
          <a:stretch>
            <a:fillRect/>
          </a:stretch>
        </p:blipFill>
        <p:spPr bwMode="auto">
          <a:xfrm>
            <a:off x="7119433" y="4086922"/>
            <a:ext cx="1769646" cy="11290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sp>
        <p:nvSpPr>
          <p:cNvPr id="9" name="Rectangle 9"/>
          <p:cNvSpPr>
            <a:spLocks noChangeArrowheads="1"/>
          </p:cNvSpPr>
          <p:nvPr/>
        </p:nvSpPr>
        <p:spPr bwMode="auto">
          <a:xfrm>
            <a:off x="5382234" y="3951637"/>
            <a:ext cx="296827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GB" sz="2000" dirty="0">
                <a:solidFill>
                  <a:srgbClr val="1A171B"/>
                </a:solidFill>
              </a:rPr>
              <a:t>Interactivity</a:t>
            </a:r>
          </a:p>
          <a:p>
            <a:r>
              <a:rPr lang="en-GB" sz="2000" dirty="0">
                <a:solidFill>
                  <a:srgbClr val="1A171B"/>
                </a:solidFill>
              </a:rPr>
              <a:t>Immersion</a:t>
            </a:r>
          </a:p>
        </p:txBody>
      </p:sp>
      <p:pic>
        <p:nvPicPr>
          <p:cNvPr id="11" name="Image 6"/>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52400" y="1972211"/>
            <a:ext cx="2587514" cy="1456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9"/>
          <p:cNvSpPr>
            <a:spLocks noChangeArrowheads="1"/>
          </p:cNvSpPr>
          <p:nvPr/>
        </p:nvSpPr>
        <p:spPr bwMode="auto">
          <a:xfrm>
            <a:off x="3133026" y="2798308"/>
            <a:ext cx="218002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2000" dirty="0">
                <a:solidFill>
                  <a:srgbClr val="1A171B"/>
                </a:solidFill>
              </a:rPr>
              <a:t>Easy to produce</a:t>
            </a:r>
          </a:p>
          <a:p>
            <a:r>
              <a:rPr lang="en-GB" sz="2000" dirty="0">
                <a:solidFill>
                  <a:srgbClr val="1A171B"/>
                </a:solidFill>
              </a:rPr>
              <a:t>High quality</a:t>
            </a:r>
          </a:p>
        </p:txBody>
      </p:sp>
      <p:pic>
        <p:nvPicPr>
          <p:cNvPr id="14" name="Image 2"/>
          <p:cNvPicPr>
            <a:picLocks noChangeAspect="1"/>
          </p:cNvPicPr>
          <p:nvPr/>
        </p:nvPicPr>
        <p:blipFill>
          <a:blip r:embed="rId7" cstate="email">
            <a:extLst>
              <a:ext uri="{28A0092B-C50C-407E-A947-70E740481C1C}">
                <a14:useLocalDpi xmlns:a14="http://schemas.microsoft.com/office/drawing/2010/main" val="0"/>
              </a:ext>
            </a:extLst>
          </a:blip>
          <a:srcRect l="1241" t="11330" r="2319" b="23747"/>
          <a:stretch>
            <a:fillRect/>
          </a:stretch>
        </p:blipFill>
        <p:spPr bwMode="auto">
          <a:xfrm>
            <a:off x="2773119" y="917330"/>
            <a:ext cx="2384959"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Image 3"/>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200615" y="3951637"/>
            <a:ext cx="1329085" cy="996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Image 4"/>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597948" y="3951637"/>
            <a:ext cx="1329085" cy="996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Image 3"/>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924062" y="917330"/>
            <a:ext cx="1748112" cy="1164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Image 4"/>
          <p:cNvPicPr>
            <a:picLocks noChangeAspect="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5313055" y="1743902"/>
            <a:ext cx="1553317" cy="1164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Image 3"/>
          <p:cNvPicPr>
            <a:picLocks noChangeAspect="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229360" y="5337923"/>
            <a:ext cx="1198424" cy="898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Image 2"/>
          <p:cNvPicPr>
            <a:picLocks noChangeAspect="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1605429" y="5346865"/>
            <a:ext cx="1198424" cy="898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Espace réservé du contenu 2"/>
          <p:cNvSpPr txBox="1">
            <a:spLocks/>
          </p:cNvSpPr>
          <p:nvPr/>
        </p:nvSpPr>
        <p:spPr bwMode="auto">
          <a:xfrm>
            <a:off x="7354888" y="5381033"/>
            <a:ext cx="1600200"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lgn="r">
              <a:spcBef>
                <a:spcPct val="20000"/>
              </a:spcBef>
              <a:buClr>
                <a:schemeClr val="bg2"/>
              </a:buClr>
              <a:buSzPct val="75000"/>
              <a:buFont typeface="Wingdings 2" charset="0"/>
              <a:buNone/>
            </a:pPr>
            <a:r>
              <a:rPr lang="en-GB" sz="2400" dirty="0"/>
              <a:t>Visual synthesis</a:t>
            </a:r>
          </a:p>
        </p:txBody>
      </p:sp>
      <p:sp>
        <p:nvSpPr>
          <p:cNvPr id="26" name="Espace réservé du contenu 2"/>
          <p:cNvSpPr>
            <a:spLocks noGrp="1"/>
          </p:cNvSpPr>
          <p:nvPr>
            <p:ph idx="1"/>
          </p:nvPr>
        </p:nvSpPr>
        <p:spPr>
          <a:xfrm>
            <a:off x="152400" y="1098550"/>
            <a:ext cx="1984375" cy="792163"/>
          </a:xfrm>
        </p:spPr>
        <p:txBody>
          <a:bodyPr/>
          <a:lstStyle/>
          <a:p>
            <a:pPr marL="0" indent="0">
              <a:buFont typeface="Wingdings 2" charset="0"/>
              <a:buNone/>
            </a:pPr>
            <a:r>
              <a:rPr lang="en-GB" dirty="0">
                <a:latin typeface="Arial" charset="0"/>
                <a:ea typeface="MS PGothic" charset="0"/>
              </a:rPr>
              <a:t>Visual capture</a:t>
            </a:r>
          </a:p>
        </p:txBody>
      </p:sp>
      <p:cxnSp>
        <p:nvCxnSpPr>
          <p:cNvPr id="27" name="Straight Connector 26"/>
          <p:cNvCxnSpPr/>
          <p:nvPr/>
        </p:nvCxnSpPr>
        <p:spPr bwMode="auto">
          <a:xfrm flipV="1">
            <a:off x="1756317" y="1321420"/>
            <a:ext cx="7248293" cy="4979019"/>
          </a:xfrm>
          <a:prstGeom prst="line">
            <a:avLst/>
          </a:prstGeom>
          <a:solidFill>
            <a:schemeClr val="accent1"/>
          </a:solidFill>
          <a:ln w="28575" cap="flat" cmpd="sng" algn="ctr">
            <a:solidFill>
              <a:srgbClr val="3366CC"/>
            </a:solidFill>
            <a:prstDash val="solid"/>
            <a:round/>
            <a:headEnd type="none" w="med" len="med"/>
            <a:tailEnd type="none" w="med" len="med"/>
          </a:ln>
          <a:effectLst/>
        </p:spPr>
      </p:cxnSp>
      <p:sp>
        <p:nvSpPr>
          <p:cNvPr id="28" name="Titre 1"/>
          <p:cNvSpPr>
            <a:spLocks noGrp="1"/>
          </p:cNvSpPr>
          <p:nvPr>
            <p:ph type="title"/>
          </p:nvPr>
        </p:nvSpPr>
        <p:spPr bwMode="auto">
          <a:xfrm>
            <a:off x="457200" y="274638"/>
            <a:ext cx="8229600" cy="114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2400" b="0" dirty="0">
                <a:latin typeface="Arial" charset="0"/>
                <a:ea typeface="MS PGothic" charset="0"/>
              </a:rPr>
              <a:t>What a Point Cloud is and why we should care about?</a:t>
            </a:r>
          </a:p>
        </p:txBody>
      </p:sp>
    </p:spTree>
    <p:extLst>
      <p:ext uri="{BB962C8B-B14F-4D97-AF65-F5344CB8AC3E}">
        <p14:creationId xmlns:p14="http://schemas.microsoft.com/office/powerpoint/2010/main" val="187494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27"/>
                                        </p:tgtEl>
                                      </p:cBhvr>
                                    </p:animEffect>
                                    <p:set>
                                      <p:cBhvr>
                                        <p:cTn id="7" dur="1" fill="hold">
                                          <p:stCondLst>
                                            <p:cond delay="499"/>
                                          </p:stCondLst>
                                        </p:cTn>
                                        <p:tgtEl>
                                          <p:spTgt spid="2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0" nodeType="clickEffect">
                                  <p:stCondLst>
                                    <p:cond delay="0"/>
                                  </p:stCondLst>
                                  <p:childTnLst>
                                    <p:animMotion origin="layout" path="M 4.44444E-6 -2.22222E-6 L 0.11475 0.06898 " pathEditMode="relative" rAng="0" ptsTypes="AA">
                                      <p:cBhvr>
                                        <p:cTn id="11" dur="2000" fill="hold"/>
                                        <p:tgtEl>
                                          <p:spTgt spid="12"/>
                                        </p:tgtEl>
                                        <p:attrNameLst>
                                          <p:attrName>ppt_x</p:attrName>
                                          <p:attrName>ppt_y</p:attrName>
                                        </p:attrNameLst>
                                      </p:cBhvr>
                                      <p:rCtr x="5729" y="3449"/>
                                    </p:animMotion>
                                  </p:childTnLst>
                                </p:cTn>
                              </p:par>
                              <p:par>
                                <p:cTn id="12" presetID="0" presetClass="path" presetSubtype="0" accel="50000" decel="50000" fill="hold" grpId="0" nodeType="withEffect">
                                  <p:stCondLst>
                                    <p:cond delay="0"/>
                                  </p:stCondLst>
                                  <p:childTnLst>
                                    <p:animMotion origin="layout" path="M 1.94444E-6 2.22222E-6 L -0.13472 -0.00255 " pathEditMode="relative" rAng="0" ptsTypes="AA">
                                      <p:cBhvr>
                                        <p:cTn id="13" dur="2000" fill="hold"/>
                                        <p:tgtEl>
                                          <p:spTgt spid="9"/>
                                        </p:tgtEl>
                                        <p:attrNameLst>
                                          <p:attrName>ppt_x</p:attrName>
                                          <p:attrName>ppt_y</p:attrName>
                                        </p:attrNameLst>
                                      </p:cBhvr>
                                      <p:rCtr x="-6736"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fr-FR" sz="1200">
                <a:solidFill>
                  <a:schemeClr val="tx2"/>
                </a:solidFill>
              </a:rPr>
              <a:t>PX vs PC</a:t>
            </a:r>
            <a:endParaRPr lang="fr-FR" sz="1200" b="0"/>
          </a:p>
        </p:txBody>
      </p:sp>
      <p:pic>
        <p:nvPicPr>
          <p:cNvPr id="30724" name="Image 4"/>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063535">
            <a:off x="1901346" y="1332246"/>
            <a:ext cx="2405162" cy="1505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5" name="Image 6"/>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2041" y="2228918"/>
            <a:ext cx="1195017" cy="1299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6" name="Imag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2505" y="4079280"/>
            <a:ext cx="3392727" cy="1538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7" name="Image 1"/>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528747">
            <a:off x="6056255" y="2431383"/>
            <a:ext cx="2597265" cy="25972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8" name="Image 2"/>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749837" flipH="1">
            <a:off x="5101595" y="4876980"/>
            <a:ext cx="1935857" cy="13318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30" name="Image 7"/>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937000" y="3133725"/>
            <a:ext cx="1741488" cy="1162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32" name="Rectangle 6"/>
          <p:cNvSpPr>
            <a:spLocks noChangeArrowheads="1"/>
          </p:cNvSpPr>
          <p:nvPr/>
        </p:nvSpPr>
        <p:spPr bwMode="auto">
          <a:xfrm>
            <a:off x="5235575" y="1093788"/>
            <a:ext cx="3719513" cy="677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fr-CA" sz="2400" dirty="0">
                <a:solidFill>
                  <a:srgbClr val="1A171B"/>
                </a:solidFill>
              </a:rPr>
              <a:t>Point Cloud –</a:t>
            </a:r>
          </a:p>
          <a:p>
            <a:pPr algn="ctr"/>
            <a:r>
              <a:rPr lang="fr-CA" sz="1400" dirty="0">
                <a:solidFill>
                  <a:srgbClr val="1A171B"/>
                </a:solidFill>
              </a:rPr>
              <a:t>a convergence </a:t>
            </a:r>
            <a:r>
              <a:rPr lang="fr-CA" sz="1400" dirty="0" err="1">
                <a:solidFill>
                  <a:srgbClr val="1A171B"/>
                </a:solidFill>
              </a:rPr>
              <a:t>between</a:t>
            </a:r>
            <a:r>
              <a:rPr lang="fr-CA" sz="1400" dirty="0">
                <a:solidFill>
                  <a:srgbClr val="1A171B"/>
                </a:solidFill>
              </a:rPr>
              <a:t> 2 </a:t>
            </a:r>
            <a:r>
              <a:rPr lang="fr-CA" sz="1400" dirty="0" err="1">
                <a:solidFill>
                  <a:srgbClr val="1A171B"/>
                </a:solidFill>
              </a:rPr>
              <a:t>worlds</a:t>
            </a:r>
            <a:endParaRPr lang="fr-CA" sz="4000" dirty="0"/>
          </a:p>
        </p:txBody>
      </p:sp>
      <p:sp>
        <p:nvSpPr>
          <p:cNvPr id="15" name="Espace réservé du contenu 2"/>
          <p:cNvSpPr txBox="1">
            <a:spLocks/>
          </p:cNvSpPr>
          <p:nvPr/>
        </p:nvSpPr>
        <p:spPr bwMode="auto">
          <a:xfrm>
            <a:off x="7354888" y="5381033"/>
            <a:ext cx="1600200"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lgn="r">
              <a:spcBef>
                <a:spcPct val="20000"/>
              </a:spcBef>
              <a:buClr>
                <a:schemeClr val="bg2"/>
              </a:buClr>
              <a:buSzPct val="75000"/>
              <a:buFont typeface="Wingdings 2" charset="0"/>
              <a:buNone/>
            </a:pPr>
            <a:r>
              <a:rPr lang="en-GB" sz="2400" dirty="0"/>
              <a:t>Visual synthesis</a:t>
            </a:r>
          </a:p>
        </p:txBody>
      </p:sp>
      <p:sp>
        <p:nvSpPr>
          <p:cNvPr id="16" name="Espace réservé du contenu 2"/>
          <p:cNvSpPr>
            <a:spLocks noGrp="1"/>
          </p:cNvSpPr>
          <p:nvPr>
            <p:ph idx="1"/>
          </p:nvPr>
        </p:nvSpPr>
        <p:spPr>
          <a:xfrm>
            <a:off x="152400" y="1098550"/>
            <a:ext cx="1984375" cy="792163"/>
          </a:xfrm>
        </p:spPr>
        <p:txBody>
          <a:bodyPr/>
          <a:lstStyle/>
          <a:p>
            <a:pPr marL="0" indent="0">
              <a:buFont typeface="Wingdings 2" charset="0"/>
              <a:buNone/>
            </a:pPr>
            <a:r>
              <a:rPr lang="en-GB" dirty="0">
                <a:latin typeface="Arial" charset="0"/>
                <a:ea typeface="MS PGothic" charset="0"/>
              </a:rPr>
              <a:t>Visual capture</a:t>
            </a:r>
          </a:p>
        </p:txBody>
      </p:sp>
      <p:sp>
        <p:nvSpPr>
          <p:cNvPr id="17" name="Titre 1"/>
          <p:cNvSpPr>
            <a:spLocks noGrp="1"/>
          </p:cNvSpPr>
          <p:nvPr>
            <p:ph type="title"/>
          </p:nvPr>
        </p:nvSpPr>
        <p:spPr bwMode="auto">
          <a:xfrm>
            <a:off x="457200" y="274638"/>
            <a:ext cx="8229600" cy="114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2400" b="0" dirty="0">
                <a:latin typeface="Arial" charset="0"/>
                <a:ea typeface="MS PGothic" charset="0"/>
              </a:rPr>
              <a:t>What a Point Cloud is and why we should care about?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r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latin typeface="Arial" charset="0"/>
                <a:ea typeface="MS PGothic" charset="0"/>
              </a:rPr>
              <a:t>Point Cloud</a:t>
            </a:r>
          </a:p>
        </p:txBody>
      </p:sp>
      <p:sp>
        <p:nvSpPr>
          <p:cNvPr id="31746"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en-US" sz="1200" dirty="0">
                <a:solidFill>
                  <a:schemeClr val="tx2"/>
                </a:solidFill>
              </a:rPr>
              <a:t>PX vs PC</a:t>
            </a:r>
            <a:endParaRPr lang="en-US" sz="1200" b="0" dirty="0"/>
          </a:p>
        </p:txBody>
      </p:sp>
      <p:sp>
        <p:nvSpPr>
          <p:cNvPr id="31747" name="Espace réservé du contenu 2"/>
          <p:cNvSpPr>
            <a:spLocks noGrp="1"/>
          </p:cNvSpPr>
          <p:nvPr>
            <p:ph idx="1"/>
          </p:nvPr>
        </p:nvSpPr>
        <p:spPr>
          <a:xfrm>
            <a:off x="231775" y="1304925"/>
            <a:ext cx="4383088" cy="792163"/>
          </a:xfrm>
        </p:spPr>
        <p:txBody>
          <a:bodyPr/>
          <a:lstStyle/>
          <a:p>
            <a:r>
              <a:rPr lang="en-US" dirty="0">
                <a:latin typeface="Arial" charset="0"/>
                <a:ea typeface="MS PGothic" charset="0"/>
              </a:rPr>
              <a:t>A set of 3D points</a:t>
            </a:r>
          </a:p>
          <a:p>
            <a:pPr lvl="1"/>
            <a:r>
              <a:rPr lang="en-US" b="1" dirty="0">
                <a:latin typeface="Arial" charset="0"/>
                <a:ea typeface="MS PGothic" charset="0"/>
              </a:rPr>
              <a:t>not ordered, </a:t>
            </a:r>
          </a:p>
          <a:p>
            <a:pPr lvl="1"/>
            <a:r>
              <a:rPr lang="en-US" b="1" dirty="0">
                <a:latin typeface="Arial" charset="0"/>
                <a:ea typeface="MS PGothic" charset="0"/>
              </a:rPr>
              <a:t>without relations between them</a:t>
            </a:r>
          </a:p>
        </p:txBody>
      </p:sp>
      <p:pic>
        <p:nvPicPr>
          <p:cNvPr id="5" name="Pictur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065832" y="3688476"/>
            <a:ext cx="2900043" cy="20097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790339" y="2147888"/>
            <a:ext cx="2118527" cy="17318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688114" y="1021113"/>
            <a:ext cx="1412353" cy="20347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1751" name="Espace réservé du contenu 2"/>
          <p:cNvSpPr txBox="1">
            <a:spLocks/>
          </p:cNvSpPr>
          <p:nvPr/>
        </p:nvSpPr>
        <p:spPr bwMode="auto">
          <a:xfrm>
            <a:off x="231775" y="3900488"/>
            <a:ext cx="5624513"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271463" indent="-271463">
              <a:defRPr sz="3600" b="1">
                <a:solidFill>
                  <a:schemeClr val="tx1"/>
                </a:solidFill>
                <a:latin typeface="Arial" charset="0"/>
                <a:ea typeface="MS PGothic" charset="0"/>
                <a:cs typeface="MS PGothic" charset="0"/>
              </a:defRPr>
            </a:lvl1pPr>
            <a:lvl2pPr marL="541338" indent="-268288">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spcBef>
                <a:spcPct val="20000"/>
              </a:spcBef>
              <a:buClr>
                <a:schemeClr val="bg2"/>
              </a:buClr>
              <a:buSzPct val="75000"/>
              <a:buFont typeface="Wingdings 2" charset="0"/>
              <a:buChar char="¢"/>
            </a:pPr>
            <a:r>
              <a:rPr lang="en-US" sz="2400" dirty="0"/>
              <a:t>Each point is defined by</a:t>
            </a:r>
          </a:p>
          <a:p>
            <a:pPr lvl="1">
              <a:spcBef>
                <a:spcPct val="20000"/>
              </a:spcBef>
              <a:buClr>
                <a:schemeClr val="bg2"/>
              </a:buClr>
              <a:buFont typeface="Times" charset="0"/>
              <a:buChar char="•"/>
            </a:pPr>
            <a:r>
              <a:rPr lang="en-US" sz="2400" dirty="0"/>
              <a:t>(X, Y, Z) </a:t>
            </a:r>
          </a:p>
          <a:p>
            <a:pPr lvl="1">
              <a:spcBef>
                <a:spcPct val="20000"/>
              </a:spcBef>
              <a:buClr>
                <a:schemeClr val="bg2"/>
              </a:buClr>
              <a:buFont typeface="Times" charset="0"/>
              <a:buChar char="•"/>
            </a:pPr>
            <a:r>
              <a:rPr lang="en-US" sz="2400" dirty="0"/>
              <a:t>(R, G, B) or (Y, U, V)</a:t>
            </a:r>
          </a:p>
          <a:p>
            <a:pPr lvl="1">
              <a:spcBef>
                <a:spcPct val="20000"/>
              </a:spcBef>
              <a:buClr>
                <a:schemeClr val="bg2"/>
              </a:buClr>
              <a:buFont typeface="Times" charset="0"/>
              <a:buChar char="•"/>
            </a:pPr>
            <a:r>
              <a:rPr lang="en-US" sz="2400" dirty="0"/>
              <a:t>reflectance, transparency,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P spid="317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r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fr-FR" dirty="0">
                <a:latin typeface="Arial" charset="0"/>
                <a:ea typeface="MS PGothic" charset="0"/>
              </a:rPr>
              <a:t>PC</a:t>
            </a:r>
          </a:p>
        </p:txBody>
      </p:sp>
      <p:sp>
        <p:nvSpPr>
          <p:cNvPr id="32770"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fr-FR" sz="1200">
                <a:solidFill>
                  <a:schemeClr val="tx2"/>
                </a:solidFill>
              </a:rPr>
              <a:t>PX vs PC</a:t>
            </a:r>
            <a:endParaRPr lang="fr-FR" sz="1200" b="0"/>
          </a:p>
        </p:txBody>
      </p:sp>
      <p:pic>
        <p:nvPicPr>
          <p:cNvPr id="2" name="Cloth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3000" y="0"/>
            <a:ext cx="6858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r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fr-FR" dirty="0">
                <a:latin typeface="Arial" charset="0"/>
                <a:ea typeface="MS PGothic" charset="0"/>
              </a:rPr>
              <a:t>PC</a:t>
            </a:r>
          </a:p>
        </p:txBody>
      </p:sp>
      <p:sp>
        <p:nvSpPr>
          <p:cNvPr id="32770"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fr-FR" sz="1200">
                <a:solidFill>
                  <a:schemeClr val="tx2"/>
                </a:solidFill>
              </a:rPr>
              <a:t>PX vs PC</a:t>
            </a:r>
            <a:endParaRPr lang="fr-FR" sz="1200" b="0"/>
          </a:p>
        </p:txBody>
      </p:sp>
      <p:pic>
        <p:nvPicPr>
          <p:cNvPr id="5" name="redandblackF300_backview.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210272" y="1168399"/>
            <a:ext cx="4933728" cy="4787445"/>
          </a:xfrm>
          <a:prstGeom prst="rect">
            <a:avLst/>
          </a:prstGeom>
        </p:spPr>
      </p:pic>
      <p:pic>
        <p:nvPicPr>
          <p:cNvPr id="7" name="redandblackF300_sideview.mov">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9066" y="1168399"/>
            <a:ext cx="4201205" cy="4787445"/>
          </a:xfrm>
          <a:prstGeom prst="rect">
            <a:avLst/>
          </a:prstGeom>
        </p:spPr>
      </p:pic>
    </p:spTree>
    <p:extLst>
      <p:ext uri="{BB962C8B-B14F-4D97-AF65-F5344CB8AC3E}">
        <p14:creationId xmlns:p14="http://schemas.microsoft.com/office/powerpoint/2010/main" val="297177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200" fill="hold"/>
                                        <p:tgtEl>
                                          <p:spTgt spid="5"/>
                                        </p:tgtEl>
                                      </p:cBhvr>
                                    </p:cmd>
                                  </p:childTnLst>
                                </p:cTn>
                              </p:par>
                              <p:par>
                                <p:cTn id="7" presetID="1" presetClass="mediacall" presetSubtype="0" fill="hold" nodeType="withEffect">
                                  <p:stCondLst>
                                    <p:cond delay="0"/>
                                  </p:stCondLst>
                                  <p:childTnLst>
                                    <p:cmd type="call" cmd="playFrom(0.0)">
                                      <p:cBhvr>
                                        <p:cTn id="8" dur="102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repeatCount="indefinite" fill="hold" display="0">
                  <p:stCondLst>
                    <p:cond delay="indefinite"/>
                  </p:stCondLst>
                </p:cTn>
                <p:tgtEl>
                  <p:spTgt spid="5"/>
                </p:tgtEl>
              </p:cMediaNode>
            </p:video>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80000">
                <p:cTn id="15" repeatCount="indefinite" fill="hold" display="0">
                  <p:stCondLst>
                    <p:cond delay="indefinite"/>
                  </p:stCondLst>
                </p:cTn>
                <p:tgtEl>
                  <p:spTgt spid="7"/>
                </p:tgtEl>
              </p:cMediaNode>
            </p:video>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32403-557C-4952-9BB1-9E1FBEA951E4}"/>
              </a:ext>
            </a:extLst>
          </p:cNvPr>
          <p:cNvSpPr>
            <a:spLocks noGrp="1"/>
          </p:cNvSpPr>
          <p:nvPr>
            <p:ph type="title"/>
          </p:nvPr>
        </p:nvSpPr>
        <p:spPr/>
        <p:txBody>
          <a:bodyPr/>
          <a:lstStyle/>
          <a:p>
            <a:r>
              <a:rPr lang="en-US" dirty="0"/>
              <a:t>Sport viewing with point clouds</a:t>
            </a:r>
          </a:p>
        </p:txBody>
      </p:sp>
      <p:grpSp>
        <p:nvGrpSpPr>
          <p:cNvPr id="9" name="Group 34">
            <a:extLst>
              <a:ext uri="{FF2B5EF4-FFF2-40B4-BE49-F238E27FC236}">
                <a16:creationId xmlns:a16="http://schemas.microsoft.com/office/drawing/2014/main" id="{A7441212-C3EA-478C-9B39-B53E3F45EACB}"/>
              </a:ext>
            </a:extLst>
          </p:cNvPr>
          <p:cNvGrpSpPr>
            <a:grpSpLocks/>
          </p:cNvGrpSpPr>
          <p:nvPr/>
        </p:nvGrpSpPr>
        <p:grpSpPr bwMode="auto">
          <a:xfrm>
            <a:off x="999495" y="3846820"/>
            <a:ext cx="2055219" cy="1341244"/>
            <a:chOff x="6780898" y="3958300"/>
            <a:chExt cx="4757959" cy="2611362"/>
          </a:xfrm>
        </p:grpSpPr>
        <p:sp>
          <p:nvSpPr>
            <p:cNvPr id="10" name="Rectangle 9">
              <a:extLst>
                <a:ext uri="{FF2B5EF4-FFF2-40B4-BE49-F238E27FC236}">
                  <a16:creationId xmlns:a16="http://schemas.microsoft.com/office/drawing/2014/main" id="{C9899FDB-E6A6-4C73-8268-F946D8C3DC3C}"/>
                </a:ext>
              </a:extLst>
            </p:cNvPr>
            <p:cNvSpPr/>
            <p:nvPr/>
          </p:nvSpPr>
          <p:spPr>
            <a:xfrm>
              <a:off x="6780898" y="3958300"/>
              <a:ext cx="4757959" cy="2609774"/>
            </a:xfrm>
            <a:prstGeom prst="rect">
              <a:avLst/>
            </a:prstGeom>
            <a:solidFill>
              <a:srgbClr val="70AD47">
                <a:lumMod val="20000"/>
                <a:lumOff val="80000"/>
              </a:srgbClr>
            </a:solidFill>
            <a:ln w="28575" cap="flat" cmpd="sng" algn="ctr">
              <a:solidFill>
                <a:srgbClr val="00B050"/>
              </a:solidFill>
              <a:prstDash val="solid"/>
              <a:miter lim="800000"/>
            </a:ln>
            <a:effectLst/>
          </p:spPr>
          <p:txBody>
            <a:bodyPr anchor="ctr"/>
            <a:lstStyle/>
            <a:p>
              <a:pPr algn="ctr" eaLnBrk="1" fontAlgn="auto" hangingPunct="1">
                <a:spcBef>
                  <a:spcPts val="0"/>
                </a:spcBef>
                <a:spcAft>
                  <a:spcPts val="0"/>
                </a:spcAft>
                <a:defRPr/>
              </a:pPr>
              <a:endParaRPr lang="en-US" sz="1000" b="0" kern="0" dirty="0">
                <a:solidFill>
                  <a:prstClr val="white"/>
                </a:solidFill>
                <a:latin typeface="Calibri" panose="020F0502020204030204"/>
                <a:ea typeface="+mn-ea"/>
                <a:cs typeface="+mn-cs"/>
              </a:endParaRPr>
            </a:p>
          </p:txBody>
        </p:sp>
        <p:sp>
          <p:nvSpPr>
            <p:cNvPr id="11" name="Freeform 36">
              <a:extLst>
                <a:ext uri="{FF2B5EF4-FFF2-40B4-BE49-F238E27FC236}">
                  <a16:creationId xmlns:a16="http://schemas.microsoft.com/office/drawing/2014/main" id="{34F5758D-FA49-4C05-B474-4BBC7F40D264}"/>
                </a:ext>
              </a:extLst>
            </p:cNvPr>
            <p:cNvSpPr/>
            <p:nvPr/>
          </p:nvSpPr>
          <p:spPr>
            <a:xfrm>
              <a:off x="8752665" y="4807588"/>
              <a:ext cx="817601" cy="876274"/>
            </a:xfrm>
            <a:custGeom>
              <a:avLst/>
              <a:gdLst>
                <a:gd name="connsiteX0" fmla="*/ 206180 w 992206"/>
                <a:gd name="connsiteY0" fmla="*/ 128671 h 1085417"/>
                <a:gd name="connsiteX1" fmla="*/ 201946 w 992206"/>
                <a:gd name="connsiteY1" fmla="*/ 39771 h 1085417"/>
                <a:gd name="connsiteX2" fmla="*/ 121513 w 992206"/>
                <a:gd name="connsiteY2" fmla="*/ 1671 h 1085417"/>
                <a:gd name="connsiteX3" fmla="*/ 58013 w 992206"/>
                <a:gd name="connsiteY3" fmla="*/ 90571 h 1085417"/>
                <a:gd name="connsiteX4" fmla="*/ 49546 w 992206"/>
                <a:gd name="connsiteY4" fmla="*/ 200637 h 1085417"/>
                <a:gd name="connsiteX5" fmla="*/ 83413 w 992206"/>
                <a:gd name="connsiteY5" fmla="*/ 348804 h 1085417"/>
                <a:gd name="connsiteX6" fmla="*/ 248513 w 992206"/>
                <a:gd name="connsiteY6" fmla="*/ 454637 h 1085417"/>
                <a:gd name="connsiteX7" fmla="*/ 273913 w 992206"/>
                <a:gd name="connsiteY7" fmla="*/ 645137 h 1085417"/>
                <a:gd name="connsiteX8" fmla="*/ 252746 w 992206"/>
                <a:gd name="connsiteY8" fmla="*/ 831404 h 1085417"/>
                <a:gd name="connsiteX9" fmla="*/ 193480 w 992206"/>
                <a:gd name="connsiteY9" fmla="*/ 861037 h 1085417"/>
                <a:gd name="connsiteX10" fmla="*/ 113046 w 992206"/>
                <a:gd name="connsiteY10" fmla="*/ 869504 h 1085417"/>
                <a:gd name="connsiteX11" fmla="*/ 2980 w 992206"/>
                <a:gd name="connsiteY11" fmla="*/ 975337 h 1085417"/>
                <a:gd name="connsiteX12" fmla="*/ 36846 w 992206"/>
                <a:gd name="connsiteY12" fmla="*/ 1013437 h 1085417"/>
                <a:gd name="connsiteX13" fmla="*/ 96113 w 992206"/>
                <a:gd name="connsiteY13" fmla="*/ 992271 h 1085417"/>
                <a:gd name="connsiteX14" fmla="*/ 218880 w 992206"/>
                <a:gd name="connsiteY14" fmla="*/ 1043071 h 1085417"/>
                <a:gd name="connsiteX15" fmla="*/ 324713 w 992206"/>
                <a:gd name="connsiteY15" fmla="*/ 1085404 h 1085417"/>
                <a:gd name="connsiteX16" fmla="*/ 409380 w 992206"/>
                <a:gd name="connsiteY16" fmla="*/ 1038837 h 1085417"/>
                <a:gd name="connsiteX17" fmla="*/ 447480 w 992206"/>
                <a:gd name="connsiteY17" fmla="*/ 937237 h 1085417"/>
                <a:gd name="connsiteX18" fmla="*/ 477113 w 992206"/>
                <a:gd name="connsiteY18" fmla="*/ 848337 h 1085417"/>
                <a:gd name="connsiteX19" fmla="*/ 502513 w 992206"/>
                <a:gd name="connsiteY19" fmla="*/ 742504 h 1085417"/>
                <a:gd name="connsiteX20" fmla="*/ 506746 w 992206"/>
                <a:gd name="connsiteY20" fmla="*/ 560471 h 1085417"/>
                <a:gd name="connsiteX21" fmla="*/ 515213 w 992206"/>
                <a:gd name="connsiteY21" fmla="*/ 416537 h 1085417"/>
                <a:gd name="connsiteX22" fmla="*/ 544846 w 992206"/>
                <a:gd name="connsiteY22" fmla="*/ 382671 h 1085417"/>
                <a:gd name="connsiteX23" fmla="*/ 659146 w 992206"/>
                <a:gd name="connsiteY23" fmla="*/ 454637 h 1085417"/>
                <a:gd name="connsiteX24" fmla="*/ 845413 w 992206"/>
                <a:gd name="connsiteY24" fmla="*/ 496971 h 1085417"/>
                <a:gd name="connsiteX25" fmla="*/ 955480 w 992206"/>
                <a:gd name="connsiteY25" fmla="*/ 535071 h 1085417"/>
                <a:gd name="connsiteX26" fmla="*/ 989346 w 992206"/>
                <a:gd name="connsiteY26" fmla="*/ 492737 h 1085417"/>
                <a:gd name="connsiteX27" fmla="*/ 891980 w 992206"/>
                <a:gd name="connsiteY27" fmla="*/ 437704 h 1085417"/>
                <a:gd name="connsiteX28" fmla="*/ 709946 w 992206"/>
                <a:gd name="connsiteY28" fmla="*/ 353037 h 1085417"/>
                <a:gd name="connsiteX29" fmla="*/ 510980 w 992206"/>
                <a:gd name="connsiteY29" fmla="*/ 298004 h 1085417"/>
                <a:gd name="connsiteX30" fmla="*/ 455946 w 992206"/>
                <a:gd name="connsiteY30" fmla="*/ 255671 h 1085417"/>
                <a:gd name="connsiteX31" fmla="*/ 388213 w 992206"/>
                <a:gd name="connsiteY31" fmla="*/ 166771 h 1085417"/>
                <a:gd name="connsiteX32" fmla="*/ 307780 w 992206"/>
                <a:gd name="connsiteY32" fmla="*/ 242971 h 1085417"/>
                <a:gd name="connsiteX33" fmla="*/ 328946 w 992206"/>
                <a:gd name="connsiteY33" fmla="*/ 327637 h 1085417"/>
                <a:gd name="connsiteX34" fmla="*/ 176546 w 992206"/>
                <a:gd name="connsiteY34" fmla="*/ 302237 h 1085417"/>
                <a:gd name="connsiteX35" fmla="*/ 121513 w 992206"/>
                <a:gd name="connsiteY35" fmla="*/ 281071 h 1085417"/>
                <a:gd name="connsiteX36" fmla="*/ 100346 w 992206"/>
                <a:gd name="connsiteY36" fmla="*/ 200637 h 1085417"/>
                <a:gd name="connsiteX37" fmla="*/ 108813 w 992206"/>
                <a:gd name="connsiteY37" fmla="*/ 149837 h 1085417"/>
                <a:gd name="connsiteX38" fmla="*/ 206180 w 992206"/>
                <a:gd name="connsiteY38" fmla="*/ 128671 h 108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92206" h="1085417">
                  <a:moveTo>
                    <a:pt x="206180" y="128671"/>
                  </a:moveTo>
                  <a:cubicBezTo>
                    <a:pt x="221702" y="110327"/>
                    <a:pt x="216057" y="60938"/>
                    <a:pt x="201946" y="39771"/>
                  </a:cubicBezTo>
                  <a:cubicBezTo>
                    <a:pt x="187835" y="18604"/>
                    <a:pt x="145502" y="-6796"/>
                    <a:pt x="121513" y="1671"/>
                  </a:cubicBezTo>
                  <a:cubicBezTo>
                    <a:pt x="97524" y="10138"/>
                    <a:pt x="70007" y="57410"/>
                    <a:pt x="58013" y="90571"/>
                  </a:cubicBezTo>
                  <a:cubicBezTo>
                    <a:pt x="46018" y="123732"/>
                    <a:pt x="45313" y="157598"/>
                    <a:pt x="49546" y="200637"/>
                  </a:cubicBezTo>
                  <a:cubicBezTo>
                    <a:pt x="53779" y="243676"/>
                    <a:pt x="50252" y="306471"/>
                    <a:pt x="83413" y="348804"/>
                  </a:cubicBezTo>
                  <a:cubicBezTo>
                    <a:pt x="116574" y="391137"/>
                    <a:pt x="216763" y="405248"/>
                    <a:pt x="248513" y="454637"/>
                  </a:cubicBezTo>
                  <a:cubicBezTo>
                    <a:pt x="280263" y="504026"/>
                    <a:pt x="273208" y="582343"/>
                    <a:pt x="273913" y="645137"/>
                  </a:cubicBezTo>
                  <a:cubicBezTo>
                    <a:pt x="274619" y="707932"/>
                    <a:pt x="266152" y="795421"/>
                    <a:pt x="252746" y="831404"/>
                  </a:cubicBezTo>
                  <a:cubicBezTo>
                    <a:pt x="239340" y="867387"/>
                    <a:pt x="216763" y="854687"/>
                    <a:pt x="193480" y="861037"/>
                  </a:cubicBezTo>
                  <a:cubicBezTo>
                    <a:pt x="170197" y="867387"/>
                    <a:pt x="144796" y="850454"/>
                    <a:pt x="113046" y="869504"/>
                  </a:cubicBezTo>
                  <a:cubicBezTo>
                    <a:pt x="81296" y="888554"/>
                    <a:pt x="15680" y="951348"/>
                    <a:pt x="2980" y="975337"/>
                  </a:cubicBezTo>
                  <a:cubicBezTo>
                    <a:pt x="-9720" y="999326"/>
                    <a:pt x="21324" y="1010615"/>
                    <a:pt x="36846" y="1013437"/>
                  </a:cubicBezTo>
                  <a:cubicBezTo>
                    <a:pt x="52368" y="1016259"/>
                    <a:pt x="65774" y="987332"/>
                    <a:pt x="96113" y="992271"/>
                  </a:cubicBezTo>
                  <a:cubicBezTo>
                    <a:pt x="126452" y="997210"/>
                    <a:pt x="218880" y="1043071"/>
                    <a:pt x="218880" y="1043071"/>
                  </a:cubicBezTo>
                  <a:cubicBezTo>
                    <a:pt x="256980" y="1058593"/>
                    <a:pt x="292963" y="1086110"/>
                    <a:pt x="324713" y="1085404"/>
                  </a:cubicBezTo>
                  <a:cubicBezTo>
                    <a:pt x="356463" y="1084698"/>
                    <a:pt x="388919" y="1063531"/>
                    <a:pt x="409380" y="1038837"/>
                  </a:cubicBezTo>
                  <a:cubicBezTo>
                    <a:pt x="429841" y="1014143"/>
                    <a:pt x="436191" y="968987"/>
                    <a:pt x="447480" y="937237"/>
                  </a:cubicBezTo>
                  <a:cubicBezTo>
                    <a:pt x="458769" y="905487"/>
                    <a:pt x="467941" y="880793"/>
                    <a:pt x="477113" y="848337"/>
                  </a:cubicBezTo>
                  <a:cubicBezTo>
                    <a:pt x="486285" y="815881"/>
                    <a:pt x="497574" y="790482"/>
                    <a:pt x="502513" y="742504"/>
                  </a:cubicBezTo>
                  <a:cubicBezTo>
                    <a:pt x="507452" y="694526"/>
                    <a:pt x="504629" y="614799"/>
                    <a:pt x="506746" y="560471"/>
                  </a:cubicBezTo>
                  <a:cubicBezTo>
                    <a:pt x="508863" y="506143"/>
                    <a:pt x="508863" y="446170"/>
                    <a:pt x="515213" y="416537"/>
                  </a:cubicBezTo>
                  <a:cubicBezTo>
                    <a:pt x="521563" y="386904"/>
                    <a:pt x="520857" y="376321"/>
                    <a:pt x="544846" y="382671"/>
                  </a:cubicBezTo>
                  <a:cubicBezTo>
                    <a:pt x="568835" y="389021"/>
                    <a:pt x="609052" y="435587"/>
                    <a:pt x="659146" y="454637"/>
                  </a:cubicBezTo>
                  <a:cubicBezTo>
                    <a:pt x="709240" y="473687"/>
                    <a:pt x="796024" y="483565"/>
                    <a:pt x="845413" y="496971"/>
                  </a:cubicBezTo>
                  <a:cubicBezTo>
                    <a:pt x="894802" y="510377"/>
                    <a:pt x="931491" y="535777"/>
                    <a:pt x="955480" y="535071"/>
                  </a:cubicBezTo>
                  <a:cubicBezTo>
                    <a:pt x="979469" y="534365"/>
                    <a:pt x="999929" y="508965"/>
                    <a:pt x="989346" y="492737"/>
                  </a:cubicBezTo>
                  <a:cubicBezTo>
                    <a:pt x="978763" y="476509"/>
                    <a:pt x="938547" y="460987"/>
                    <a:pt x="891980" y="437704"/>
                  </a:cubicBezTo>
                  <a:cubicBezTo>
                    <a:pt x="845413" y="414421"/>
                    <a:pt x="773446" y="376320"/>
                    <a:pt x="709946" y="353037"/>
                  </a:cubicBezTo>
                  <a:cubicBezTo>
                    <a:pt x="646446" y="329754"/>
                    <a:pt x="553313" y="314232"/>
                    <a:pt x="510980" y="298004"/>
                  </a:cubicBezTo>
                  <a:cubicBezTo>
                    <a:pt x="468647" y="281776"/>
                    <a:pt x="476407" y="277543"/>
                    <a:pt x="455946" y="255671"/>
                  </a:cubicBezTo>
                  <a:cubicBezTo>
                    <a:pt x="435485" y="233799"/>
                    <a:pt x="412907" y="168888"/>
                    <a:pt x="388213" y="166771"/>
                  </a:cubicBezTo>
                  <a:cubicBezTo>
                    <a:pt x="363519" y="164654"/>
                    <a:pt x="317658" y="216160"/>
                    <a:pt x="307780" y="242971"/>
                  </a:cubicBezTo>
                  <a:cubicBezTo>
                    <a:pt x="297902" y="269782"/>
                    <a:pt x="350818" y="317759"/>
                    <a:pt x="328946" y="327637"/>
                  </a:cubicBezTo>
                  <a:cubicBezTo>
                    <a:pt x="307074" y="337515"/>
                    <a:pt x="211118" y="309998"/>
                    <a:pt x="176546" y="302237"/>
                  </a:cubicBezTo>
                  <a:cubicBezTo>
                    <a:pt x="141974" y="294476"/>
                    <a:pt x="134213" y="298004"/>
                    <a:pt x="121513" y="281071"/>
                  </a:cubicBezTo>
                  <a:cubicBezTo>
                    <a:pt x="108813" y="264138"/>
                    <a:pt x="102463" y="222509"/>
                    <a:pt x="100346" y="200637"/>
                  </a:cubicBezTo>
                  <a:cubicBezTo>
                    <a:pt x="98229" y="178765"/>
                    <a:pt x="96818" y="159715"/>
                    <a:pt x="108813" y="149837"/>
                  </a:cubicBezTo>
                  <a:cubicBezTo>
                    <a:pt x="120807" y="139959"/>
                    <a:pt x="190658" y="147015"/>
                    <a:pt x="206180" y="128671"/>
                  </a:cubicBezTo>
                  <a:close/>
                </a:path>
              </a:pathLst>
            </a:custGeom>
            <a:solidFill>
              <a:srgbClr val="ED7D31">
                <a:lumMod val="40000"/>
                <a:lumOff val="60000"/>
              </a:srgbClr>
            </a:solidFill>
            <a:ln w="12700" cap="flat" cmpd="sng" algn="ctr">
              <a:solidFill>
                <a:srgbClr val="FF0000"/>
              </a:solidFill>
              <a:prstDash val="solid"/>
              <a:miter lim="800000"/>
            </a:ln>
            <a:effectLst/>
          </p:spPr>
          <p:txBody>
            <a:bodyPr anchor="ctr"/>
            <a:lstStyle/>
            <a:p>
              <a:pPr algn="ctr" eaLnBrk="1" fontAlgn="auto" hangingPunct="1">
                <a:spcBef>
                  <a:spcPts val="0"/>
                </a:spcBef>
                <a:spcAft>
                  <a:spcPts val="0"/>
                </a:spcAft>
                <a:defRPr/>
              </a:pPr>
              <a:endParaRPr lang="en-US" sz="1000" b="0" kern="0" dirty="0">
                <a:solidFill>
                  <a:prstClr val="white"/>
                </a:solidFill>
                <a:latin typeface="Calibri" panose="020F0502020204030204"/>
                <a:ea typeface="+mn-ea"/>
                <a:cs typeface="+mn-cs"/>
              </a:endParaRPr>
            </a:p>
          </p:txBody>
        </p:sp>
        <p:sp>
          <p:nvSpPr>
            <p:cNvPr id="12" name="Freeform 37">
              <a:extLst>
                <a:ext uri="{FF2B5EF4-FFF2-40B4-BE49-F238E27FC236}">
                  <a16:creationId xmlns:a16="http://schemas.microsoft.com/office/drawing/2014/main" id="{2FF95E4F-B6D9-49C6-8DBB-3C55EC4D91CA}"/>
                </a:ext>
              </a:extLst>
            </p:cNvPr>
            <p:cNvSpPr/>
            <p:nvPr/>
          </p:nvSpPr>
          <p:spPr>
            <a:xfrm>
              <a:off x="9228937" y="4207531"/>
              <a:ext cx="1009697" cy="888974"/>
            </a:xfrm>
            <a:custGeom>
              <a:avLst/>
              <a:gdLst>
                <a:gd name="connsiteX0" fmla="*/ 403684 w 1225029"/>
                <a:gd name="connsiteY0" fmla="*/ 55033 h 1100852"/>
                <a:gd name="connsiteX1" fmla="*/ 594184 w 1225029"/>
                <a:gd name="connsiteY1" fmla="*/ 93133 h 1100852"/>
                <a:gd name="connsiteX2" fmla="*/ 797384 w 1225029"/>
                <a:gd name="connsiteY2" fmla="*/ 118533 h 1100852"/>
                <a:gd name="connsiteX3" fmla="*/ 996350 w 1225029"/>
                <a:gd name="connsiteY3" fmla="*/ 143933 h 1100852"/>
                <a:gd name="connsiteX4" fmla="*/ 1182617 w 1225029"/>
                <a:gd name="connsiteY4" fmla="*/ 169333 h 1100852"/>
                <a:gd name="connsiteX5" fmla="*/ 1220717 w 1225029"/>
                <a:gd name="connsiteY5" fmla="*/ 177800 h 1100852"/>
                <a:gd name="connsiteX6" fmla="*/ 1220717 w 1225029"/>
                <a:gd name="connsiteY6" fmla="*/ 376767 h 1100852"/>
                <a:gd name="connsiteX7" fmla="*/ 1224950 w 1225029"/>
                <a:gd name="connsiteY7" fmla="*/ 524933 h 1100852"/>
                <a:gd name="connsiteX8" fmla="*/ 1216484 w 1225029"/>
                <a:gd name="connsiteY8" fmla="*/ 694267 h 1100852"/>
                <a:gd name="connsiteX9" fmla="*/ 1216484 w 1225029"/>
                <a:gd name="connsiteY9" fmla="*/ 817033 h 1100852"/>
                <a:gd name="connsiteX10" fmla="*/ 1195317 w 1225029"/>
                <a:gd name="connsiteY10" fmla="*/ 910167 h 1100852"/>
                <a:gd name="connsiteX11" fmla="*/ 1157217 w 1225029"/>
                <a:gd name="connsiteY11" fmla="*/ 910167 h 1100852"/>
                <a:gd name="connsiteX12" fmla="*/ 1017517 w 1225029"/>
                <a:gd name="connsiteY12" fmla="*/ 889000 h 1100852"/>
                <a:gd name="connsiteX13" fmla="*/ 886284 w 1225029"/>
                <a:gd name="connsiteY13" fmla="*/ 872067 h 1100852"/>
                <a:gd name="connsiteX14" fmla="*/ 780450 w 1225029"/>
                <a:gd name="connsiteY14" fmla="*/ 842433 h 1100852"/>
                <a:gd name="connsiteX15" fmla="*/ 670384 w 1225029"/>
                <a:gd name="connsiteY15" fmla="*/ 821267 h 1100852"/>
                <a:gd name="connsiteX16" fmla="*/ 644984 w 1225029"/>
                <a:gd name="connsiteY16" fmla="*/ 833967 h 1100852"/>
                <a:gd name="connsiteX17" fmla="*/ 636517 w 1225029"/>
                <a:gd name="connsiteY17" fmla="*/ 897467 h 1100852"/>
                <a:gd name="connsiteX18" fmla="*/ 602650 w 1225029"/>
                <a:gd name="connsiteY18" fmla="*/ 931333 h 1100852"/>
                <a:gd name="connsiteX19" fmla="*/ 543384 w 1225029"/>
                <a:gd name="connsiteY19" fmla="*/ 999067 h 1100852"/>
                <a:gd name="connsiteX20" fmla="*/ 530684 w 1225029"/>
                <a:gd name="connsiteY20" fmla="*/ 1071033 h 1100852"/>
                <a:gd name="connsiteX21" fmla="*/ 484117 w 1225029"/>
                <a:gd name="connsiteY21" fmla="*/ 1100667 h 1100852"/>
                <a:gd name="connsiteX22" fmla="*/ 395217 w 1225029"/>
                <a:gd name="connsiteY22" fmla="*/ 1075267 h 1100852"/>
                <a:gd name="connsiteX23" fmla="*/ 382517 w 1225029"/>
                <a:gd name="connsiteY23" fmla="*/ 944033 h 1100852"/>
                <a:gd name="connsiteX24" fmla="*/ 361350 w 1225029"/>
                <a:gd name="connsiteY24" fmla="*/ 855133 h 1100852"/>
                <a:gd name="connsiteX25" fmla="*/ 310550 w 1225029"/>
                <a:gd name="connsiteY25" fmla="*/ 774700 h 1100852"/>
                <a:gd name="connsiteX26" fmla="*/ 365584 w 1225029"/>
                <a:gd name="connsiteY26" fmla="*/ 732367 h 1100852"/>
                <a:gd name="connsiteX27" fmla="*/ 225884 w 1225029"/>
                <a:gd name="connsiteY27" fmla="*/ 698500 h 1100852"/>
                <a:gd name="connsiteX28" fmla="*/ 77717 w 1225029"/>
                <a:gd name="connsiteY28" fmla="*/ 681567 h 1100852"/>
                <a:gd name="connsiteX29" fmla="*/ 18450 w 1225029"/>
                <a:gd name="connsiteY29" fmla="*/ 664633 h 1100852"/>
                <a:gd name="connsiteX30" fmla="*/ 14217 w 1225029"/>
                <a:gd name="connsiteY30" fmla="*/ 550333 h 1100852"/>
                <a:gd name="connsiteX31" fmla="*/ 14217 w 1225029"/>
                <a:gd name="connsiteY31" fmla="*/ 423333 h 1100852"/>
                <a:gd name="connsiteX32" fmla="*/ 14217 w 1225029"/>
                <a:gd name="connsiteY32" fmla="*/ 177800 h 1100852"/>
                <a:gd name="connsiteX33" fmla="*/ 1517 w 1225029"/>
                <a:gd name="connsiteY33" fmla="*/ 29633 h 1100852"/>
                <a:gd name="connsiteX34" fmla="*/ 22684 w 1225029"/>
                <a:gd name="connsiteY34" fmla="*/ 0 h 1100852"/>
                <a:gd name="connsiteX35" fmla="*/ 200484 w 1225029"/>
                <a:gd name="connsiteY35" fmla="*/ 29633 h 1100852"/>
                <a:gd name="connsiteX36" fmla="*/ 403684 w 1225029"/>
                <a:gd name="connsiteY36" fmla="*/ 55033 h 1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5029" h="1100852">
                  <a:moveTo>
                    <a:pt x="403684" y="55033"/>
                  </a:moveTo>
                  <a:cubicBezTo>
                    <a:pt x="469301" y="65616"/>
                    <a:pt x="528567" y="82550"/>
                    <a:pt x="594184" y="93133"/>
                  </a:cubicBezTo>
                  <a:cubicBezTo>
                    <a:pt x="659801" y="103716"/>
                    <a:pt x="797384" y="118533"/>
                    <a:pt x="797384" y="118533"/>
                  </a:cubicBezTo>
                  <a:lnTo>
                    <a:pt x="996350" y="143933"/>
                  </a:lnTo>
                  <a:lnTo>
                    <a:pt x="1182617" y="169333"/>
                  </a:lnTo>
                  <a:cubicBezTo>
                    <a:pt x="1220011" y="174977"/>
                    <a:pt x="1214367" y="143228"/>
                    <a:pt x="1220717" y="177800"/>
                  </a:cubicBezTo>
                  <a:cubicBezTo>
                    <a:pt x="1227067" y="212372"/>
                    <a:pt x="1220012" y="318912"/>
                    <a:pt x="1220717" y="376767"/>
                  </a:cubicBezTo>
                  <a:cubicBezTo>
                    <a:pt x="1221423" y="434623"/>
                    <a:pt x="1225656" y="472016"/>
                    <a:pt x="1224950" y="524933"/>
                  </a:cubicBezTo>
                  <a:cubicBezTo>
                    <a:pt x="1224245" y="577850"/>
                    <a:pt x="1217895" y="645584"/>
                    <a:pt x="1216484" y="694267"/>
                  </a:cubicBezTo>
                  <a:cubicBezTo>
                    <a:pt x="1215073" y="742950"/>
                    <a:pt x="1220012" y="781050"/>
                    <a:pt x="1216484" y="817033"/>
                  </a:cubicBezTo>
                  <a:cubicBezTo>
                    <a:pt x="1212956" y="853016"/>
                    <a:pt x="1205195" y="894645"/>
                    <a:pt x="1195317" y="910167"/>
                  </a:cubicBezTo>
                  <a:cubicBezTo>
                    <a:pt x="1185439" y="925689"/>
                    <a:pt x="1186850" y="913695"/>
                    <a:pt x="1157217" y="910167"/>
                  </a:cubicBezTo>
                  <a:cubicBezTo>
                    <a:pt x="1127584" y="906639"/>
                    <a:pt x="1062672" y="895350"/>
                    <a:pt x="1017517" y="889000"/>
                  </a:cubicBezTo>
                  <a:cubicBezTo>
                    <a:pt x="972362" y="882650"/>
                    <a:pt x="925795" y="879828"/>
                    <a:pt x="886284" y="872067"/>
                  </a:cubicBezTo>
                  <a:cubicBezTo>
                    <a:pt x="846773" y="864306"/>
                    <a:pt x="816433" y="850900"/>
                    <a:pt x="780450" y="842433"/>
                  </a:cubicBezTo>
                  <a:cubicBezTo>
                    <a:pt x="744467" y="833966"/>
                    <a:pt x="692962" y="822678"/>
                    <a:pt x="670384" y="821267"/>
                  </a:cubicBezTo>
                  <a:cubicBezTo>
                    <a:pt x="647806" y="819856"/>
                    <a:pt x="650628" y="821267"/>
                    <a:pt x="644984" y="833967"/>
                  </a:cubicBezTo>
                  <a:cubicBezTo>
                    <a:pt x="639340" y="846667"/>
                    <a:pt x="643573" y="881239"/>
                    <a:pt x="636517" y="897467"/>
                  </a:cubicBezTo>
                  <a:cubicBezTo>
                    <a:pt x="629461" y="913695"/>
                    <a:pt x="618172" y="914400"/>
                    <a:pt x="602650" y="931333"/>
                  </a:cubicBezTo>
                  <a:cubicBezTo>
                    <a:pt x="587128" y="948266"/>
                    <a:pt x="555378" y="975784"/>
                    <a:pt x="543384" y="999067"/>
                  </a:cubicBezTo>
                  <a:cubicBezTo>
                    <a:pt x="531390" y="1022350"/>
                    <a:pt x="540562" y="1054100"/>
                    <a:pt x="530684" y="1071033"/>
                  </a:cubicBezTo>
                  <a:cubicBezTo>
                    <a:pt x="520806" y="1087966"/>
                    <a:pt x="506695" y="1099961"/>
                    <a:pt x="484117" y="1100667"/>
                  </a:cubicBezTo>
                  <a:cubicBezTo>
                    <a:pt x="461539" y="1101373"/>
                    <a:pt x="412150" y="1101373"/>
                    <a:pt x="395217" y="1075267"/>
                  </a:cubicBezTo>
                  <a:cubicBezTo>
                    <a:pt x="378284" y="1049161"/>
                    <a:pt x="388161" y="980722"/>
                    <a:pt x="382517" y="944033"/>
                  </a:cubicBezTo>
                  <a:cubicBezTo>
                    <a:pt x="376873" y="907344"/>
                    <a:pt x="373344" y="883355"/>
                    <a:pt x="361350" y="855133"/>
                  </a:cubicBezTo>
                  <a:cubicBezTo>
                    <a:pt x="349356" y="826911"/>
                    <a:pt x="309844" y="795161"/>
                    <a:pt x="310550" y="774700"/>
                  </a:cubicBezTo>
                  <a:cubicBezTo>
                    <a:pt x="311256" y="754239"/>
                    <a:pt x="379695" y="745067"/>
                    <a:pt x="365584" y="732367"/>
                  </a:cubicBezTo>
                  <a:cubicBezTo>
                    <a:pt x="351473" y="719667"/>
                    <a:pt x="273862" y="706967"/>
                    <a:pt x="225884" y="698500"/>
                  </a:cubicBezTo>
                  <a:cubicBezTo>
                    <a:pt x="177906" y="690033"/>
                    <a:pt x="112289" y="687212"/>
                    <a:pt x="77717" y="681567"/>
                  </a:cubicBezTo>
                  <a:cubicBezTo>
                    <a:pt x="43145" y="675923"/>
                    <a:pt x="29033" y="686505"/>
                    <a:pt x="18450" y="664633"/>
                  </a:cubicBezTo>
                  <a:cubicBezTo>
                    <a:pt x="7867" y="642761"/>
                    <a:pt x="14922" y="590550"/>
                    <a:pt x="14217" y="550333"/>
                  </a:cubicBezTo>
                  <a:cubicBezTo>
                    <a:pt x="13512" y="510116"/>
                    <a:pt x="14217" y="423333"/>
                    <a:pt x="14217" y="423333"/>
                  </a:cubicBezTo>
                  <a:cubicBezTo>
                    <a:pt x="14217" y="361244"/>
                    <a:pt x="16334" y="243417"/>
                    <a:pt x="14217" y="177800"/>
                  </a:cubicBezTo>
                  <a:cubicBezTo>
                    <a:pt x="12100" y="112183"/>
                    <a:pt x="106" y="59266"/>
                    <a:pt x="1517" y="29633"/>
                  </a:cubicBezTo>
                  <a:cubicBezTo>
                    <a:pt x="2928" y="0"/>
                    <a:pt x="-10477" y="0"/>
                    <a:pt x="22684" y="0"/>
                  </a:cubicBezTo>
                  <a:cubicBezTo>
                    <a:pt x="55845" y="0"/>
                    <a:pt x="134162" y="20461"/>
                    <a:pt x="200484" y="29633"/>
                  </a:cubicBezTo>
                  <a:cubicBezTo>
                    <a:pt x="266806" y="38805"/>
                    <a:pt x="338067" y="44450"/>
                    <a:pt x="403684" y="55033"/>
                  </a:cubicBezTo>
                  <a:close/>
                </a:path>
              </a:pathLst>
            </a:custGeom>
            <a:solidFill>
              <a:srgbClr val="ED7D31">
                <a:lumMod val="40000"/>
                <a:lumOff val="60000"/>
              </a:srgbClr>
            </a:solidFill>
            <a:ln w="12700" cap="flat" cmpd="sng" algn="ctr">
              <a:solidFill>
                <a:srgbClr val="FF0000"/>
              </a:solidFill>
              <a:prstDash val="solid"/>
              <a:miter lim="800000"/>
            </a:ln>
            <a:effectLst/>
          </p:spPr>
          <p:txBody>
            <a:bodyPr anchor="ctr"/>
            <a:lstStyle/>
            <a:p>
              <a:pPr algn="ctr" eaLnBrk="1" fontAlgn="auto" hangingPunct="1">
                <a:spcBef>
                  <a:spcPts val="0"/>
                </a:spcBef>
                <a:spcAft>
                  <a:spcPts val="0"/>
                </a:spcAft>
                <a:defRPr/>
              </a:pPr>
              <a:endParaRPr lang="en-US" sz="1000" b="0" kern="0" dirty="0">
                <a:solidFill>
                  <a:prstClr val="white"/>
                </a:solidFill>
                <a:latin typeface="Calibri" panose="020F0502020204030204"/>
                <a:ea typeface="+mn-ea"/>
                <a:cs typeface="+mn-cs"/>
              </a:endParaRPr>
            </a:p>
          </p:txBody>
        </p:sp>
        <p:sp>
          <p:nvSpPr>
            <p:cNvPr id="13" name="Freeform 38">
              <a:extLst>
                <a:ext uri="{FF2B5EF4-FFF2-40B4-BE49-F238E27FC236}">
                  <a16:creationId xmlns:a16="http://schemas.microsoft.com/office/drawing/2014/main" id="{7DC28BAD-8EF9-49EC-BFB0-457B62BBFC9C}"/>
                </a:ext>
              </a:extLst>
            </p:cNvPr>
            <p:cNvSpPr/>
            <p:nvPr/>
          </p:nvSpPr>
          <p:spPr>
            <a:xfrm>
              <a:off x="9181310" y="5879119"/>
              <a:ext cx="436583" cy="679430"/>
            </a:xfrm>
            <a:custGeom>
              <a:avLst/>
              <a:gdLst>
                <a:gd name="connsiteX0" fmla="*/ 529167 w 529652"/>
                <a:gd name="connsiteY0" fmla="*/ 827393 h 840539"/>
                <a:gd name="connsiteX1" fmla="*/ 474134 w 529652"/>
                <a:gd name="connsiteY1" fmla="*/ 670760 h 840539"/>
                <a:gd name="connsiteX2" fmla="*/ 436034 w 529652"/>
                <a:gd name="connsiteY2" fmla="*/ 560693 h 840539"/>
                <a:gd name="connsiteX3" fmla="*/ 372534 w 529652"/>
                <a:gd name="connsiteY3" fmla="*/ 467560 h 840539"/>
                <a:gd name="connsiteX4" fmla="*/ 440267 w 529652"/>
                <a:gd name="connsiteY4" fmla="*/ 505660 h 840539"/>
                <a:gd name="connsiteX5" fmla="*/ 516467 w 529652"/>
                <a:gd name="connsiteY5" fmla="*/ 467560 h 840539"/>
                <a:gd name="connsiteX6" fmla="*/ 495300 w 529652"/>
                <a:gd name="connsiteY6" fmla="*/ 315160 h 840539"/>
                <a:gd name="connsiteX7" fmla="*/ 440267 w 529652"/>
                <a:gd name="connsiteY7" fmla="*/ 289760 h 840539"/>
                <a:gd name="connsiteX8" fmla="*/ 385234 w 529652"/>
                <a:gd name="connsiteY8" fmla="*/ 209327 h 840539"/>
                <a:gd name="connsiteX9" fmla="*/ 309034 w 529652"/>
                <a:gd name="connsiteY9" fmla="*/ 158527 h 840539"/>
                <a:gd name="connsiteX10" fmla="*/ 266700 w 529652"/>
                <a:gd name="connsiteY10" fmla="*/ 82327 h 840539"/>
                <a:gd name="connsiteX11" fmla="*/ 241300 w 529652"/>
                <a:gd name="connsiteY11" fmla="*/ 10360 h 840539"/>
                <a:gd name="connsiteX12" fmla="*/ 114300 w 529652"/>
                <a:gd name="connsiteY12" fmla="*/ 10360 h 840539"/>
                <a:gd name="connsiteX13" fmla="*/ 110067 w 529652"/>
                <a:gd name="connsiteY13" fmla="*/ 103493 h 840539"/>
                <a:gd name="connsiteX14" fmla="*/ 97367 w 529652"/>
                <a:gd name="connsiteY14" fmla="*/ 154293 h 840539"/>
                <a:gd name="connsiteX15" fmla="*/ 21167 w 529652"/>
                <a:gd name="connsiteY15" fmla="*/ 222027 h 840539"/>
                <a:gd name="connsiteX16" fmla="*/ 0 w 529652"/>
                <a:gd name="connsiteY16" fmla="*/ 332093 h 840539"/>
                <a:gd name="connsiteX17" fmla="*/ 21167 w 529652"/>
                <a:gd name="connsiteY17" fmla="*/ 361727 h 840539"/>
                <a:gd name="connsiteX18" fmla="*/ 88900 w 529652"/>
                <a:gd name="connsiteY18" fmla="*/ 416760 h 840539"/>
                <a:gd name="connsiteX19" fmla="*/ 71967 w 529652"/>
                <a:gd name="connsiteY19" fmla="*/ 526827 h 840539"/>
                <a:gd name="connsiteX20" fmla="*/ 118534 w 529652"/>
                <a:gd name="connsiteY20" fmla="*/ 560693 h 840539"/>
                <a:gd name="connsiteX21" fmla="*/ 207434 w 529652"/>
                <a:gd name="connsiteY21" fmla="*/ 636893 h 840539"/>
                <a:gd name="connsiteX22" fmla="*/ 228600 w 529652"/>
                <a:gd name="connsiteY22" fmla="*/ 721560 h 840539"/>
                <a:gd name="connsiteX23" fmla="*/ 254000 w 529652"/>
                <a:gd name="connsiteY23" fmla="*/ 823160 h 840539"/>
                <a:gd name="connsiteX24" fmla="*/ 292100 w 529652"/>
                <a:gd name="connsiteY24" fmla="*/ 793527 h 840539"/>
                <a:gd name="connsiteX25" fmla="*/ 334434 w 529652"/>
                <a:gd name="connsiteY25" fmla="*/ 755427 h 840539"/>
                <a:gd name="connsiteX26" fmla="*/ 402167 w 529652"/>
                <a:gd name="connsiteY26" fmla="*/ 793527 h 840539"/>
                <a:gd name="connsiteX27" fmla="*/ 440267 w 529652"/>
                <a:gd name="connsiteY27" fmla="*/ 827393 h 840539"/>
                <a:gd name="connsiteX28" fmla="*/ 529167 w 529652"/>
                <a:gd name="connsiteY28" fmla="*/ 827393 h 84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29652" h="840539">
                  <a:moveTo>
                    <a:pt x="529167" y="827393"/>
                  </a:moveTo>
                  <a:cubicBezTo>
                    <a:pt x="534811" y="801288"/>
                    <a:pt x="489656" y="715210"/>
                    <a:pt x="474134" y="670760"/>
                  </a:cubicBezTo>
                  <a:cubicBezTo>
                    <a:pt x="458612" y="626310"/>
                    <a:pt x="452967" y="594560"/>
                    <a:pt x="436034" y="560693"/>
                  </a:cubicBezTo>
                  <a:cubicBezTo>
                    <a:pt x="419101" y="526826"/>
                    <a:pt x="371829" y="476732"/>
                    <a:pt x="372534" y="467560"/>
                  </a:cubicBezTo>
                  <a:cubicBezTo>
                    <a:pt x="373239" y="458388"/>
                    <a:pt x="416278" y="505660"/>
                    <a:pt x="440267" y="505660"/>
                  </a:cubicBezTo>
                  <a:cubicBezTo>
                    <a:pt x="464256" y="505660"/>
                    <a:pt x="507295" y="499310"/>
                    <a:pt x="516467" y="467560"/>
                  </a:cubicBezTo>
                  <a:cubicBezTo>
                    <a:pt x="525639" y="435810"/>
                    <a:pt x="508000" y="344793"/>
                    <a:pt x="495300" y="315160"/>
                  </a:cubicBezTo>
                  <a:cubicBezTo>
                    <a:pt x="482600" y="285527"/>
                    <a:pt x="458611" y="307399"/>
                    <a:pt x="440267" y="289760"/>
                  </a:cubicBezTo>
                  <a:cubicBezTo>
                    <a:pt x="421923" y="272121"/>
                    <a:pt x="407106" y="231199"/>
                    <a:pt x="385234" y="209327"/>
                  </a:cubicBezTo>
                  <a:cubicBezTo>
                    <a:pt x="363362" y="187455"/>
                    <a:pt x="328790" y="179694"/>
                    <a:pt x="309034" y="158527"/>
                  </a:cubicBezTo>
                  <a:cubicBezTo>
                    <a:pt x="289278" y="137360"/>
                    <a:pt x="277989" y="107021"/>
                    <a:pt x="266700" y="82327"/>
                  </a:cubicBezTo>
                  <a:cubicBezTo>
                    <a:pt x="255411" y="57633"/>
                    <a:pt x="266700" y="22355"/>
                    <a:pt x="241300" y="10360"/>
                  </a:cubicBezTo>
                  <a:cubicBezTo>
                    <a:pt x="215900" y="-1635"/>
                    <a:pt x="136172" y="-5162"/>
                    <a:pt x="114300" y="10360"/>
                  </a:cubicBezTo>
                  <a:cubicBezTo>
                    <a:pt x="92428" y="25882"/>
                    <a:pt x="112889" y="79504"/>
                    <a:pt x="110067" y="103493"/>
                  </a:cubicBezTo>
                  <a:cubicBezTo>
                    <a:pt x="107245" y="127482"/>
                    <a:pt x="112184" y="134538"/>
                    <a:pt x="97367" y="154293"/>
                  </a:cubicBezTo>
                  <a:cubicBezTo>
                    <a:pt x="82550" y="174048"/>
                    <a:pt x="37395" y="192394"/>
                    <a:pt x="21167" y="222027"/>
                  </a:cubicBezTo>
                  <a:cubicBezTo>
                    <a:pt x="4939" y="251660"/>
                    <a:pt x="0" y="308810"/>
                    <a:pt x="0" y="332093"/>
                  </a:cubicBezTo>
                  <a:cubicBezTo>
                    <a:pt x="0" y="355376"/>
                    <a:pt x="6350" y="347616"/>
                    <a:pt x="21167" y="361727"/>
                  </a:cubicBezTo>
                  <a:cubicBezTo>
                    <a:pt x="35984" y="375838"/>
                    <a:pt x="80433" y="389243"/>
                    <a:pt x="88900" y="416760"/>
                  </a:cubicBezTo>
                  <a:cubicBezTo>
                    <a:pt x="97367" y="444277"/>
                    <a:pt x="67028" y="502838"/>
                    <a:pt x="71967" y="526827"/>
                  </a:cubicBezTo>
                  <a:cubicBezTo>
                    <a:pt x="76906" y="550816"/>
                    <a:pt x="95956" y="542349"/>
                    <a:pt x="118534" y="560693"/>
                  </a:cubicBezTo>
                  <a:cubicBezTo>
                    <a:pt x="141112" y="579037"/>
                    <a:pt x="189090" y="610082"/>
                    <a:pt x="207434" y="636893"/>
                  </a:cubicBezTo>
                  <a:cubicBezTo>
                    <a:pt x="225778" y="663704"/>
                    <a:pt x="228600" y="721560"/>
                    <a:pt x="228600" y="721560"/>
                  </a:cubicBezTo>
                  <a:cubicBezTo>
                    <a:pt x="236361" y="752604"/>
                    <a:pt x="243417" y="811166"/>
                    <a:pt x="254000" y="823160"/>
                  </a:cubicBezTo>
                  <a:cubicBezTo>
                    <a:pt x="264583" y="835154"/>
                    <a:pt x="278694" y="804816"/>
                    <a:pt x="292100" y="793527"/>
                  </a:cubicBezTo>
                  <a:cubicBezTo>
                    <a:pt x="305506" y="782238"/>
                    <a:pt x="316090" y="755427"/>
                    <a:pt x="334434" y="755427"/>
                  </a:cubicBezTo>
                  <a:cubicBezTo>
                    <a:pt x="352778" y="755427"/>
                    <a:pt x="384528" y="781533"/>
                    <a:pt x="402167" y="793527"/>
                  </a:cubicBezTo>
                  <a:cubicBezTo>
                    <a:pt x="419806" y="805521"/>
                    <a:pt x="416278" y="821043"/>
                    <a:pt x="440267" y="827393"/>
                  </a:cubicBezTo>
                  <a:cubicBezTo>
                    <a:pt x="464256" y="833743"/>
                    <a:pt x="523523" y="853498"/>
                    <a:pt x="529167" y="827393"/>
                  </a:cubicBezTo>
                  <a:close/>
                </a:path>
              </a:pathLst>
            </a:custGeom>
            <a:solidFill>
              <a:srgbClr val="ED7D31">
                <a:lumMod val="40000"/>
                <a:lumOff val="60000"/>
              </a:srgbClr>
            </a:solidFill>
            <a:ln w="12700" cap="flat" cmpd="sng" algn="ctr">
              <a:solidFill>
                <a:srgbClr val="FF0000"/>
              </a:solidFill>
              <a:prstDash val="solid"/>
              <a:miter lim="800000"/>
            </a:ln>
            <a:effectLst/>
          </p:spPr>
          <p:txBody>
            <a:bodyPr anchor="ctr"/>
            <a:lstStyle/>
            <a:p>
              <a:pPr algn="ctr" eaLnBrk="1" fontAlgn="auto" hangingPunct="1">
                <a:spcBef>
                  <a:spcPts val="0"/>
                </a:spcBef>
                <a:spcAft>
                  <a:spcPts val="0"/>
                </a:spcAft>
                <a:defRPr/>
              </a:pPr>
              <a:endParaRPr lang="en-US" sz="1000" b="0" kern="0" dirty="0">
                <a:solidFill>
                  <a:prstClr val="white"/>
                </a:solidFill>
                <a:latin typeface="Calibri" panose="020F0502020204030204"/>
                <a:ea typeface="+mn-ea"/>
                <a:cs typeface="+mn-cs"/>
              </a:endParaRPr>
            </a:p>
          </p:txBody>
        </p:sp>
        <p:sp>
          <p:nvSpPr>
            <p:cNvPr id="14" name="Freeform 39">
              <a:extLst>
                <a:ext uri="{FF2B5EF4-FFF2-40B4-BE49-F238E27FC236}">
                  <a16:creationId xmlns:a16="http://schemas.microsoft.com/office/drawing/2014/main" id="{E29F3F68-F53C-44FE-BCB3-ECE1DADCDDC9}"/>
                </a:ext>
              </a:extLst>
            </p:cNvPr>
            <p:cNvSpPr/>
            <p:nvPr/>
          </p:nvSpPr>
          <p:spPr>
            <a:xfrm>
              <a:off x="8990801" y="6171211"/>
              <a:ext cx="396893" cy="398451"/>
            </a:xfrm>
            <a:custGeom>
              <a:avLst/>
              <a:gdLst>
                <a:gd name="connsiteX0" fmla="*/ 2471 w 481655"/>
                <a:gd name="connsiteY0" fmla="*/ 474274 h 493621"/>
                <a:gd name="connsiteX1" fmla="*/ 23638 w 481655"/>
                <a:gd name="connsiteY1" fmla="*/ 296474 h 493621"/>
                <a:gd name="connsiteX2" fmla="*/ 146405 w 481655"/>
                <a:gd name="connsiteY2" fmla="*/ 207574 h 493621"/>
                <a:gd name="connsiteX3" fmla="*/ 180271 w 481655"/>
                <a:gd name="connsiteY3" fmla="*/ 190641 h 493621"/>
                <a:gd name="connsiteX4" fmla="*/ 192971 w 481655"/>
                <a:gd name="connsiteY4" fmla="*/ 59407 h 493621"/>
                <a:gd name="connsiteX5" fmla="*/ 222605 w 481655"/>
                <a:gd name="connsiteY5" fmla="*/ 141 h 493621"/>
                <a:gd name="connsiteX6" fmla="*/ 303038 w 481655"/>
                <a:gd name="connsiteY6" fmla="*/ 46707 h 493621"/>
                <a:gd name="connsiteX7" fmla="*/ 307271 w 481655"/>
                <a:gd name="connsiteY7" fmla="*/ 161007 h 493621"/>
                <a:gd name="connsiteX8" fmla="*/ 332671 w 481655"/>
                <a:gd name="connsiteY8" fmla="*/ 220274 h 493621"/>
                <a:gd name="connsiteX9" fmla="*/ 413105 w 481655"/>
                <a:gd name="connsiteY9" fmla="*/ 262607 h 493621"/>
                <a:gd name="connsiteX10" fmla="*/ 459671 w 481655"/>
                <a:gd name="connsiteY10" fmla="*/ 343041 h 493621"/>
                <a:gd name="connsiteX11" fmla="*/ 468138 w 481655"/>
                <a:gd name="connsiteY11" fmla="*/ 419241 h 493621"/>
                <a:gd name="connsiteX12" fmla="*/ 480838 w 481655"/>
                <a:gd name="connsiteY12" fmla="*/ 470041 h 493621"/>
                <a:gd name="connsiteX13" fmla="*/ 442738 w 481655"/>
                <a:gd name="connsiteY13" fmla="*/ 482741 h 493621"/>
                <a:gd name="connsiteX14" fmla="*/ 328438 w 481655"/>
                <a:gd name="connsiteY14" fmla="*/ 486974 h 493621"/>
                <a:gd name="connsiteX15" fmla="*/ 150638 w 481655"/>
                <a:gd name="connsiteY15" fmla="*/ 470041 h 493621"/>
                <a:gd name="connsiteX16" fmla="*/ 57505 w 481655"/>
                <a:gd name="connsiteY16" fmla="*/ 486974 h 493621"/>
                <a:gd name="connsiteX17" fmla="*/ 2471 w 481655"/>
                <a:gd name="connsiteY17" fmla="*/ 474274 h 493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55" h="493621">
                  <a:moveTo>
                    <a:pt x="2471" y="474274"/>
                  </a:moveTo>
                  <a:cubicBezTo>
                    <a:pt x="-3173" y="442524"/>
                    <a:pt x="-351" y="340924"/>
                    <a:pt x="23638" y="296474"/>
                  </a:cubicBezTo>
                  <a:cubicBezTo>
                    <a:pt x="47627" y="252024"/>
                    <a:pt x="120299" y="225213"/>
                    <a:pt x="146405" y="207574"/>
                  </a:cubicBezTo>
                  <a:cubicBezTo>
                    <a:pt x="172511" y="189935"/>
                    <a:pt x="172510" y="215335"/>
                    <a:pt x="180271" y="190641"/>
                  </a:cubicBezTo>
                  <a:cubicBezTo>
                    <a:pt x="188032" y="165947"/>
                    <a:pt x="185915" y="91157"/>
                    <a:pt x="192971" y="59407"/>
                  </a:cubicBezTo>
                  <a:cubicBezTo>
                    <a:pt x="200027" y="27657"/>
                    <a:pt x="204260" y="2258"/>
                    <a:pt x="222605" y="141"/>
                  </a:cubicBezTo>
                  <a:cubicBezTo>
                    <a:pt x="240950" y="-1976"/>
                    <a:pt x="288927" y="19896"/>
                    <a:pt x="303038" y="46707"/>
                  </a:cubicBezTo>
                  <a:cubicBezTo>
                    <a:pt x="317149" y="73518"/>
                    <a:pt x="302332" y="132079"/>
                    <a:pt x="307271" y="161007"/>
                  </a:cubicBezTo>
                  <a:cubicBezTo>
                    <a:pt x="312210" y="189935"/>
                    <a:pt x="315032" y="203341"/>
                    <a:pt x="332671" y="220274"/>
                  </a:cubicBezTo>
                  <a:cubicBezTo>
                    <a:pt x="350310" y="237207"/>
                    <a:pt x="391938" y="242146"/>
                    <a:pt x="413105" y="262607"/>
                  </a:cubicBezTo>
                  <a:cubicBezTo>
                    <a:pt x="434272" y="283068"/>
                    <a:pt x="450499" y="316935"/>
                    <a:pt x="459671" y="343041"/>
                  </a:cubicBezTo>
                  <a:cubicBezTo>
                    <a:pt x="468843" y="369147"/>
                    <a:pt x="464610" y="398074"/>
                    <a:pt x="468138" y="419241"/>
                  </a:cubicBezTo>
                  <a:cubicBezTo>
                    <a:pt x="471666" y="440408"/>
                    <a:pt x="485071" y="459458"/>
                    <a:pt x="480838" y="470041"/>
                  </a:cubicBezTo>
                  <a:cubicBezTo>
                    <a:pt x="476605" y="480624"/>
                    <a:pt x="468138" y="479919"/>
                    <a:pt x="442738" y="482741"/>
                  </a:cubicBezTo>
                  <a:cubicBezTo>
                    <a:pt x="417338" y="485563"/>
                    <a:pt x="377121" y="489091"/>
                    <a:pt x="328438" y="486974"/>
                  </a:cubicBezTo>
                  <a:cubicBezTo>
                    <a:pt x="279755" y="484857"/>
                    <a:pt x="195793" y="470041"/>
                    <a:pt x="150638" y="470041"/>
                  </a:cubicBezTo>
                  <a:cubicBezTo>
                    <a:pt x="105483" y="470041"/>
                    <a:pt x="82905" y="484152"/>
                    <a:pt x="57505" y="486974"/>
                  </a:cubicBezTo>
                  <a:cubicBezTo>
                    <a:pt x="32105" y="489796"/>
                    <a:pt x="8115" y="506024"/>
                    <a:pt x="2471" y="474274"/>
                  </a:cubicBezTo>
                  <a:close/>
                </a:path>
              </a:pathLst>
            </a:custGeom>
            <a:solidFill>
              <a:srgbClr val="ED7D31">
                <a:lumMod val="40000"/>
                <a:lumOff val="60000"/>
              </a:srgbClr>
            </a:solidFill>
            <a:ln w="12700" cap="flat" cmpd="sng" algn="ctr">
              <a:solidFill>
                <a:srgbClr val="FF0000"/>
              </a:solidFill>
              <a:prstDash val="solid"/>
              <a:miter lim="800000"/>
            </a:ln>
            <a:effectLst/>
          </p:spPr>
          <p:txBody>
            <a:bodyPr anchor="ctr"/>
            <a:lstStyle/>
            <a:p>
              <a:pPr algn="ctr" eaLnBrk="1" fontAlgn="auto" hangingPunct="1">
                <a:spcBef>
                  <a:spcPts val="0"/>
                </a:spcBef>
                <a:spcAft>
                  <a:spcPts val="0"/>
                </a:spcAft>
                <a:defRPr/>
              </a:pPr>
              <a:endParaRPr lang="en-US" sz="1000" b="0" kern="0" dirty="0">
                <a:solidFill>
                  <a:prstClr val="white"/>
                </a:solidFill>
                <a:latin typeface="Calibri" panose="020F0502020204030204"/>
                <a:ea typeface="+mn-ea"/>
                <a:cs typeface="+mn-cs"/>
              </a:endParaRPr>
            </a:p>
          </p:txBody>
        </p:sp>
        <p:sp>
          <p:nvSpPr>
            <p:cNvPr id="15" name="TextBox 40">
              <a:extLst>
                <a:ext uri="{FF2B5EF4-FFF2-40B4-BE49-F238E27FC236}">
                  <a16:creationId xmlns:a16="http://schemas.microsoft.com/office/drawing/2014/main" id="{B736010A-ECAF-4D23-A4BF-62A69CA83837}"/>
                </a:ext>
              </a:extLst>
            </p:cNvPr>
            <p:cNvSpPr txBox="1">
              <a:spLocks noChangeArrowheads="1"/>
            </p:cNvSpPr>
            <p:nvPr/>
          </p:nvSpPr>
          <p:spPr bwMode="auto">
            <a:xfrm>
              <a:off x="6881096" y="4045442"/>
              <a:ext cx="1871568" cy="11685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lgn="ctr" eaLnBrk="1" hangingPunct="1"/>
              <a:r>
                <a:rPr lang="en-US" sz="1100" dirty="0">
                  <a:solidFill>
                    <a:srgbClr val="00B050"/>
                  </a:solidFill>
                  <a:latin typeface="Calibri" charset="0"/>
                </a:rPr>
                <a:t>360° background</a:t>
              </a:r>
            </a:p>
          </p:txBody>
        </p:sp>
        <p:sp>
          <p:nvSpPr>
            <p:cNvPr id="16" name="TextBox 15">
              <a:extLst>
                <a:ext uri="{FF2B5EF4-FFF2-40B4-BE49-F238E27FC236}">
                  <a16:creationId xmlns:a16="http://schemas.microsoft.com/office/drawing/2014/main" id="{16EE4727-3ED8-4739-A826-D2F4DA374F67}"/>
                </a:ext>
              </a:extLst>
            </p:cNvPr>
            <p:cNvSpPr txBox="1"/>
            <p:nvPr/>
          </p:nvSpPr>
          <p:spPr>
            <a:xfrm>
              <a:off x="9398807" y="5374310"/>
              <a:ext cx="1950523" cy="958772"/>
            </a:xfrm>
            <a:prstGeom prst="rect">
              <a:avLst/>
            </a:prstGeom>
            <a:noFill/>
          </p:spPr>
          <p:txBody>
            <a:bodyPr wrap="square">
              <a:spAutoFit/>
            </a:bodyPr>
            <a:lstStyle/>
            <a:p>
              <a:pPr algn="ctr" eaLnBrk="1" fontAlgn="auto" hangingPunct="1">
                <a:spcBef>
                  <a:spcPts val="0"/>
                </a:spcBef>
                <a:spcAft>
                  <a:spcPts val="0"/>
                </a:spcAft>
                <a:defRPr/>
              </a:pPr>
              <a:r>
                <a:rPr lang="en-US" sz="1300" kern="0" dirty="0">
                  <a:solidFill>
                    <a:srgbClr val="FF0000"/>
                  </a:solidFill>
                  <a:latin typeface="Calibri" panose="020F0502020204030204"/>
                  <a:ea typeface="+mn-ea"/>
                  <a:cs typeface="+mn-cs"/>
                </a:rPr>
                <a:t>3D objects</a:t>
              </a:r>
            </a:p>
          </p:txBody>
        </p:sp>
      </p:grpSp>
      <p:pic>
        <p:nvPicPr>
          <p:cNvPr id="36" name="soccer_tabletop">
            <a:hlinkClick r:id="" action="ppaction://media"/>
            <a:extLst>
              <a:ext uri="{FF2B5EF4-FFF2-40B4-BE49-F238E27FC236}">
                <a16:creationId xmlns:a16="http://schemas.microsoft.com/office/drawing/2014/main" id="{1C784FC0-058D-4C72-80C0-7D71CF2A9D8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393021" y="932392"/>
            <a:ext cx="4440457" cy="3330343"/>
          </a:xfrm>
          <a:prstGeom prst="rect">
            <a:avLst/>
          </a:prstGeom>
        </p:spPr>
      </p:pic>
      <p:pic>
        <p:nvPicPr>
          <p:cNvPr id="39" name="Picture 38">
            <a:extLst>
              <a:ext uri="{FF2B5EF4-FFF2-40B4-BE49-F238E27FC236}">
                <a16:creationId xmlns:a16="http://schemas.microsoft.com/office/drawing/2014/main" id="{2B0D17CA-3716-45DD-A96D-74F83AD9D0C0}"/>
              </a:ext>
            </a:extLst>
          </p:cNvPr>
          <p:cNvPicPr>
            <a:picLocks noChangeAspect="1"/>
          </p:cNvPicPr>
          <p:nvPr/>
        </p:nvPicPr>
        <p:blipFill>
          <a:blip r:embed="rId8"/>
          <a:stretch>
            <a:fillRect/>
          </a:stretch>
        </p:blipFill>
        <p:spPr>
          <a:xfrm>
            <a:off x="5872423" y="4508065"/>
            <a:ext cx="2943689" cy="1874588"/>
          </a:xfrm>
          <a:prstGeom prst="rect">
            <a:avLst/>
          </a:prstGeom>
        </p:spPr>
      </p:pic>
      <p:pic>
        <p:nvPicPr>
          <p:cNvPr id="40" name="360FreeD">
            <a:hlinkClick r:id="" action="ppaction://media"/>
            <a:extLst>
              <a:ext uri="{FF2B5EF4-FFF2-40B4-BE49-F238E27FC236}">
                <a16:creationId xmlns:a16="http://schemas.microsoft.com/office/drawing/2014/main" id="{21923B87-6D9F-41EB-9903-33C75D4D854F}"/>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572562" y="1338754"/>
            <a:ext cx="2968747" cy="2226560"/>
          </a:xfrm>
          <a:prstGeom prst="rect">
            <a:avLst/>
          </a:prstGeom>
        </p:spPr>
      </p:pic>
      <p:sp>
        <p:nvSpPr>
          <p:cNvPr id="41" name="Rectangle 40">
            <a:extLst>
              <a:ext uri="{FF2B5EF4-FFF2-40B4-BE49-F238E27FC236}">
                <a16:creationId xmlns:a16="http://schemas.microsoft.com/office/drawing/2014/main" id="{8D2950F7-227E-4368-B43B-3BACFE965FB0}"/>
              </a:ext>
            </a:extLst>
          </p:cNvPr>
          <p:cNvSpPr/>
          <p:nvPr/>
        </p:nvSpPr>
        <p:spPr>
          <a:xfrm>
            <a:off x="3260052" y="5690362"/>
            <a:ext cx="2018900" cy="297927"/>
          </a:xfrm>
          <a:prstGeom prst="rect">
            <a:avLst/>
          </a:prstGeom>
        </p:spPr>
        <p:txBody>
          <a:bodyPr wrap="none" lIns="51206" tIns="25603" rIns="51206" bIns="25603">
            <a:spAutoFit/>
          </a:bodyPr>
          <a:lstStyle/>
          <a:p>
            <a:r>
              <a:rPr lang="en-US" sz="1600" dirty="0"/>
              <a:t>1-3 Gbps per object</a:t>
            </a:r>
          </a:p>
        </p:txBody>
      </p:sp>
      <p:sp>
        <p:nvSpPr>
          <p:cNvPr id="42" name="Arrow: Right 41">
            <a:extLst>
              <a:ext uri="{FF2B5EF4-FFF2-40B4-BE49-F238E27FC236}">
                <a16:creationId xmlns:a16="http://schemas.microsoft.com/office/drawing/2014/main" id="{B7B2CEAD-9FAD-4686-ADBD-BDC87A3BA7F9}"/>
              </a:ext>
            </a:extLst>
          </p:cNvPr>
          <p:cNvSpPr/>
          <p:nvPr/>
        </p:nvSpPr>
        <p:spPr>
          <a:xfrm>
            <a:off x="5278952" y="5731117"/>
            <a:ext cx="489204" cy="323088"/>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p>
            <a:pPr algn="ctr"/>
            <a:endParaRPr kumimoji="1" lang="en-US">
              <a:solidFill>
                <a:schemeClr val="tx1"/>
              </a:solidFill>
            </a:endParaRPr>
          </a:p>
        </p:txBody>
      </p:sp>
      <p:sp>
        <p:nvSpPr>
          <p:cNvPr id="43" name="Arrow: Right 42">
            <a:extLst>
              <a:ext uri="{FF2B5EF4-FFF2-40B4-BE49-F238E27FC236}">
                <a16:creationId xmlns:a16="http://schemas.microsoft.com/office/drawing/2014/main" id="{9C92E26E-6FEB-4300-9FF5-BA1DA8E8B761}"/>
              </a:ext>
            </a:extLst>
          </p:cNvPr>
          <p:cNvSpPr/>
          <p:nvPr/>
        </p:nvSpPr>
        <p:spPr>
          <a:xfrm rot="16200000">
            <a:off x="1757080" y="5542251"/>
            <a:ext cx="652272" cy="242316"/>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p>
            <a:pPr algn="ctr"/>
            <a:endParaRPr kumimoji="1" lang="en-US">
              <a:solidFill>
                <a:schemeClr val="tx1"/>
              </a:solidFill>
            </a:endParaRPr>
          </a:p>
        </p:txBody>
      </p:sp>
      <p:sp>
        <p:nvSpPr>
          <p:cNvPr id="44" name="Rectangle 43">
            <a:extLst>
              <a:ext uri="{FF2B5EF4-FFF2-40B4-BE49-F238E27FC236}">
                <a16:creationId xmlns:a16="http://schemas.microsoft.com/office/drawing/2014/main" id="{D10FB4F3-2CA4-4F5C-86B5-CF75AE499C6C}"/>
              </a:ext>
            </a:extLst>
          </p:cNvPr>
          <p:cNvSpPr/>
          <p:nvPr/>
        </p:nvSpPr>
        <p:spPr>
          <a:xfrm>
            <a:off x="2027105" y="5839326"/>
            <a:ext cx="1116503" cy="1502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p>
            <a:pPr algn="ctr"/>
            <a:endParaRPr kumimoji="1" lang="en-US">
              <a:solidFill>
                <a:schemeClr val="tx1"/>
              </a:solidFill>
            </a:endParaRPr>
          </a:p>
        </p:txBody>
      </p:sp>
    </p:spTree>
    <p:extLst>
      <p:ext uri="{BB962C8B-B14F-4D97-AF65-F5344CB8AC3E}">
        <p14:creationId xmlns:p14="http://schemas.microsoft.com/office/powerpoint/2010/main" val="188811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04" fill="hold"/>
                                        <p:tgtEl>
                                          <p:spTgt spid="36"/>
                                        </p:tgtEl>
                                      </p:cBhvr>
                                    </p:cmd>
                                  </p:childTnLst>
                                </p:cTn>
                              </p:par>
                              <p:par>
                                <p:cTn id="7" presetID="1" presetClass="mediacall" presetSubtype="0" fill="hold" nodeType="withEffect">
                                  <p:stCondLst>
                                    <p:cond delay="0"/>
                                  </p:stCondLst>
                                  <p:childTnLst>
                                    <p:cmd type="call" cmd="playFrom(0.0)">
                                      <p:cBhvr>
                                        <p:cTn id="8" dur="20045" fill="hold"/>
                                        <p:tgtEl>
                                          <p:spTgt spid="4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repeatCount="indefinite" fill="hold" display="0">
                  <p:stCondLst>
                    <p:cond delay="indefinite"/>
                  </p:stCondLst>
                </p:cTn>
                <p:tgtEl>
                  <p:spTgt spid="36"/>
                </p:tgtEl>
              </p:cMediaNode>
            </p:video>
            <p:video>
              <p:cMediaNode vol="80000">
                <p:cTn id="10" repeatCount="indefinite" fill="hold" display="0">
                  <p:stCondLst>
                    <p:cond delay="indefinite"/>
                  </p:stCondLst>
                </p:cTn>
                <p:tgtEl>
                  <p:spTgt spid="40"/>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r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fr-FR">
                <a:latin typeface="Arial" charset="0"/>
                <a:ea typeface="MS PGothic" charset="0"/>
              </a:rPr>
              <a:t>Point Cloud</a:t>
            </a:r>
          </a:p>
        </p:txBody>
      </p:sp>
      <p:sp>
        <p:nvSpPr>
          <p:cNvPr id="34818"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fr-FR" sz="1200">
                <a:solidFill>
                  <a:schemeClr val="tx2"/>
                </a:solidFill>
              </a:rPr>
              <a:t>PX vs PC</a:t>
            </a:r>
            <a:endParaRPr lang="fr-FR" sz="1200" b="0"/>
          </a:p>
        </p:txBody>
      </p:sp>
      <p:pic>
        <p:nvPicPr>
          <p:cNvPr id="2" name="20180914_153135_HoloLen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64000" y="2205036"/>
            <a:ext cx="4622800" cy="2600325"/>
          </a:xfrm>
          <a:prstGeom prst="rect">
            <a:avLst/>
          </a:prstGeom>
        </p:spPr>
      </p:pic>
      <p:pic>
        <p:nvPicPr>
          <p:cNvPr id="3" name="Image 2" descr="IMG_8466.JP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52400" y="1016000"/>
            <a:ext cx="2957688" cy="2218266"/>
          </a:xfrm>
          <a:prstGeom prst="rect">
            <a:avLst/>
          </a:prstGeom>
        </p:spPr>
      </p:pic>
      <p:pic>
        <p:nvPicPr>
          <p:cNvPr id="4" name="Image 3" descr="IMG_8470.JP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52401" y="3505199"/>
            <a:ext cx="2957688" cy="2218266"/>
          </a:xfrm>
          <a:prstGeom prst="rect">
            <a:avLst/>
          </a:prstGeom>
        </p:spPr>
      </p:pic>
    </p:spTree>
    <p:extLst>
      <p:ext uri="{BB962C8B-B14F-4D97-AF65-F5344CB8AC3E}">
        <p14:creationId xmlns:p14="http://schemas.microsoft.com/office/powerpoint/2010/main" val="344329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8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B66DB7-0907-427D-A35E-2694385065FE}"/>
              </a:ext>
            </a:extLst>
          </p:cNvPr>
          <p:cNvSpPr>
            <a:spLocks noGrp="1"/>
          </p:cNvSpPr>
          <p:nvPr>
            <p:ph type="title"/>
          </p:nvPr>
        </p:nvSpPr>
        <p:spPr/>
        <p:txBody>
          <a:bodyPr/>
          <a:lstStyle/>
          <a:p>
            <a:r>
              <a:rPr lang="en-US" dirty="0"/>
              <a:t>Environment mapping for autonomous driving</a:t>
            </a:r>
          </a:p>
        </p:txBody>
      </p:sp>
      <p:sp>
        <p:nvSpPr>
          <p:cNvPr id="5" name="Content Placeholder 4">
            <a:extLst>
              <a:ext uri="{FF2B5EF4-FFF2-40B4-BE49-F238E27FC236}">
                <a16:creationId xmlns:a16="http://schemas.microsoft.com/office/drawing/2014/main" id="{53E9F1AB-74F8-4ADA-9B7A-26DDD2E02E6F}"/>
              </a:ext>
            </a:extLst>
          </p:cNvPr>
          <p:cNvSpPr>
            <a:spLocks noGrp="1"/>
          </p:cNvSpPr>
          <p:nvPr>
            <p:ph sz="quarter" idx="17"/>
          </p:nvPr>
        </p:nvSpPr>
        <p:spPr/>
        <p:txBody>
          <a:bodyPr/>
          <a:lstStyle/>
          <a:p>
            <a:r>
              <a:rPr lang="en-US" sz="1600" dirty="0"/>
              <a:t>~20 million points</a:t>
            </a:r>
          </a:p>
          <a:p>
            <a:pPr lvl="1"/>
            <a:r>
              <a:rPr lang="en-US" sz="1600" dirty="0"/>
              <a:t>2,020,734,515 bytes</a:t>
            </a:r>
          </a:p>
        </p:txBody>
      </p:sp>
      <p:pic>
        <p:nvPicPr>
          <p:cNvPr id="4" name="ford_sequence">
            <a:hlinkClick r:id="" action="ppaction://media"/>
            <a:extLst>
              <a:ext uri="{FF2B5EF4-FFF2-40B4-BE49-F238E27FC236}">
                <a16:creationId xmlns:a16="http://schemas.microsoft.com/office/drawing/2014/main" id="{2EA5F060-F458-4B9A-BCA8-4A71EFEB91F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62186" y="1082675"/>
            <a:ext cx="5542065" cy="4846824"/>
          </a:xfrm>
          <a:prstGeom prst="rect">
            <a:avLst/>
          </a:prstGeom>
        </p:spPr>
      </p:pic>
      <p:pic>
        <p:nvPicPr>
          <p:cNvPr id="6" name="Picture 2" descr="Résultat de recherche d'images pour &quot;point cloud autonomous vehicles&quot;">
            <a:extLst>
              <a:ext uri="{FF2B5EF4-FFF2-40B4-BE49-F238E27FC236}">
                <a16:creationId xmlns:a16="http://schemas.microsoft.com/office/drawing/2014/main" id="{C5D4BCD2-A876-4B3A-A549-C7E1C982CC25}"/>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6191" y="2109420"/>
            <a:ext cx="2300734" cy="1665989"/>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8" descr="Résultat de recherche d'images pour &quot;augmented reality point cloud&quot;">
            <a:extLst>
              <a:ext uri="{FF2B5EF4-FFF2-40B4-BE49-F238E27FC236}">
                <a16:creationId xmlns:a16="http://schemas.microsoft.com/office/drawing/2014/main" id="{4434CA09-1371-4763-BA41-374A7FFFAD8B}"/>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82658" y="4064338"/>
            <a:ext cx="2167800" cy="177619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154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9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r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fr-FR" dirty="0">
                <a:latin typeface="Arial" charset="0"/>
                <a:ea typeface="MS PGothic" charset="0"/>
              </a:rPr>
              <a:t>Point Cloud</a:t>
            </a:r>
          </a:p>
        </p:txBody>
      </p:sp>
      <p:sp>
        <p:nvSpPr>
          <p:cNvPr id="32770" name="Espace réservé du pied de page 3"/>
          <p:cNvSpPr>
            <a:spLocks noGrp="1"/>
          </p:cNvSpPr>
          <p:nvPr>
            <p:ph type="ftr"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r>
              <a:rPr lang="fr-FR" sz="1200">
                <a:solidFill>
                  <a:schemeClr val="tx2"/>
                </a:solidFill>
              </a:rPr>
              <a:t>PX vs PC</a:t>
            </a:r>
            <a:endParaRPr lang="fr-FR" sz="1200" b="0"/>
          </a:p>
        </p:txBody>
      </p:sp>
      <p:sp>
        <p:nvSpPr>
          <p:cNvPr id="3" name="Rectangle 2"/>
          <p:cNvSpPr/>
          <p:nvPr/>
        </p:nvSpPr>
        <p:spPr>
          <a:xfrm>
            <a:off x="1205425" y="1186805"/>
            <a:ext cx="6898193" cy="461665"/>
          </a:xfrm>
          <a:prstGeom prst="rect">
            <a:avLst/>
          </a:prstGeom>
        </p:spPr>
        <p:txBody>
          <a:bodyPr wrap="none">
            <a:spAutoFit/>
          </a:bodyPr>
          <a:lstStyle/>
          <a:p>
            <a:pPr>
              <a:spcBef>
                <a:spcPct val="20000"/>
              </a:spcBef>
              <a:buClr>
                <a:schemeClr val="bg2"/>
              </a:buClr>
            </a:pPr>
            <a:r>
              <a:rPr lang="en-US" sz="2400" dirty="0"/>
              <a:t>800,000 points -&gt; 1 000 Mbps (uncompressed)</a:t>
            </a:r>
            <a:endParaRPr lang="fr-FR" sz="2400" dirty="0"/>
          </a:p>
        </p:txBody>
      </p:sp>
      <p:sp>
        <p:nvSpPr>
          <p:cNvPr id="6" name="Rectangle 5"/>
          <p:cNvSpPr/>
          <p:nvPr/>
        </p:nvSpPr>
        <p:spPr>
          <a:xfrm>
            <a:off x="637862" y="5703311"/>
            <a:ext cx="7893508" cy="461665"/>
          </a:xfrm>
          <a:prstGeom prst="rect">
            <a:avLst/>
          </a:prstGeom>
        </p:spPr>
        <p:txBody>
          <a:bodyPr wrap="none">
            <a:spAutoFit/>
          </a:bodyPr>
          <a:lstStyle/>
          <a:p>
            <a:pPr>
              <a:spcBef>
                <a:spcPct val="20000"/>
              </a:spcBef>
              <a:buClr>
                <a:schemeClr val="bg2"/>
              </a:buClr>
            </a:pPr>
            <a:r>
              <a:rPr lang="en-US" sz="2400" dirty="0"/>
              <a:t>Compression is required in order to make PC useful</a:t>
            </a:r>
            <a:endParaRPr lang="fr-FR" sz="2400" dirty="0"/>
          </a:p>
        </p:txBody>
      </p:sp>
      <p:pic>
        <p:nvPicPr>
          <p:cNvPr id="7" name="longdress_d10_r9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cstate="print"/>
          <a:stretch>
            <a:fillRect/>
          </a:stretch>
        </p:blipFill>
        <p:spPr>
          <a:xfrm>
            <a:off x="177467" y="1781198"/>
            <a:ext cx="1556792" cy="1556792"/>
          </a:xfrm>
          <a:prstGeom prst="rect">
            <a:avLst/>
          </a:prstGeom>
        </p:spPr>
      </p:pic>
      <p:pic>
        <p:nvPicPr>
          <p:cNvPr id="2" name="Image 1" descr="longdress_100.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79456" y="2636895"/>
            <a:ext cx="5027954" cy="2900743"/>
          </a:xfrm>
          <a:prstGeom prst="rect">
            <a:avLst/>
          </a:prstGeom>
        </p:spPr>
      </p:pic>
      <p:pic>
        <p:nvPicPr>
          <p:cNvPr id="4" name="Image 3" descr="longdress_101.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2457263" y="1781198"/>
            <a:ext cx="3879168" cy="2237982"/>
          </a:xfrm>
          <a:prstGeom prst="rect">
            <a:avLst/>
          </a:prstGeom>
        </p:spPr>
      </p:pic>
      <p:pic>
        <p:nvPicPr>
          <p:cNvPr id="5" name="Image 4" descr="longdress_103.pn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2654072" y="2057219"/>
            <a:ext cx="6032728" cy="3480420"/>
          </a:xfrm>
          <a:prstGeom prst="rect">
            <a:avLst/>
          </a:prstGeom>
        </p:spPr>
      </p:pic>
    </p:spTree>
    <p:extLst>
      <p:ext uri="{BB962C8B-B14F-4D97-AF65-F5344CB8AC3E}">
        <p14:creationId xmlns:p14="http://schemas.microsoft.com/office/powerpoint/2010/main" val="3730051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3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repeatCount="indefinite" fill="hold" display="0">
                  <p:stCondLst>
                    <p:cond delay="indefinite"/>
                  </p:stCondLst>
                </p:cTn>
                <p:tgtEl>
                  <p:spTgt spid="7"/>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D1D2C-234E-4B7A-9EE6-FB2B5BACB0CC}"/>
              </a:ext>
            </a:extLst>
          </p:cNvPr>
          <p:cNvSpPr>
            <a:spLocks noGrp="1"/>
          </p:cNvSpPr>
          <p:nvPr>
            <p:ph type="title"/>
          </p:nvPr>
        </p:nvSpPr>
        <p:spPr/>
        <p:txBody>
          <a:bodyPr/>
          <a:lstStyle/>
          <a:p>
            <a:r>
              <a:rPr lang="en-US" dirty="0"/>
              <a:t>Point Cloud Compression</a:t>
            </a:r>
          </a:p>
        </p:txBody>
      </p:sp>
      <p:pic>
        <p:nvPicPr>
          <p:cNvPr id="8194" name="Picture 2" descr="http://wg11.sc29.org/Templates/mpeglogo.gif">
            <a:extLst>
              <a:ext uri="{FF2B5EF4-FFF2-40B4-BE49-F238E27FC236}">
                <a16:creationId xmlns:a16="http://schemas.microsoft.com/office/drawing/2014/main" id="{AD939705-38DA-401F-941E-8B3227F14491}"/>
              </a:ext>
            </a:extLst>
          </p:cNvPr>
          <p:cNvPicPr>
            <a:picLocks noChangeAspect="1" noChangeArrowheads="1" noCrop="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7190" y="1146693"/>
            <a:ext cx="1224305" cy="511487"/>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0" name="Straight Arrow Connector 9">
            <a:extLst>
              <a:ext uri="{FF2B5EF4-FFF2-40B4-BE49-F238E27FC236}">
                <a16:creationId xmlns:a16="http://schemas.microsoft.com/office/drawing/2014/main" id="{ADBD5943-871A-4F79-9497-96784B681C72}"/>
              </a:ext>
            </a:extLst>
          </p:cNvPr>
          <p:cNvCxnSpPr>
            <a:stCxn id="8194" idx="3"/>
          </p:cNvCxnSpPr>
          <p:nvPr/>
        </p:nvCxnSpPr>
        <p:spPr>
          <a:xfrm>
            <a:off x="1331495" y="1402437"/>
            <a:ext cx="73152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8491C17F-9413-4D25-81C3-AC14C8B9893E}"/>
              </a:ext>
            </a:extLst>
          </p:cNvPr>
          <p:cNvGrpSpPr/>
          <p:nvPr/>
        </p:nvGrpSpPr>
        <p:grpSpPr>
          <a:xfrm>
            <a:off x="1572407" y="859144"/>
            <a:ext cx="641121" cy="712586"/>
            <a:chOff x="3144816" y="1297704"/>
            <a:chExt cx="1282241" cy="1068879"/>
          </a:xfrm>
        </p:grpSpPr>
        <p:cxnSp>
          <p:nvCxnSpPr>
            <p:cNvPr id="12" name="Straight Connector 11">
              <a:extLst>
                <a:ext uri="{FF2B5EF4-FFF2-40B4-BE49-F238E27FC236}">
                  <a16:creationId xmlns:a16="http://schemas.microsoft.com/office/drawing/2014/main" id="{B8ED606E-2B13-4936-9443-E8585694F490}"/>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1A100F1-40C2-4A2A-A2D0-B45508C2D163}"/>
                </a:ext>
              </a:extLst>
            </p:cNvPr>
            <p:cNvSpPr txBox="1"/>
            <p:nvPr/>
          </p:nvSpPr>
          <p:spPr>
            <a:xfrm>
              <a:off x="3144816" y="1297704"/>
              <a:ext cx="1282241" cy="507831"/>
            </a:xfrm>
            <a:prstGeom prst="rect">
              <a:avLst/>
            </a:prstGeom>
            <a:noFill/>
          </p:spPr>
          <p:txBody>
            <a:bodyPr wrap="none" rtlCol="0">
              <a:spAutoFit/>
            </a:bodyPr>
            <a:lstStyle/>
            <a:p>
              <a:pPr algn="ctr"/>
              <a:r>
                <a:rPr lang="en-US" sz="1600" dirty="0"/>
                <a:t>2014</a:t>
              </a:r>
            </a:p>
          </p:txBody>
        </p:sp>
      </p:grpSp>
      <p:grpSp>
        <p:nvGrpSpPr>
          <p:cNvPr id="26" name="Group 25">
            <a:extLst>
              <a:ext uri="{FF2B5EF4-FFF2-40B4-BE49-F238E27FC236}">
                <a16:creationId xmlns:a16="http://schemas.microsoft.com/office/drawing/2014/main" id="{3B0CB32E-8ECD-4B7E-BEBC-DA3699EBC06B}"/>
              </a:ext>
            </a:extLst>
          </p:cNvPr>
          <p:cNvGrpSpPr/>
          <p:nvPr/>
        </p:nvGrpSpPr>
        <p:grpSpPr>
          <a:xfrm>
            <a:off x="2633965" y="859144"/>
            <a:ext cx="641121" cy="712586"/>
            <a:chOff x="3144816" y="1297704"/>
            <a:chExt cx="1282242" cy="1068879"/>
          </a:xfrm>
        </p:grpSpPr>
        <p:cxnSp>
          <p:nvCxnSpPr>
            <p:cNvPr id="27" name="Straight Connector 26">
              <a:extLst>
                <a:ext uri="{FF2B5EF4-FFF2-40B4-BE49-F238E27FC236}">
                  <a16:creationId xmlns:a16="http://schemas.microsoft.com/office/drawing/2014/main" id="{7877D51E-3C0C-43C4-9A20-7DEABB35C93C}"/>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FB6CED8-7A89-47AC-9F30-38299267B4B4}"/>
                </a:ext>
              </a:extLst>
            </p:cNvPr>
            <p:cNvSpPr txBox="1"/>
            <p:nvPr/>
          </p:nvSpPr>
          <p:spPr>
            <a:xfrm>
              <a:off x="3144816" y="1297704"/>
              <a:ext cx="1282242" cy="507831"/>
            </a:xfrm>
            <a:prstGeom prst="rect">
              <a:avLst/>
            </a:prstGeom>
            <a:noFill/>
          </p:spPr>
          <p:txBody>
            <a:bodyPr wrap="none" rtlCol="0">
              <a:spAutoFit/>
            </a:bodyPr>
            <a:lstStyle/>
            <a:p>
              <a:pPr algn="ctr"/>
              <a:r>
                <a:rPr lang="en-US" sz="1600" dirty="0"/>
                <a:t>2015</a:t>
              </a:r>
            </a:p>
          </p:txBody>
        </p:sp>
      </p:grpSp>
      <p:grpSp>
        <p:nvGrpSpPr>
          <p:cNvPr id="29" name="Group 28">
            <a:extLst>
              <a:ext uri="{FF2B5EF4-FFF2-40B4-BE49-F238E27FC236}">
                <a16:creationId xmlns:a16="http://schemas.microsoft.com/office/drawing/2014/main" id="{AE25A3B4-3386-4CD6-927D-80D552C78B5B}"/>
              </a:ext>
            </a:extLst>
          </p:cNvPr>
          <p:cNvGrpSpPr/>
          <p:nvPr/>
        </p:nvGrpSpPr>
        <p:grpSpPr>
          <a:xfrm>
            <a:off x="3695521" y="859144"/>
            <a:ext cx="641121" cy="712586"/>
            <a:chOff x="3144817" y="1297704"/>
            <a:chExt cx="1282241" cy="1068879"/>
          </a:xfrm>
        </p:grpSpPr>
        <p:cxnSp>
          <p:nvCxnSpPr>
            <p:cNvPr id="30" name="Straight Connector 29">
              <a:extLst>
                <a:ext uri="{FF2B5EF4-FFF2-40B4-BE49-F238E27FC236}">
                  <a16:creationId xmlns:a16="http://schemas.microsoft.com/office/drawing/2014/main" id="{ABF0D855-B817-46E3-87CF-8671309CA64E}"/>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B6D4FFC-9457-420E-BC32-458282AE2077}"/>
                </a:ext>
              </a:extLst>
            </p:cNvPr>
            <p:cNvSpPr txBox="1"/>
            <p:nvPr/>
          </p:nvSpPr>
          <p:spPr>
            <a:xfrm>
              <a:off x="3144817" y="1297704"/>
              <a:ext cx="1282241" cy="507831"/>
            </a:xfrm>
            <a:prstGeom prst="rect">
              <a:avLst/>
            </a:prstGeom>
            <a:noFill/>
          </p:spPr>
          <p:txBody>
            <a:bodyPr wrap="none" rtlCol="0">
              <a:spAutoFit/>
            </a:bodyPr>
            <a:lstStyle/>
            <a:p>
              <a:pPr algn="ctr"/>
              <a:r>
                <a:rPr lang="en-US" sz="1600" dirty="0"/>
                <a:t>2016</a:t>
              </a:r>
            </a:p>
          </p:txBody>
        </p:sp>
      </p:grpSp>
      <p:grpSp>
        <p:nvGrpSpPr>
          <p:cNvPr id="32" name="Group 31">
            <a:extLst>
              <a:ext uri="{FF2B5EF4-FFF2-40B4-BE49-F238E27FC236}">
                <a16:creationId xmlns:a16="http://schemas.microsoft.com/office/drawing/2014/main" id="{8CCF2AE4-1FDC-44BA-AFA8-D6F7586F4C2F}"/>
              </a:ext>
            </a:extLst>
          </p:cNvPr>
          <p:cNvGrpSpPr/>
          <p:nvPr/>
        </p:nvGrpSpPr>
        <p:grpSpPr>
          <a:xfrm>
            <a:off x="4757078" y="859144"/>
            <a:ext cx="641121" cy="712586"/>
            <a:chOff x="3144816" y="1297704"/>
            <a:chExt cx="1282242" cy="1068879"/>
          </a:xfrm>
        </p:grpSpPr>
        <p:cxnSp>
          <p:nvCxnSpPr>
            <p:cNvPr id="33" name="Straight Connector 32">
              <a:extLst>
                <a:ext uri="{FF2B5EF4-FFF2-40B4-BE49-F238E27FC236}">
                  <a16:creationId xmlns:a16="http://schemas.microsoft.com/office/drawing/2014/main" id="{4DA2BBD9-1D62-42CA-A9DF-909E243F165C}"/>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1377380-3938-455C-9D50-17FA722887F6}"/>
                </a:ext>
              </a:extLst>
            </p:cNvPr>
            <p:cNvSpPr txBox="1"/>
            <p:nvPr/>
          </p:nvSpPr>
          <p:spPr>
            <a:xfrm>
              <a:off x="3144816" y="1297704"/>
              <a:ext cx="1282242" cy="507831"/>
            </a:xfrm>
            <a:prstGeom prst="rect">
              <a:avLst/>
            </a:prstGeom>
            <a:noFill/>
          </p:spPr>
          <p:txBody>
            <a:bodyPr wrap="none" rtlCol="0">
              <a:spAutoFit/>
            </a:bodyPr>
            <a:lstStyle/>
            <a:p>
              <a:pPr algn="ctr"/>
              <a:r>
                <a:rPr lang="en-US" sz="1600" dirty="0"/>
                <a:t>2017</a:t>
              </a:r>
            </a:p>
          </p:txBody>
        </p:sp>
      </p:grpSp>
      <p:grpSp>
        <p:nvGrpSpPr>
          <p:cNvPr id="35" name="Group 34">
            <a:extLst>
              <a:ext uri="{FF2B5EF4-FFF2-40B4-BE49-F238E27FC236}">
                <a16:creationId xmlns:a16="http://schemas.microsoft.com/office/drawing/2014/main" id="{E470E1C7-0C1B-4D15-ABB8-812C78A70CD0}"/>
              </a:ext>
            </a:extLst>
          </p:cNvPr>
          <p:cNvGrpSpPr/>
          <p:nvPr/>
        </p:nvGrpSpPr>
        <p:grpSpPr>
          <a:xfrm>
            <a:off x="5818633" y="859144"/>
            <a:ext cx="641121" cy="712586"/>
            <a:chOff x="3144816" y="1297704"/>
            <a:chExt cx="1282241" cy="1068879"/>
          </a:xfrm>
        </p:grpSpPr>
        <p:cxnSp>
          <p:nvCxnSpPr>
            <p:cNvPr id="36" name="Straight Connector 35">
              <a:extLst>
                <a:ext uri="{FF2B5EF4-FFF2-40B4-BE49-F238E27FC236}">
                  <a16:creationId xmlns:a16="http://schemas.microsoft.com/office/drawing/2014/main" id="{0D574887-B275-4394-9518-E07E850C2BDB}"/>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251AB54F-AB24-48A0-82B3-D55104B75630}"/>
                </a:ext>
              </a:extLst>
            </p:cNvPr>
            <p:cNvSpPr txBox="1"/>
            <p:nvPr/>
          </p:nvSpPr>
          <p:spPr>
            <a:xfrm>
              <a:off x="3144816" y="1297704"/>
              <a:ext cx="1282241" cy="507831"/>
            </a:xfrm>
            <a:prstGeom prst="rect">
              <a:avLst/>
            </a:prstGeom>
            <a:noFill/>
          </p:spPr>
          <p:txBody>
            <a:bodyPr wrap="none" rtlCol="0">
              <a:spAutoFit/>
            </a:bodyPr>
            <a:lstStyle/>
            <a:p>
              <a:pPr algn="ctr"/>
              <a:r>
                <a:rPr lang="en-US" sz="1600" dirty="0"/>
                <a:t>2018</a:t>
              </a:r>
            </a:p>
          </p:txBody>
        </p:sp>
      </p:grpSp>
      <p:grpSp>
        <p:nvGrpSpPr>
          <p:cNvPr id="38" name="Group 37">
            <a:extLst>
              <a:ext uri="{FF2B5EF4-FFF2-40B4-BE49-F238E27FC236}">
                <a16:creationId xmlns:a16="http://schemas.microsoft.com/office/drawing/2014/main" id="{06222D0B-31B6-40DC-95A2-57B1AF79BA6F}"/>
              </a:ext>
            </a:extLst>
          </p:cNvPr>
          <p:cNvGrpSpPr/>
          <p:nvPr/>
        </p:nvGrpSpPr>
        <p:grpSpPr>
          <a:xfrm>
            <a:off x="6880190" y="859144"/>
            <a:ext cx="641121" cy="712586"/>
            <a:chOff x="3144816" y="1297704"/>
            <a:chExt cx="1282241" cy="1068879"/>
          </a:xfrm>
        </p:grpSpPr>
        <p:cxnSp>
          <p:nvCxnSpPr>
            <p:cNvPr id="39" name="Straight Connector 38">
              <a:extLst>
                <a:ext uri="{FF2B5EF4-FFF2-40B4-BE49-F238E27FC236}">
                  <a16:creationId xmlns:a16="http://schemas.microsoft.com/office/drawing/2014/main" id="{011FBC90-6FF1-440D-B990-2C09EDB9C9E3}"/>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12788614-7F06-4828-A94C-38301F3FF3BD}"/>
                </a:ext>
              </a:extLst>
            </p:cNvPr>
            <p:cNvSpPr txBox="1"/>
            <p:nvPr/>
          </p:nvSpPr>
          <p:spPr>
            <a:xfrm>
              <a:off x="3144816" y="1297704"/>
              <a:ext cx="1282241" cy="507831"/>
            </a:xfrm>
            <a:prstGeom prst="rect">
              <a:avLst/>
            </a:prstGeom>
            <a:noFill/>
          </p:spPr>
          <p:txBody>
            <a:bodyPr wrap="none" rtlCol="0">
              <a:spAutoFit/>
            </a:bodyPr>
            <a:lstStyle/>
            <a:p>
              <a:pPr algn="ctr"/>
              <a:r>
                <a:rPr lang="en-US" sz="1600" dirty="0"/>
                <a:t>2019</a:t>
              </a:r>
            </a:p>
          </p:txBody>
        </p:sp>
      </p:grpSp>
      <p:grpSp>
        <p:nvGrpSpPr>
          <p:cNvPr id="41" name="Group 40">
            <a:extLst>
              <a:ext uri="{FF2B5EF4-FFF2-40B4-BE49-F238E27FC236}">
                <a16:creationId xmlns:a16="http://schemas.microsoft.com/office/drawing/2014/main" id="{FECE857C-702D-45FB-902C-B80228E75EB3}"/>
              </a:ext>
            </a:extLst>
          </p:cNvPr>
          <p:cNvGrpSpPr/>
          <p:nvPr/>
        </p:nvGrpSpPr>
        <p:grpSpPr>
          <a:xfrm>
            <a:off x="7941746" y="859144"/>
            <a:ext cx="641121" cy="712586"/>
            <a:chOff x="3144817" y="1297704"/>
            <a:chExt cx="1282242" cy="1068879"/>
          </a:xfrm>
        </p:grpSpPr>
        <p:cxnSp>
          <p:nvCxnSpPr>
            <p:cNvPr id="42" name="Straight Connector 41">
              <a:extLst>
                <a:ext uri="{FF2B5EF4-FFF2-40B4-BE49-F238E27FC236}">
                  <a16:creationId xmlns:a16="http://schemas.microsoft.com/office/drawing/2014/main" id="{CD1142DC-2301-434B-8F44-8A7D8EE37AC7}"/>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E1E189BD-BA5B-448B-B340-E1CD030DE68D}"/>
                </a:ext>
              </a:extLst>
            </p:cNvPr>
            <p:cNvSpPr txBox="1"/>
            <p:nvPr/>
          </p:nvSpPr>
          <p:spPr>
            <a:xfrm>
              <a:off x="3144817" y="1297704"/>
              <a:ext cx="1282242" cy="507831"/>
            </a:xfrm>
            <a:prstGeom prst="rect">
              <a:avLst/>
            </a:prstGeom>
            <a:noFill/>
          </p:spPr>
          <p:txBody>
            <a:bodyPr wrap="none" rtlCol="0">
              <a:spAutoFit/>
            </a:bodyPr>
            <a:lstStyle/>
            <a:p>
              <a:pPr algn="ctr"/>
              <a:r>
                <a:rPr lang="en-US" sz="1600" dirty="0"/>
                <a:t>2020</a:t>
              </a:r>
            </a:p>
          </p:txBody>
        </p:sp>
      </p:grpSp>
      <p:pic>
        <p:nvPicPr>
          <p:cNvPr id="44" name="Picture 6" descr="http://www.photomodeler.com/kb/images/densifyPointCloud.jpg">
            <a:extLst>
              <a:ext uri="{FF2B5EF4-FFF2-40B4-BE49-F238E27FC236}">
                <a16:creationId xmlns:a16="http://schemas.microsoft.com/office/drawing/2014/main" id="{77C4595F-9B4D-408E-8BF1-AF70528E79D9}"/>
              </a:ext>
            </a:extLst>
          </p:cNvPr>
          <p:cNvPicPr>
            <a:picLocks noChangeAspect="1" noChangeArrowheads="1"/>
          </p:cNvPicPr>
          <p:nvPr/>
        </p:nvPicPr>
        <p:blipFill>
          <a:blip r:embed="rId4" cstate="print">
            <a:clrChange>
              <a:clrFrom>
                <a:srgbClr val="010080"/>
              </a:clrFrom>
              <a:clrTo>
                <a:srgbClr val="010080">
                  <a:alpha val="0"/>
                </a:srgbClr>
              </a:clrTo>
            </a:clrChange>
          </a:blip>
          <a:srcRect/>
          <a:stretch>
            <a:fillRect/>
          </a:stretch>
        </p:blipFill>
        <p:spPr bwMode="auto">
          <a:xfrm>
            <a:off x="186335" y="3259134"/>
            <a:ext cx="1564357" cy="14834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Rectangle 24">
            <a:extLst>
              <a:ext uri="{FF2B5EF4-FFF2-40B4-BE49-F238E27FC236}">
                <a16:creationId xmlns:a16="http://schemas.microsoft.com/office/drawing/2014/main" id="{55555A35-90CE-4B16-AABD-1AEE1FD2E7F7}"/>
              </a:ext>
            </a:extLst>
          </p:cNvPr>
          <p:cNvSpPr/>
          <p:nvPr/>
        </p:nvSpPr>
        <p:spPr>
          <a:xfrm>
            <a:off x="1107188" y="1693823"/>
            <a:ext cx="1564357" cy="790370"/>
          </a:xfrm>
          <a:prstGeom prst="rect">
            <a:avLst/>
          </a:prstGeom>
        </p:spPr>
        <p:txBody>
          <a:bodyPr wrap="square" lIns="51206" tIns="25603" rIns="51206" bIns="25603">
            <a:spAutoFit/>
          </a:bodyPr>
          <a:lstStyle/>
          <a:p>
            <a:pPr algn="ctr"/>
            <a:r>
              <a:rPr lang="en-AU" sz="1600" dirty="0"/>
              <a:t>MPEG initiated the work on PCC </a:t>
            </a:r>
            <a:endParaRPr lang="en-US" sz="1600" dirty="0"/>
          </a:p>
        </p:txBody>
      </p:sp>
      <p:grpSp>
        <p:nvGrpSpPr>
          <p:cNvPr id="53" name="Group 52">
            <a:extLst>
              <a:ext uri="{FF2B5EF4-FFF2-40B4-BE49-F238E27FC236}">
                <a16:creationId xmlns:a16="http://schemas.microsoft.com/office/drawing/2014/main" id="{4CC7B433-6E10-4A46-8BFC-EA780D284CCA}"/>
              </a:ext>
            </a:extLst>
          </p:cNvPr>
          <p:cNvGrpSpPr/>
          <p:nvPr/>
        </p:nvGrpSpPr>
        <p:grpSpPr>
          <a:xfrm>
            <a:off x="8423020" y="410556"/>
            <a:ext cx="548640" cy="902519"/>
            <a:chOff x="9076397" y="3529925"/>
            <a:chExt cx="1097280" cy="1353778"/>
          </a:xfrm>
        </p:grpSpPr>
        <p:sp>
          <p:nvSpPr>
            <p:cNvPr id="54" name="角丸四角形 150">
              <a:extLst>
                <a:ext uri="{FF2B5EF4-FFF2-40B4-BE49-F238E27FC236}">
                  <a16:creationId xmlns:a16="http://schemas.microsoft.com/office/drawing/2014/main" id="{C4F4587F-0352-48C1-9678-71E774B0880D}"/>
                </a:ext>
              </a:extLst>
            </p:cNvPr>
            <p:cNvSpPr/>
            <p:nvPr/>
          </p:nvSpPr>
          <p:spPr>
            <a:xfrm>
              <a:off x="9076397" y="3529925"/>
              <a:ext cx="1097280" cy="665626"/>
            </a:xfrm>
            <a:prstGeom prst="roundRect">
              <a:avLst/>
            </a:prstGeom>
            <a:solidFill>
              <a:schemeClr val="accent3"/>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116916" tIns="58444" rIns="116916" bIns="58444" rtlCol="0" anchor="ctr"/>
            <a:lstStyle/>
            <a:p>
              <a:pPr algn="ctr" defTabSz="654718"/>
              <a:r>
                <a:rPr lang="en-US" altLang="ja-JP" sz="1300" kern="0" dirty="0">
                  <a:solidFill>
                    <a:srgbClr val="008000"/>
                  </a:solidFill>
                  <a:effectLst>
                    <a:outerShdw blurRad="38100" dist="38100" dir="2700000" algn="tl">
                      <a:srgbClr val="000000">
                        <a:alpha val="43137"/>
                      </a:srgbClr>
                    </a:outerShdw>
                  </a:effectLst>
                </a:rPr>
                <a:t>G-PCC</a:t>
              </a:r>
            </a:p>
            <a:p>
              <a:pPr algn="ctr" defTabSz="654718"/>
              <a:r>
                <a:rPr lang="en-US" altLang="ja-JP" sz="1000" kern="0" dirty="0">
                  <a:solidFill>
                    <a:srgbClr val="008000"/>
                  </a:solidFill>
                  <a:effectLst>
                    <a:outerShdw blurRad="38100" dist="38100" dir="2700000" algn="tl">
                      <a:srgbClr val="000000">
                        <a:alpha val="43137"/>
                      </a:srgbClr>
                    </a:outerShdw>
                  </a:effectLst>
                </a:rPr>
                <a:t>4/2020</a:t>
              </a:r>
              <a:endParaRPr lang="ja-JP" altLang="en-US" sz="1000" kern="0" dirty="0">
                <a:solidFill>
                  <a:srgbClr val="008000"/>
                </a:solidFill>
                <a:effectLst>
                  <a:outerShdw blurRad="38100" dist="38100" dir="2700000" algn="tl">
                    <a:srgbClr val="000000">
                      <a:alpha val="43137"/>
                    </a:srgbClr>
                  </a:outerShdw>
                </a:effectLst>
              </a:endParaRPr>
            </a:p>
          </p:txBody>
        </p:sp>
        <p:sp>
          <p:nvSpPr>
            <p:cNvPr id="55" name="星 5 145">
              <a:extLst>
                <a:ext uri="{FF2B5EF4-FFF2-40B4-BE49-F238E27FC236}">
                  <a16:creationId xmlns:a16="http://schemas.microsoft.com/office/drawing/2014/main" id="{0F2ACF9C-5A72-4600-A1A8-F52CBE2C9553}"/>
                </a:ext>
              </a:extLst>
            </p:cNvPr>
            <p:cNvSpPr/>
            <p:nvPr/>
          </p:nvSpPr>
          <p:spPr>
            <a:xfrm>
              <a:off x="9414559" y="4463032"/>
              <a:ext cx="420956" cy="420671"/>
            </a:xfrm>
            <a:prstGeom prst="star5">
              <a:avLst/>
            </a:prstGeom>
            <a:solidFill>
              <a:srgbClr val="FFFF00"/>
            </a:solidFill>
            <a:ln w="12700" cap="flat" cmpd="sng" algn="ctr">
              <a:noFill/>
              <a:prstDash val="solid"/>
            </a:ln>
            <a:effectLst>
              <a:glow rad="101600">
                <a:schemeClr val="accent1">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118602" tIns="59284" rIns="118602" bIns="59284" rtlCol="0" anchor="ctr"/>
            <a:lstStyle/>
            <a:p>
              <a:pPr algn="ctr" defTabSz="664557"/>
              <a:endParaRPr lang="ja-JP" altLang="en-US" sz="700" kern="0">
                <a:solidFill>
                  <a:srgbClr val="FFFFFF"/>
                </a:solidFill>
                <a:latin typeface="メイリオ" panose="020B0604030504040204" pitchFamily="50" charset="-128"/>
                <a:cs typeface="Meiryo UI" pitchFamily="50" charset="-128"/>
              </a:endParaRPr>
            </a:p>
          </p:txBody>
        </p:sp>
      </p:grpSp>
      <p:grpSp>
        <p:nvGrpSpPr>
          <p:cNvPr id="56" name="Group 55">
            <a:extLst>
              <a:ext uri="{FF2B5EF4-FFF2-40B4-BE49-F238E27FC236}">
                <a16:creationId xmlns:a16="http://schemas.microsoft.com/office/drawing/2014/main" id="{FEDEA3D6-078C-4C30-9B53-9A66321429D0}"/>
              </a:ext>
            </a:extLst>
          </p:cNvPr>
          <p:cNvGrpSpPr/>
          <p:nvPr/>
        </p:nvGrpSpPr>
        <p:grpSpPr>
          <a:xfrm>
            <a:off x="7674495" y="420649"/>
            <a:ext cx="548640" cy="902519"/>
            <a:chOff x="9076397" y="3529925"/>
            <a:chExt cx="1097280" cy="1353778"/>
          </a:xfrm>
        </p:grpSpPr>
        <p:sp>
          <p:nvSpPr>
            <p:cNvPr id="57" name="角丸四角形 150">
              <a:extLst>
                <a:ext uri="{FF2B5EF4-FFF2-40B4-BE49-F238E27FC236}">
                  <a16:creationId xmlns:a16="http://schemas.microsoft.com/office/drawing/2014/main" id="{8B37C171-49DF-4976-B1C2-29810E6B1BC2}"/>
                </a:ext>
              </a:extLst>
            </p:cNvPr>
            <p:cNvSpPr/>
            <p:nvPr/>
          </p:nvSpPr>
          <p:spPr>
            <a:xfrm>
              <a:off x="9076397" y="3529925"/>
              <a:ext cx="1097280" cy="665626"/>
            </a:xfrm>
            <a:prstGeom prst="roundRect">
              <a:avLst/>
            </a:prstGeom>
            <a:solidFill>
              <a:schemeClr val="accent3"/>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116916" tIns="58444" rIns="116916" bIns="58444" rtlCol="0" anchor="ctr"/>
            <a:lstStyle/>
            <a:p>
              <a:pPr algn="ctr" defTabSz="654718"/>
              <a:r>
                <a:rPr lang="en-US" altLang="ja-JP" sz="1300" kern="0" dirty="0">
                  <a:solidFill>
                    <a:srgbClr val="008000"/>
                  </a:solidFill>
                  <a:effectLst>
                    <a:outerShdw blurRad="38100" dist="38100" dir="2700000" algn="tl">
                      <a:srgbClr val="000000">
                        <a:alpha val="43137"/>
                      </a:srgbClr>
                    </a:outerShdw>
                  </a:effectLst>
                </a:rPr>
                <a:t>V-PCC</a:t>
              </a:r>
            </a:p>
            <a:p>
              <a:pPr algn="ctr" defTabSz="654718"/>
              <a:r>
                <a:rPr lang="en-US" altLang="ja-JP" sz="1000" kern="0" dirty="0">
                  <a:solidFill>
                    <a:srgbClr val="008000"/>
                  </a:solidFill>
                  <a:effectLst>
                    <a:outerShdw blurRad="38100" dist="38100" dir="2700000" algn="tl">
                      <a:srgbClr val="000000">
                        <a:alpha val="43137"/>
                      </a:srgbClr>
                    </a:outerShdw>
                  </a:effectLst>
                </a:rPr>
                <a:t>01/2020</a:t>
              </a:r>
              <a:endParaRPr lang="ja-JP" altLang="en-US" sz="1000" kern="0" dirty="0">
                <a:solidFill>
                  <a:srgbClr val="008000"/>
                </a:solidFill>
                <a:effectLst>
                  <a:outerShdw blurRad="38100" dist="38100" dir="2700000" algn="tl">
                    <a:srgbClr val="000000">
                      <a:alpha val="43137"/>
                    </a:srgbClr>
                  </a:outerShdw>
                </a:effectLst>
              </a:endParaRPr>
            </a:p>
          </p:txBody>
        </p:sp>
        <p:sp>
          <p:nvSpPr>
            <p:cNvPr id="58" name="星 5 145">
              <a:extLst>
                <a:ext uri="{FF2B5EF4-FFF2-40B4-BE49-F238E27FC236}">
                  <a16:creationId xmlns:a16="http://schemas.microsoft.com/office/drawing/2014/main" id="{D8BBF481-B030-4741-A0A5-51FD52303F6E}"/>
                </a:ext>
              </a:extLst>
            </p:cNvPr>
            <p:cNvSpPr/>
            <p:nvPr/>
          </p:nvSpPr>
          <p:spPr>
            <a:xfrm>
              <a:off x="9414559" y="4463032"/>
              <a:ext cx="420956" cy="420671"/>
            </a:xfrm>
            <a:prstGeom prst="star5">
              <a:avLst/>
            </a:prstGeom>
            <a:solidFill>
              <a:srgbClr val="FFFF00"/>
            </a:solidFill>
            <a:ln w="12700" cap="flat" cmpd="sng" algn="ctr">
              <a:noFill/>
              <a:prstDash val="solid"/>
            </a:ln>
            <a:effectLst>
              <a:glow rad="101600">
                <a:schemeClr val="accent1">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118602" tIns="59284" rIns="118602" bIns="59284" rtlCol="0" anchor="ctr"/>
            <a:lstStyle/>
            <a:p>
              <a:pPr algn="ctr" defTabSz="664557"/>
              <a:endParaRPr lang="ja-JP" altLang="en-US" sz="700" kern="0">
                <a:solidFill>
                  <a:srgbClr val="FFFFFF"/>
                </a:solidFill>
                <a:latin typeface="メイリオ" panose="020B0604030504040204" pitchFamily="50" charset="-128"/>
                <a:cs typeface="Meiryo UI" pitchFamily="50" charset="-128"/>
              </a:endParaRPr>
            </a:p>
          </p:txBody>
        </p:sp>
      </p:grpSp>
      <p:grpSp>
        <p:nvGrpSpPr>
          <p:cNvPr id="24" name="Group 23">
            <a:extLst>
              <a:ext uri="{FF2B5EF4-FFF2-40B4-BE49-F238E27FC236}">
                <a16:creationId xmlns:a16="http://schemas.microsoft.com/office/drawing/2014/main" id="{915D23E6-47E7-41AF-B703-073063137055}"/>
              </a:ext>
            </a:extLst>
          </p:cNvPr>
          <p:cNvGrpSpPr/>
          <p:nvPr/>
        </p:nvGrpSpPr>
        <p:grpSpPr>
          <a:xfrm>
            <a:off x="5543088" y="1734859"/>
            <a:ext cx="2609021" cy="492443"/>
            <a:chOff x="11086175" y="2602289"/>
            <a:chExt cx="5218041" cy="738665"/>
          </a:xfrm>
        </p:grpSpPr>
        <p:sp>
          <p:nvSpPr>
            <p:cNvPr id="47" name="Rectangle 46">
              <a:extLst>
                <a:ext uri="{FF2B5EF4-FFF2-40B4-BE49-F238E27FC236}">
                  <a16:creationId xmlns:a16="http://schemas.microsoft.com/office/drawing/2014/main" id="{3B02C2E1-96D3-43E1-9D61-C0B479AC9B16}"/>
                </a:ext>
              </a:extLst>
            </p:cNvPr>
            <p:cNvSpPr/>
            <p:nvPr/>
          </p:nvSpPr>
          <p:spPr>
            <a:xfrm>
              <a:off x="12278389" y="2602289"/>
              <a:ext cx="4025827" cy="738665"/>
            </a:xfrm>
            <a:prstGeom prst="rect">
              <a:avLst/>
            </a:prstGeom>
          </p:spPr>
          <p:txBody>
            <a:bodyPr wrap="square">
              <a:spAutoFit/>
            </a:bodyPr>
            <a:lstStyle/>
            <a:p>
              <a:pPr algn="ctr">
                <a:buClr>
                  <a:schemeClr val="bg2"/>
                </a:buClr>
                <a:buSzPct val="75000"/>
              </a:pPr>
              <a:r>
                <a:rPr lang="en-AU" sz="1300" dirty="0"/>
                <a:t>First Committee Draft issued in October 2018</a:t>
              </a:r>
            </a:p>
          </p:txBody>
        </p:sp>
        <p:cxnSp>
          <p:nvCxnSpPr>
            <p:cNvPr id="67" name="Straight Arrow Connector 66">
              <a:extLst>
                <a:ext uri="{FF2B5EF4-FFF2-40B4-BE49-F238E27FC236}">
                  <a16:creationId xmlns:a16="http://schemas.microsoft.com/office/drawing/2014/main" id="{E523C33A-78F8-46A0-90FA-FCB8F5F6A94D}"/>
                </a:ext>
              </a:extLst>
            </p:cNvPr>
            <p:cNvCxnSpPr>
              <a:cxnSpLocks/>
              <a:stCxn id="45" idx="3"/>
              <a:endCxn id="47" idx="1"/>
            </p:cNvCxnSpPr>
            <p:nvPr/>
          </p:nvCxnSpPr>
          <p:spPr>
            <a:xfrm flipV="1">
              <a:off x="11086175" y="2971622"/>
              <a:ext cx="1192214" cy="150042"/>
            </a:xfrm>
            <a:prstGeom prst="straightConnector1">
              <a:avLst/>
            </a:prstGeom>
            <a:ln w="28575">
              <a:solidFill>
                <a:schemeClr val="tx1">
                  <a:lumMod val="50000"/>
                  <a:lumOff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D04B362B-D4F3-4433-BEFB-E428A751C0E8}"/>
              </a:ext>
            </a:extLst>
          </p:cNvPr>
          <p:cNvGrpSpPr/>
          <p:nvPr/>
        </p:nvGrpSpPr>
        <p:grpSpPr>
          <a:xfrm>
            <a:off x="2029327" y="1734860"/>
            <a:ext cx="3513761" cy="4927962"/>
            <a:chOff x="4058654" y="2602289"/>
            <a:chExt cx="7027521" cy="7391943"/>
          </a:xfrm>
        </p:grpSpPr>
        <p:sp>
          <p:nvSpPr>
            <p:cNvPr id="45" name="Rectangle 44">
              <a:extLst>
                <a:ext uri="{FF2B5EF4-FFF2-40B4-BE49-F238E27FC236}">
                  <a16:creationId xmlns:a16="http://schemas.microsoft.com/office/drawing/2014/main" id="{A0BD5350-9B33-4BBB-8D2F-A6C81C6AA896}"/>
                </a:ext>
              </a:extLst>
            </p:cNvPr>
            <p:cNvSpPr/>
            <p:nvPr/>
          </p:nvSpPr>
          <p:spPr>
            <a:xfrm>
              <a:off x="6946396" y="2602289"/>
              <a:ext cx="4139779" cy="1038746"/>
            </a:xfrm>
            <a:prstGeom prst="rect">
              <a:avLst/>
            </a:prstGeom>
          </p:spPr>
          <p:txBody>
            <a:bodyPr wrap="square">
              <a:spAutoFit/>
            </a:bodyPr>
            <a:lstStyle/>
            <a:p>
              <a:pPr algn="ctr">
                <a:buClr>
                  <a:schemeClr val="bg2"/>
                </a:buClr>
                <a:buSzPct val="75000"/>
              </a:pPr>
              <a:r>
                <a:rPr lang="en-AU" sz="1300" dirty="0"/>
                <a:t>In April 2017 MPEG issued a Call for Proposals</a:t>
              </a:r>
            </a:p>
          </p:txBody>
        </p:sp>
        <p:cxnSp>
          <p:nvCxnSpPr>
            <p:cNvPr id="59" name="Straight Arrow Connector 58">
              <a:extLst>
                <a:ext uri="{FF2B5EF4-FFF2-40B4-BE49-F238E27FC236}">
                  <a16:creationId xmlns:a16="http://schemas.microsoft.com/office/drawing/2014/main" id="{2E7ADB70-23A5-46F4-BD6F-B703789A57F5}"/>
                </a:ext>
              </a:extLst>
            </p:cNvPr>
            <p:cNvCxnSpPr>
              <a:cxnSpLocks/>
              <a:stCxn id="25" idx="3"/>
              <a:endCxn id="45" idx="1"/>
            </p:cNvCxnSpPr>
            <p:nvPr/>
          </p:nvCxnSpPr>
          <p:spPr>
            <a:xfrm flipV="1">
              <a:off x="5343090" y="3121662"/>
              <a:ext cx="1603306" cy="11849"/>
            </a:xfrm>
            <a:prstGeom prst="straightConnector1">
              <a:avLst/>
            </a:prstGeom>
            <a:ln w="28575">
              <a:solidFill>
                <a:schemeClr val="tx1">
                  <a:lumMod val="50000"/>
                  <a:lumOff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BC4213E7-79B8-42D2-844C-75D58400333E}"/>
                </a:ext>
              </a:extLst>
            </p:cNvPr>
            <p:cNvGrpSpPr/>
            <p:nvPr/>
          </p:nvGrpSpPr>
          <p:grpSpPr>
            <a:xfrm>
              <a:off x="4058654" y="3548306"/>
              <a:ext cx="3646962" cy="6445926"/>
              <a:chOff x="4058654" y="3548306"/>
              <a:chExt cx="3646962" cy="6445926"/>
            </a:xfrm>
          </p:grpSpPr>
          <p:sp>
            <p:nvSpPr>
              <p:cNvPr id="8205" name="Speech Bubble: Rectangle with Corners Rounded 8204">
                <a:extLst>
                  <a:ext uri="{FF2B5EF4-FFF2-40B4-BE49-F238E27FC236}">
                    <a16:creationId xmlns:a16="http://schemas.microsoft.com/office/drawing/2014/main" id="{D319E39F-CBE3-4F0A-A560-3D5D9C9E386F}"/>
                  </a:ext>
                </a:extLst>
              </p:cNvPr>
              <p:cNvSpPr/>
              <p:nvPr/>
            </p:nvSpPr>
            <p:spPr>
              <a:xfrm>
                <a:off x="4058654" y="3548306"/>
                <a:ext cx="3646962" cy="6445926"/>
              </a:xfrm>
              <a:prstGeom prst="wedgeRoundRectCallout">
                <a:avLst>
                  <a:gd name="adj1" fmla="val 43516"/>
                  <a:gd name="adj2" fmla="val -56401"/>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dirty="0">
                  <a:solidFill>
                    <a:schemeClr val="tx1"/>
                  </a:solidFill>
                </a:endParaRPr>
              </a:p>
            </p:txBody>
          </p:sp>
          <p:pic>
            <p:nvPicPr>
              <p:cNvPr id="72" name="Image 4" descr="snapshot00.png">
                <a:extLst>
                  <a:ext uri="{FF2B5EF4-FFF2-40B4-BE49-F238E27FC236}">
                    <a16:creationId xmlns:a16="http://schemas.microsoft.com/office/drawing/2014/main" id="{C2B0FACD-1871-43FA-93D8-01F6DBCDC445}"/>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l="40662" r="39439"/>
              <a:stretch/>
            </p:blipFill>
            <p:spPr bwMode="auto">
              <a:xfrm>
                <a:off x="4305149" y="3578857"/>
                <a:ext cx="763705" cy="2233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204" name="Group 8203">
                <a:extLst>
                  <a:ext uri="{FF2B5EF4-FFF2-40B4-BE49-F238E27FC236}">
                    <a16:creationId xmlns:a16="http://schemas.microsoft.com/office/drawing/2014/main" id="{81465440-F6EB-4D02-A8BA-882EB405F85A}"/>
                  </a:ext>
                </a:extLst>
              </p:cNvPr>
              <p:cNvGrpSpPr/>
              <p:nvPr/>
            </p:nvGrpSpPr>
            <p:grpSpPr>
              <a:xfrm>
                <a:off x="4109661" y="5344127"/>
                <a:ext cx="3487126" cy="2665608"/>
                <a:chOff x="4292742" y="6389052"/>
                <a:chExt cx="4174797" cy="3322771"/>
              </a:xfrm>
            </p:grpSpPr>
            <p:pic>
              <p:nvPicPr>
                <p:cNvPr id="73" name="Picture 17" descr="redandblack1450_d10">
                  <a:extLst>
                    <a:ext uri="{FF2B5EF4-FFF2-40B4-BE49-F238E27FC236}">
                      <a16:creationId xmlns:a16="http://schemas.microsoft.com/office/drawing/2014/main" id="{CB6E8B6D-A1F6-40E8-88DB-48667F9F7D43}"/>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18984" r="22296"/>
                <a:stretch/>
              </p:blipFill>
              <p:spPr bwMode="auto">
                <a:xfrm>
                  <a:off x="6333205" y="6408235"/>
                  <a:ext cx="1311940" cy="3303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18" descr="longdress1051_d10">
                  <a:extLst>
                    <a:ext uri="{FF2B5EF4-FFF2-40B4-BE49-F238E27FC236}">
                      <a16:creationId xmlns:a16="http://schemas.microsoft.com/office/drawing/2014/main" id="{1F919135-1EB5-4F52-8E76-44209314FD02}"/>
                    </a:ext>
                  </a:extLst>
                </p:cNvPr>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l="26076" r="27852"/>
                <a:stretch/>
              </p:blipFill>
              <p:spPr bwMode="auto">
                <a:xfrm>
                  <a:off x="5452184" y="6389052"/>
                  <a:ext cx="1030407" cy="3303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13" descr="loot1000_d10">
                  <a:extLst>
                    <a:ext uri="{FF2B5EF4-FFF2-40B4-BE49-F238E27FC236}">
                      <a16:creationId xmlns:a16="http://schemas.microsoft.com/office/drawing/2014/main" id="{ACDC395F-7540-4658-9A83-2AA37449B22B}"/>
                    </a:ext>
                  </a:extLst>
                </p:cNvPr>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l="24211" r="23918"/>
                <a:stretch/>
              </p:blipFill>
              <p:spPr bwMode="auto">
                <a:xfrm>
                  <a:off x="4292742" y="6408235"/>
                  <a:ext cx="1159441" cy="3303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4" name="Picture 12" descr="soldier0536_d10">
                  <a:extLst>
                    <a:ext uri="{FF2B5EF4-FFF2-40B4-BE49-F238E27FC236}">
                      <a16:creationId xmlns:a16="http://schemas.microsoft.com/office/drawing/2014/main" id="{6E3FCEC2-2AE7-47D0-B0BC-332EFBE90FE1}"/>
                    </a:ext>
                  </a:extLst>
                </p:cNvPr>
                <p:cNvPicPr>
                  <a:picLocks noChangeAspect="1" noChangeArrowheads="1"/>
                </p:cNvPicPr>
                <p:nvPr/>
              </p:nvPicPr>
              <p:blipFill rotWithShape="1">
                <a:blip r:embed="rId9" cstate="email">
                  <a:extLst>
                    <a:ext uri="{28A0092B-C50C-407E-A947-70E740481C1C}">
                      <a14:useLocalDpi xmlns:a14="http://schemas.microsoft.com/office/drawing/2010/main" val="0"/>
                    </a:ext>
                  </a:extLst>
                </a:blip>
                <a:srcRect l="27521" r="26413"/>
                <a:stretch/>
              </p:blipFill>
              <p:spPr bwMode="auto">
                <a:xfrm>
                  <a:off x="7437133" y="6389052"/>
                  <a:ext cx="1030406" cy="3303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82" name="Image 2">
                <a:extLst>
                  <a:ext uri="{FF2B5EF4-FFF2-40B4-BE49-F238E27FC236}">
                    <a16:creationId xmlns:a16="http://schemas.microsoft.com/office/drawing/2014/main" id="{8D474663-F684-457C-A248-33C8B6C61266}"/>
                  </a:ext>
                </a:extLst>
              </p:cNvPr>
              <p:cNvPicPr>
                <a:picLocks noChangeAspect="1"/>
              </p:cNvPicPr>
              <p:nvPr/>
            </p:nvPicPr>
            <p:blipFill rotWithShape="1">
              <a:blip r:embed="rId10"/>
              <a:srcRect l="49610"/>
              <a:stretch/>
            </p:blipFill>
            <p:spPr>
              <a:xfrm>
                <a:off x="5120894" y="3997600"/>
                <a:ext cx="2448272" cy="1482201"/>
              </a:xfrm>
              <a:prstGeom prst="rect">
                <a:avLst/>
              </a:prstGeom>
            </p:spPr>
          </p:pic>
          <p:pic>
            <p:nvPicPr>
              <p:cNvPr id="83" name="Picture 82">
                <a:extLst>
                  <a:ext uri="{FF2B5EF4-FFF2-40B4-BE49-F238E27FC236}">
                    <a16:creationId xmlns:a16="http://schemas.microsoft.com/office/drawing/2014/main" id="{DDA178AA-D987-467D-9BA4-321C3FAB9BBD}"/>
                  </a:ext>
                </a:extLst>
              </p:cNvPr>
              <p:cNvPicPr>
                <a:picLocks noChangeAspect="1"/>
              </p:cNvPicPr>
              <p:nvPr/>
            </p:nvPicPr>
            <p:blipFill rotWithShape="1">
              <a:blip r:embed="rId11"/>
              <a:srcRect t="7781"/>
              <a:stretch/>
            </p:blipFill>
            <p:spPr>
              <a:xfrm>
                <a:off x="4308914" y="7837623"/>
                <a:ext cx="3088326" cy="1844823"/>
              </a:xfrm>
              <a:prstGeom prst="rect">
                <a:avLst/>
              </a:prstGeom>
            </p:spPr>
          </p:pic>
        </p:grpSp>
      </p:grpSp>
      <p:grpSp>
        <p:nvGrpSpPr>
          <p:cNvPr id="22" name="Group 21">
            <a:extLst>
              <a:ext uri="{FF2B5EF4-FFF2-40B4-BE49-F238E27FC236}">
                <a16:creationId xmlns:a16="http://schemas.microsoft.com/office/drawing/2014/main" id="{759F4060-B386-4CC8-8539-BDF5EF350910}"/>
              </a:ext>
            </a:extLst>
          </p:cNvPr>
          <p:cNvGrpSpPr/>
          <p:nvPr/>
        </p:nvGrpSpPr>
        <p:grpSpPr>
          <a:xfrm>
            <a:off x="3822572" y="2427355"/>
            <a:ext cx="3901051" cy="2689609"/>
            <a:chOff x="7645144" y="3641033"/>
            <a:chExt cx="7802101" cy="4034413"/>
          </a:xfrm>
        </p:grpSpPr>
        <p:sp>
          <p:nvSpPr>
            <p:cNvPr id="46" name="Rectangle 45">
              <a:extLst>
                <a:ext uri="{FF2B5EF4-FFF2-40B4-BE49-F238E27FC236}">
                  <a16:creationId xmlns:a16="http://schemas.microsoft.com/office/drawing/2014/main" id="{A2A57046-477B-4E34-8B94-7768E4281B3C}"/>
                </a:ext>
              </a:extLst>
            </p:cNvPr>
            <p:cNvSpPr/>
            <p:nvPr/>
          </p:nvSpPr>
          <p:spPr>
            <a:xfrm>
              <a:off x="7645144" y="4057748"/>
              <a:ext cx="6882061" cy="1038745"/>
            </a:xfrm>
            <a:prstGeom prst="rect">
              <a:avLst/>
            </a:prstGeom>
          </p:spPr>
          <p:txBody>
            <a:bodyPr wrap="square">
              <a:spAutoFit/>
            </a:bodyPr>
            <a:lstStyle/>
            <a:p>
              <a:pPr algn="ctr">
                <a:buClr>
                  <a:schemeClr val="bg2"/>
                </a:buClr>
                <a:buSzPct val="75000"/>
              </a:pPr>
              <a:r>
                <a:rPr lang="en-AU" sz="1300" dirty="0"/>
                <a:t>9 technology leading companies responded and MPEG evaluated them in October 2017</a:t>
              </a:r>
            </a:p>
          </p:txBody>
        </p:sp>
        <p:cxnSp>
          <p:nvCxnSpPr>
            <p:cNvPr id="63" name="Straight Arrow Connector 62">
              <a:extLst>
                <a:ext uri="{FF2B5EF4-FFF2-40B4-BE49-F238E27FC236}">
                  <a16:creationId xmlns:a16="http://schemas.microsoft.com/office/drawing/2014/main" id="{0AFC55E8-76D3-42E4-90A2-0583BA40B058}"/>
                </a:ext>
              </a:extLst>
            </p:cNvPr>
            <p:cNvCxnSpPr>
              <a:cxnSpLocks/>
              <a:stCxn id="45" idx="2"/>
              <a:endCxn id="46" idx="0"/>
            </p:cNvCxnSpPr>
            <p:nvPr/>
          </p:nvCxnSpPr>
          <p:spPr>
            <a:xfrm rot="16200000" flipH="1">
              <a:off x="9842874" y="2814445"/>
              <a:ext cx="416713" cy="2069890"/>
            </a:xfrm>
            <a:prstGeom prst="bentConnector3">
              <a:avLst>
                <a:gd name="adj1" fmla="val 50000"/>
              </a:avLst>
            </a:prstGeom>
            <a:ln w="28575">
              <a:solidFill>
                <a:schemeClr val="tx1">
                  <a:lumMod val="50000"/>
                  <a:lumOff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84" name="Chart 83">
              <a:extLst>
                <a:ext uri="{FF2B5EF4-FFF2-40B4-BE49-F238E27FC236}">
                  <a16:creationId xmlns:a16="http://schemas.microsoft.com/office/drawing/2014/main" id="{939D3B95-2EC2-436C-9C3B-A153525749B9}"/>
                </a:ext>
              </a:extLst>
            </p:cNvPr>
            <p:cNvGraphicFramePr>
              <a:graphicFrameLocks/>
            </p:cNvGraphicFramePr>
            <p:nvPr>
              <p:extLst>
                <p:ext uri="{D42A27DB-BD31-4B8C-83A1-F6EECF244321}">
                  <p14:modId xmlns:p14="http://schemas.microsoft.com/office/powerpoint/2010/main" val="902459122"/>
                </p:ext>
              </p:extLst>
            </p:nvPr>
          </p:nvGraphicFramePr>
          <p:xfrm>
            <a:off x="9144000" y="4549256"/>
            <a:ext cx="6303245" cy="3126190"/>
          </p:xfrm>
          <a:graphic>
            <a:graphicData uri="http://schemas.openxmlformats.org/drawingml/2006/chart">
              <c:chart xmlns:c="http://schemas.openxmlformats.org/drawingml/2006/chart" xmlns:r="http://schemas.openxmlformats.org/officeDocument/2006/relationships" r:id="rId12"/>
            </a:graphicData>
          </a:graphic>
        </p:graphicFrame>
      </p:grpSp>
      <p:grpSp>
        <p:nvGrpSpPr>
          <p:cNvPr id="23" name="Group 22">
            <a:extLst>
              <a:ext uri="{FF2B5EF4-FFF2-40B4-BE49-F238E27FC236}">
                <a16:creationId xmlns:a16="http://schemas.microsoft.com/office/drawing/2014/main" id="{0EC3B1C5-6BCC-445D-A7BB-67D326094956}"/>
              </a:ext>
            </a:extLst>
          </p:cNvPr>
          <p:cNvGrpSpPr/>
          <p:nvPr/>
        </p:nvGrpSpPr>
        <p:grpSpPr>
          <a:xfrm>
            <a:off x="3917077" y="4624982"/>
            <a:ext cx="5151720" cy="1719137"/>
            <a:chOff x="7834154" y="6937473"/>
            <a:chExt cx="10303440" cy="2578705"/>
          </a:xfrm>
        </p:grpSpPr>
        <p:grpSp>
          <p:nvGrpSpPr>
            <p:cNvPr id="8208" name="Group 8207">
              <a:extLst>
                <a:ext uri="{FF2B5EF4-FFF2-40B4-BE49-F238E27FC236}">
                  <a16:creationId xmlns:a16="http://schemas.microsoft.com/office/drawing/2014/main" id="{BEB5C01D-594D-4BF4-9994-2ACFFD89121F}"/>
                </a:ext>
              </a:extLst>
            </p:cNvPr>
            <p:cNvGrpSpPr/>
            <p:nvPr/>
          </p:nvGrpSpPr>
          <p:grpSpPr>
            <a:xfrm>
              <a:off x="7834154" y="7498984"/>
              <a:ext cx="4764241" cy="2016125"/>
              <a:chOff x="7825887" y="7479778"/>
              <a:chExt cx="4764241" cy="2016125"/>
            </a:xfrm>
          </p:grpSpPr>
          <p:pic>
            <p:nvPicPr>
              <p:cNvPr id="87" name="Picture 25">
                <a:extLst>
                  <a:ext uri="{FF2B5EF4-FFF2-40B4-BE49-F238E27FC236}">
                    <a16:creationId xmlns:a16="http://schemas.microsoft.com/office/drawing/2014/main" id="{E7FE19AF-7D5D-4468-8EFF-3613E19DA28B}"/>
                  </a:ext>
                </a:extLst>
              </p:cNvPr>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7825887" y="7479779"/>
                <a:ext cx="4764241" cy="2016124"/>
              </a:xfrm>
              <a:prstGeom prst="rect">
                <a:avLst/>
              </a:prstGeom>
              <a:solidFill>
                <a:schemeClr val="tx1"/>
              </a:solidFill>
              <a:ln>
                <a:noFill/>
              </a:ln>
            </p:spPr>
          </p:pic>
          <p:sp>
            <p:nvSpPr>
              <p:cNvPr id="8207" name="Rectangle 8206">
                <a:extLst>
                  <a:ext uri="{FF2B5EF4-FFF2-40B4-BE49-F238E27FC236}">
                    <a16:creationId xmlns:a16="http://schemas.microsoft.com/office/drawing/2014/main" id="{1F52C1C0-3968-47E9-B55C-F5E2E1FD96D0}"/>
                  </a:ext>
                </a:extLst>
              </p:cNvPr>
              <p:cNvSpPr/>
              <p:nvPr/>
            </p:nvSpPr>
            <p:spPr>
              <a:xfrm>
                <a:off x="7825887" y="7479778"/>
                <a:ext cx="4764241" cy="2016124"/>
              </a:xfrm>
              <a:prstGeom prst="rect">
                <a:avLst/>
              </a:prstGeom>
              <a:solidFill>
                <a:srgbClr val="FFFF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ja-JP" sz="2000" dirty="0">
                    <a:solidFill>
                      <a:srgbClr val="FF0000"/>
                    </a:solidFill>
                  </a:rPr>
                  <a:t>V-PCC </a:t>
                </a:r>
                <a:r>
                  <a:rPr lang="en-US" altLang="ja-JP" sz="2000" dirty="0">
                    <a:solidFill>
                      <a:schemeClr val="bg1">
                        <a:lumMod val="10000"/>
                      </a:schemeClr>
                    </a:solidFill>
                  </a:rPr>
                  <a:t>Video-based PCC </a:t>
                </a:r>
              </a:p>
            </p:txBody>
          </p:sp>
        </p:grpSp>
        <p:grpSp>
          <p:nvGrpSpPr>
            <p:cNvPr id="8209" name="Group 8208">
              <a:extLst>
                <a:ext uri="{FF2B5EF4-FFF2-40B4-BE49-F238E27FC236}">
                  <a16:creationId xmlns:a16="http://schemas.microsoft.com/office/drawing/2014/main" id="{0A9AE2F5-20B6-46FE-A39C-A08D68D10A84}"/>
                </a:ext>
              </a:extLst>
            </p:cNvPr>
            <p:cNvGrpSpPr/>
            <p:nvPr/>
          </p:nvGrpSpPr>
          <p:grpSpPr>
            <a:xfrm>
              <a:off x="13355543" y="7497915"/>
              <a:ext cx="4782051" cy="2018263"/>
              <a:chOff x="13179079" y="7477640"/>
              <a:chExt cx="4782051" cy="2018263"/>
            </a:xfrm>
          </p:grpSpPr>
          <p:pic>
            <p:nvPicPr>
              <p:cNvPr id="88" name="Picture 26">
                <a:extLst>
                  <a:ext uri="{FF2B5EF4-FFF2-40B4-BE49-F238E27FC236}">
                    <a16:creationId xmlns:a16="http://schemas.microsoft.com/office/drawing/2014/main" id="{2C8B9747-407B-424A-9C7C-5A97617FEB57}"/>
                  </a:ext>
                </a:extLst>
              </p:cNvPr>
              <p:cNvPicPr>
                <a:picLocks noChangeAspect="1" noChangeArrowheads="1"/>
              </p:cNvPicPr>
              <p:nvPr/>
            </p:nvPicPr>
            <p:blipFill>
              <a:blip r:embed="rId1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196889" y="7479778"/>
                <a:ext cx="4764241" cy="2016125"/>
              </a:xfrm>
              <a:prstGeom prst="rect">
                <a:avLst/>
              </a:prstGeom>
              <a:solidFill>
                <a:schemeClr val="tx1"/>
              </a:solidFill>
              <a:ln>
                <a:noFill/>
              </a:ln>
            </p:spPr>
          </p:pic>
          <p:sp>
            <p:nvSpPr>
              <p:cNvPr id="91" name="Rectangle 90">
                <a:extLst>
                  <a:ext uri="{FF2B5EF4-FFF2-40B4-BE49-F238E27FC236}">
                    <a16:creationId xmlns:a16="http://schemas.microsoft.com/office/drawing/2014/main" id="{88EA96C2-71D7-4189-A885-92C7531FA401}"/>
                  </a:ext>
                </a:extLst>
              </p:cNvPr>
              <p:cNvSpPr/>
              <p:nvPr/>
            </p:nvSpPr>
            <p:spPr>
              <a:xfrm>
                <a:off x="13179079" y="7477640"/>
                <a:ext cx="4782050" cy="2016124"/>
              </a:xfrm>
              <a:prstGeom prst="rect">
                <a:avLst/>
              </a:prstGeom>
              <a:solidFill>
                <a:srgbClr val="FFFF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ja-JP" sz="2000" dirty="0">
                    <a:solidFill>
                      <a:srgbClr val="FF0000"/>
                    </a:solidFill>
                  </a:rPr>
                  <a:t>G-PCC </a:t>
                </a:r>
                <a:r>
                  <a:rPr lang="en-US" altLang="ja-JP" sz="2000" dirty="0">
                    <a:solidFill>
                      <a:schemeClr val="bg1">
                        <a:lumMod val="10000"/>
                      </a:schemeClr>
                    </a:solidFill>
                  </a:rPr>
                  <a:t>Geometry-based PCC</a:t>
                </a:r>
              </a:p>
            </p:txBody>
          </p:sp>
        </p:grpSp>
        <p:cxnSp>
          <p:nvCxnSpPr>
            <p:cNvPr id="8211" name="Connector: Elbow 8210">
              <a:extLst>
                <a:ext uri="{FF2B5EF4-FFF2-40B4-BE49-F238E27FC236}">
                  <a16:creationId xmlns:a16="http://schemas.microsoft.com/office/drawing/2014/main" id="{0661D0D8-3122-41B6-9097-1C4215030B3E}"/>
                </a:ext>
              </a:extLst>
            </p:cNvPr>
            <p:cNvCxnSpPr>
              <a:cxnSpLocks/>
              <a:endCxn id="8207" idx="3"/>
            </p:cNvCxnSpPr>
            <p:nvPr/>
          </p:nvCxnSpPr>
          <p:spPr>
            <a:xfrm rot="5400000">
              <a:off x="12105511" y="7647668"/>
              <a:ext cx="1352262" cy="366494"/>
            </a:xfrm>
            <a:prstGeom prst="bentConnector2">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98" name="Connector: Elbow 97">
              <a:extLst>
                <a:ext uri="{FF2B5EF4-FFF2-40B4-BE49-F238E27FC236}">
                  <a16:creationId xmlns:a16="http://schemas.microsoft.com/office/drawing/2014/main" id="{1B168E4F-5FAD-49C0-A66C-39E647D5529B}"/>
                </a:ext>
              </a:extLst>
            </p:cNvPr>
            <p:cNvCxnSpPr>
              <a:cxnSpLocks/>
              <a:endCxn id="91" idx="1"/>
            </p:cNvCxnSpPr>
            <p:nvPr/>
          </p:nvCxnSpPr>
          <p:spPr>
            <a:xfrm rot="16200000" flipH="1">
              <a:off x="12375965" y="7526399"/>
              <a:ext cx="1568504" cy="390652"/>
            </a:xfrm>
            <a:prstGeom prst="bentConnector2">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4163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500"/>
                            </p:stCondLst>
                            <p:childTnLst>
                              <p:par>
                                <p:cTn id="24" presetID="31" presetClass="entr" presetSubtype="0"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p:cTn id="26" dur="500" fill="hold"/>
                                        <p:tgtEl>
                                          <p:spTgt spid="56"/>
                                        </p:tgtEl>
                                        <p:attrNameLst>
                                          <p:attrName>ppt_w</p:attrName>
                                        </p:attrNameLst>
                                      </p:cBhvr>
                                      <p:tavLst>
                                        <p:tav tm="0">
                                          <p:val>
                                            <p:fltVal val="0"/>
                                          </p:val>
                                        </p:tav>
                                        <p:tav tm="100000">
                                          <p:val>
                                            <p:strVal val="#ppt_w"/>
                                          </p:val>
                                        </p:tav>
                                      </p:tavLst>
                                    </p:anim>
                                    <p:anim calcmode="lin" valueType="num">
                                      <p:cBhvr>
                                        <p:cTn id="27" dur="500" fill="hold"/>
                                        <p:tgtEl>
                                          <p:spTgt spid="56"/>
                                        </p:tgtEl>
                                        <p:attrNameLst>
                                          <p:attrName>ppt_h</p:attrName>
                                        </p:attrNameLst>
                                      </p:cBhvr>
                                      <p:tavLst>
                                        <p:tav tm="0">
                                          <p:val>
                                            <p:fltVal val="0"/>
                                          </p:val>
                                        </p:tav>
                                        <p:tav tm="100000">
                                          <p:val>
                                            <p:strVal val="#ppt_h"/>
                                          </p:val>
                                        </p:tav>
                                      </p:tavLst>
                                    </p:anim>
                                    <p:anim calcmode="lin" valueType="num">
                                      <p:cBhvr>
                                        <p:cTn id="28" dur="500" fill="hold"/>
                                        <p:tgtEl>
                                          <p:spTgt spid="56"/>
                                        </p:tgtEl>
                                        <p:attrNameLst>
                                          <p:attrName>style.rotation</p:attrName>
                                        </p:attrNameLst>
                                      </p:cBhvr>
                                      <p:tavLst>
                                        <p:tav tm="0">
                                          <p:val>
                                            <p:fltVal val="90"/>
                                          </p:val>
                                        </p:tav>
                                        <p:tav tm="100000">
                                          <p:val>
                                            <p:fltVal val="0"/>
                                          </p:val>
                                        </p:tav>
                                      </p:tavLst>
                                    </p:anim>
                                    <p:animEffect transition="in" filter="fade">
                                      <p:cBhvr>
                                        <p:cTn id="29" dur="500"/>
                                        <p:tgtEl>
                                          <p:spTgt spid="56"/>
                                        </p:tgtEl>
                                      </p:cBhvr>
                                    </p:animEffect>
                                  </p:childTnLst>
                                </p:cTn>
                              </p:par>
                            </p:childTnLst>
                          </p:cTn>
                        </p:par>
                        <p:par>
                          <p:cTn id="30" fill="hold">
                            <p:stCondLst>
                              <p:cond delay="1000"/>
                            </p:stCondLst>
                            <p:childTnLst>
                              <p:par>
                                <p:cTn id="31" presetID="31" presetClass="entr" presetSubtype="0" fill="hold" nodeType="after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p:cTn id="33" dur="500" fill="hold"/>
                                        <p:tgtEl>
                                          <p:spTgt spid="53"/>
                                        </p:tgtEl>
                                        <p:attrNameLst>
                                          <p:attrName>ppt_w</p:attrName>
                                        </p:attrNameLst>
                                      </p:cBhvr>
                                      <p:tavLst>
                                        <p:tav tm="0">
                                          <p:val>
                                            <p:fltVal val="0"/>
                                          </p:val>
                                        </p:tav>
                                        <p:tav tm="100000">
                                          <p:val>
                                            <p:strVal val="#ppt_w"/>
                                          </p:val>
                                        </p:tav>
                                      </p:tavLst>
                                    </p:anim>
                                    <p:anim calcmode="lin" valueType="num">
                                      <p:cBhvr>
                                        <p:cTn id="34" dur="500" fill="hold"/>
                                        <p:tgtEl>
                                          <p:spTgt spid="53"/>
                                        </p:tgtEl>
                                        <p:attrNameLst>
                                          <p:attrName>ppt_h</p:attrName>
                                        </p:attrNameLst>
                                      </p:cBhvr>
                                      <p:tavLst>
                                        <p:tav tm="0">
                                          <p:val>
                                            <p:fltVal val="0"/>
                                          </p:val>
                                        </p:tav>
                                        <p:tav tm="100000">
                                          <p:val>
                                            <p:strVal val="#ppt_h"/>
                                          </p:val>
                                        </p:tav>
                                      </p:tavLst>
                                    </p:anim>
                                    <p:anim calcmode="lin" valueType="num">
                                      <p:cBhvr>
                                        <p:cTn id="35" dur="500" fill="hold"/>
                                        <p:tgtEl>
                                          <p:spTgt spid="53"/>
                                        </p:tgtEl>
                                        <p:attrNameLst>
                                          <p:attrName>style.rotation</p:attrName>
                                        </p:attrNameLst>
                                      </p:cBhvr>
                                      <p:tavLst>
                                        <p:tav tm="0">
                                          <p:val>
                                            <p:fltVal val="90"/>
                                          </p:val>
                                        </p:tav>
                                        <p:tav tm="100000">
                                          <p:val>
                                            <p:fltVal val="0"/>
                                          </p:val>
                                        </p:tav>
                                      </p:tavLst>
                                    </p:anim>
                                    <p:animEffect transition="in" filter="fade">
                                      <p:cBhvr>
                                        <p:cTn id="3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000" dirty="0"/>
              <a:t>Video-based Point Cloud Compression (V-PCC or ISO/IEC 23090-5)</a:t>
            </a:r>
          </a:p>
        </p:txBody>
      </p:sp>
      <p:sp>
        <p:nvSpPr>
          <p:cNvPr id="4" name="Content Placeholder 3"/>
          <p:cNvSpPr>
            <a:spLocks noGrp="1"/>
          </p:cNvSpPr>
          <p:nvPr>
            <p:ph sz="quarter" idx="17"/>
          </p:nvPr>
        </p:nvSpPr>
        <p:spPr>
          <a:xfrm>
            <a:off x="449263" y="1082675"/>
            <a:ext cx="8694738" cy="5153025"/>
          </a:xfrm>
        </p:spPr>
        <p:txBody>
          <a:bodyPr/>
          <a:lstStyle/>
          <a:p>
            <a:pPr marL="0" indent="0">
              <a:buNone/>
            </a:pPr>
            <a:r>
              <a:rPr lang="en-US" sz="1600" dirty="0"/>
              <a:t>Encoding 3D point clouds as a set of 2D videos: color, depth and occupancy map</a:t>
            </a:r>
            <a:endParaRPr lang="en-US" sz="1600" dirty="0">
              <a:sym typeface="Wingdings" panose="05000000000000000000" pitchFamily="2" charset="2"/>
            </a:endParaRPr>
          </a:p>
        </p:txBody>
      </p:sp>
      <p:pic>
        <p:nvPicPr>
          <p:cNvPr id="26" name="Picture 25">
            <a:extLst>
              <a:ext uri="{FF2B5EF4-FFF2-40B4-BE49-F238E27FC236}">
                <a16:creationId xmlns:a16="http://schemas.microsoft.com/office/drawing/2014/main" id="{EA63FB79-2466-40A5-9F99-8566FD8C032C}"/>
              </a:ext>
            </a:extLst>
          </p:cNvPr>
          <p:cNvPicPr>
            <a:picLocks noChangeAspect="1"/>
          </p:cNvPicPr>
          <p:nvPr/>
        </p:nvPicPr>
        <p:blipFill>
          <a:blip r:embed="rId13"/>
          <a:stretch>
            <a:fillRect/>
          </a:stretch>
        </p:blipFill>
        <p:spPr>
          <a:xfrm>
            <a:off x="132199" y="2011420"/>
            <a:ext cx="1870857" cy="3528455"/>
          </a:xfrm>
          <a:prstGeom prst="rect">
            <a:avLst/>
          </a:prstGeom>
          <a:solidFill>
            <a:schemeClr val="tx1"/>
          </a:solidFill>
        </p:spPr>
      </p:pic>
      <p:sp>
        <p:nvSpPr>
          <p:cNvPr id="27" name="Left Brace 26">
            <a:extLst>
              <a:ext uri="{FF2B5EF4-FFF2-40B4-BE49-F238E27FC236}">
                <a16:creationId xmlns:a16="http://schemas.microsoft.com/office/drawing/2014/main" id="{20A24FC7-6F72-480C-81CB-B0679B61D5EB}"/>
              </a:ext>
            </a:extLst>
          </p:cNvPr>
          <p:cNvSpPr/>
          <p:nvPr/>
        </p:nvSpPr>
        <p:spPr>
          <a:xfrm>
            <a:off x="2061412" y="2011419"/>
            <a:ext cx="258709" cy="3528455"/>
          </a:xfrm>
          <a:prstGeom prst="leftBrace">
            <a:avLst/>
          </a:prstGeom>
        </p:spPr>
        <p:style>
          <a:lnRef idx="1">
            <a:schemeClr val="accent1"/>
          </a:lnRef>
          <a:fillRef idx="0">
            <a:schemeClr val="accent1"/>
          </a:fillRef>
          <a:effectRef idx="0">
            <a:schemeClr val="accent1"/>
          </a:effectRef>
          <a:fontRef idx="minor">
            <a:schemeClr val="tx1"/>
          </a:fontRef>
        </p:style>
        <p:txBody>
          <a:bodyPr lIns="51206" tIns="25603" rIns="51206" bIns="25603" rtlCol="0" anchor="ctr"/>
          <a:lstStyle/>
          <a:p>
            <a:pPr algn="ctr"/>
            <a:endParaRPr lang="en-US"/>
          </a:p>
        </p:txBody>
      </p:sp>
      <p:pic>
        <p:nvPicPr>
          <p:cNvPr id="29" name="londress_texture">
            <a:hlinkClick r:id="" action="ppaction://media"/>
            <a:extLst>
              <a:ext uri="{FF2B5EF4-FFF2-40B4-BE49-F238E27FC236}">
                <a16:creationId xmlns:a16="http://schemas.microsoft.com/office/drawing/2014/main" id="{92B193B1-CF06-4791-A427-861F9490C91F}"/>
              </a:ext>
            </a:extLst>
          </p:cNvPr>
          <p:cNvPicPr>
            <a:picLocks noChangeAspect="1"/>
          </p:cNvPicPr>
          <p:nvPr>
            <a:videoFile r:link="rId2"/>
            <p:extLst>
              <p:ext uri="{DAA4B4D4-6D71-4841-9C94-3DE7FCFB9230}">
                <p14:media xmlns:p14="http://schemas.microsoft.com/office/powerpoint/2010/main" r:embed="rId1"/>
              </p:ext>
            </p:extLst>
          </p:nvPr>
        </p:nvPicPr>
        <p:blipFill>
          <a:blip r:embed="rId14"/>
          <a:stretch>
            <a:fillRect/>
          </a:stretch>
        </p:blipFill>
        <p:spPr>
          <a:xfrm>
            <a:off x="2378475" y="4673350"/>
            <a:ext cx="1371600" cy="2011650"/>
          </a:xfrm>
          <a:prstGeom prst="rect">
            <a:avLst/>
          </a:prstGeom>
        </p:spPr>
      </p:pic>
      <p:sp>
        <p:nvSpPr>
          <p:cNvPr id="31" name="Arrow: Right 30">
            <a:extLst>
              <a:ext uri="{FF2B5EF4-FFF2-40B4-BE49-F238E27FC236}">
                <a16:creationId xmlns:a16="http://schemas.microsoft.com/office/drawing/2014/main" id="{89656689-F9DE-48AF-961B-D17C27C58C1F}"/>
              </a:ext>
            </a:extLst>
          </p:cNvPr>
          <p:cNvSpPr/>
          <p:nvPr/>
        </p:nvSpPr>
        <p:spPr>
          <a:xfrm>
            <a:off x="3975167" y="3504981"/>
            <a:ext cx="489204" cy="323088"/>
          </a:xfrm>
          <a:prstGeom prst="rightArrow">
            <a:avLst/>
          </a:prstGeom>
          <a:solidFill>
            <a:schemeClr val="tx1">
              <a:lumMod val="95000"/>
              <a:lumOff val="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p>
            <a:pPr algn="ctr"/>
            <a:endParaRPr kumimoji="1" lang="en-US"/>
          </a:p>
        </p:txBody>
      </p:sp>
      <p:sp>
        <p:nvSpPr>
          <p:cNvPr id="32" name="Rectangle 31">
            <a:extLst>
              <a:ext uri="{FF2B5EF4-FFF2-40B4-BE49-F238E27FC236}">
                <a16:creationId xmlns:a16="http://schemas.microsoft.com/office/drawing/2014/main" id="{6E2A8295-0F0D-4C12-BB2F-E5C30F992DD0}"/>
              </a:ext>
            </a:extLst>
          </p:cNvPr>
          <p:cNvSpPr/>
          <p:nvPr/>
        </p:nvSpPr>
        <p:spPr>
          <a:xfrm>
            <a:off x="4331630" y="1535764"/>
            <a:ext cx="4680173" cy="784214"/>
          </a:xfrm>
          <a:prstGeom prst="rect">
            <a:avLst/>
          </a:prstGeom>
        </p:spPr>
        <p:txBody>
          <a:bodyPr wrap="none" lIns="51206" tIns="25603" rIns="51206" bIns="25603">
            <a:spAutoFit/>
          </a:bodyPr>
          <a:lstStyle/>
          <a:p>
            <a:pPr algn="r">
              <a:spcBef>
                <a:spcPct val="20000"/>
              </a:spcBef>
              <a:buClr>
                <a:schemeClr val="bg2"/>
              </a:buClr>
            </a:pPr>
            <a:r>
              <a:rPr lang="en-US" sz="1400" dirty="0"/>
              <a:t>100,000 points @ 30fps </a:t>
            </a:r>
            <a:r>
              <a:rPr lang="en-US" sz="1400" dirty="0">
                <a:sym typeface="Wingdings" panose="05000000000000000000" pitchFamily="2" charset="2"/>
              </a:rPr>
              <a:t></a:t>
            </a:r>
            <a:r>
              <a:rPr lang="en-US" sz="1400" dirty="0"/>
              <a:t> 360 Mbps (uncompressed)</a:t>
            </a:r>
          </a:p>
          <a:p>
            <a:pPr algn="r">
              <a:spcBef>
                <a:spcPct val="20000"/>
              </a:spcBef>
              <a:buClr>
                <a:schemeClr val="bg2"/>
              </a:buClr>
            </a:pPr>
            <a:r>
              <a:rPr lang="en-US" sz="1400" dirty="0">
                <a:sym typeface="Wingdings" panose="05000000000000000000" pitchFamily="2" charset="2"/>
              </a:rPr>
              <a:t> </a:t>
            </a:r>
            <a:r>
              <a:rPr lang="en-US" sz="1400" dirty="0"/>
              <a:t>    </a:t>
            </a:r>
            <a:r>
              <a:rPr lang="en-US" sz="1400" dirty="0">
                <a:solidFill>
                  <a:srgbClr val="FF0000"/>
                </a:solidFill>
              </a:rPr>
              <a:t>1</a:t>
            </a:r>
            <a:r>
              <a:rPr lang="en-US" sz="1400" dirty="0"/>
              <a:t> Mbps (MPEG PCC 2018)</a:t>
            </a:r>
            <a:endParaRPr lang="fr-FR" sz="1400" dirty="0"/>
          </a:p>
          <a:p>
            <a:pPr algn="r">
              <a:spcBef>
                <a:spcPct val="20000"/>
              </a:spcBef>
              <a:buClr>
                <a:schemeClr val="bg2"/>
              </a:buClr>
            </a:pPr>
            <a:endParaRPr lang="fr-FR" sz="1400" dirty="0"/>
          </a:p>
        </p:txBody>
      </p:sp>
      <p:pic>
        <p:nvPicPr>
          <p:cNvPr id="34" name="RedandBlack8Mbps.mov">
            <a:hlinkClick r:id="" action="ppaction://media"/>
            <a:extLst>
              <a:ext uri="{FF2B5EF4-FFF2-40B4-BE49-F238E27FC236}">
                <a16:creationId xmlns:a16="http://schemas.microsoft.com/office/drawing/2014/main" id="{8EFDE1B9-FAA6-4FAA-9362-3699EC4D78D7}"/>
              </a:ext>
            </a:extLst>
          </p:cNvPr>
          <p:cNvPicPr>
            <a:picLocks noChangeAspect="1"/>
          </p:cNvPicPr>
          <p:nvPr>
            <a:videoFile r:link="rId4"/>
            <p:extLst>
              <p:ext uri="{DAA4B4D4-6D71-4841-9C94-3DE7FCFB9230}">
                <p14:media xmlns:p14="http://schemas.microsoft.com/office/powerpoint/2010/main" r:embed="rId3"/>
              </p:ext>
            </p:extLst>
          </p:nvPr>
        </p:nvPicPr>
        <p:blipFill>
          <a:blip r:embed="rId15"/>
          <a:stretch>
            <a:fillRect/>
          </a:stretch>
        </p:blipFill>
        <p:spPr>
          <a:xfrm>
            <a:off x="4796910" y="2386542"/>
            <a:ext cx="1500846" cy="3956463"/>
          </a:xfrm>
          <a:prstGeom prst="rect">
            <a:avLst/>
          </a:prstGeom>
        </p:spPr>
      </p:pic>
      <p:pic>
        <p:nvPicPr>
          <p:cNvPr id="35" name="Loot8Mbps.mov">
            <a:hlinkClick r:id="" action="ppaction://media"/>
            <a:extLst>
              <a:ext uri="{FF2B5EF4-FFF2-40B4-BE49-F238E27FC236}">
                <a16:creationId xmlns:a16="http://schemas.microsoft.com/office/drawing/2014/main" id="{BDE57291-851B-4CA3-84A6-8455AB1FAEE0}"/>
              </a:ext>
            </a:extLst>
          </p:cNvPr>
          <p:cNvPicPr>
            <a:picLocks noChangeAspect="1"/>
          </p:cNvPicPr>
          <p:nvPr>
            <a:videoFile r:link="rId6"/>
            <p:extLst>
              <p:ext uri="{DAA4B4D4-6D71-4841-9C94-3DE7FCFB9230}">
                <p14:media xmlns:p14="http://schemas.microsoft.com/office/powerpoint/2010/main" r:embed="rId5"/>
              </p:ext>
            </p:extLst>
          </p:nvPr>
        </p:nvPicPr>
        <p:blipFill>
          <a:blip r:embed="rId16"/>
          <a:stretch>
            <a:fillRect/>
          </a:stretch>
        </p:blipFill>
        <p:spPr>
          <a:xfrm>
            <a:off x="6574717" y="2406566"/>
            <a:ext cx="1285851" cy="3956463"/>
          </a:xfrm>
          <a:prstGeom prst="rect">
            <a:avLst/>
          </a:prstGeom>
        </p:spPr>
      </p:pic>
      <p:sp>
        <p:nvSpPr>
          <p:cNvPr id="36" name="Rectangle 35">
            <a:extLst>
              <a:ext uri="{FF2B5EF4-FFF2-40B4-BE49-F238E27FC236}">
                <a16:creationId xmlns:a16="http://schemas.microsoft.com/office/drawing/2014/main" id="{A35278D4-29B9-4BDC-A2EE-3AF7AE7571BE}"/>
              </a:ext>
            </a:extLst>
          </p:cNvPr>
          <p:cNvSpPr/>
          <p:nvPr/>
        </p:nvSpPr>
        <p:spPr>
          <a:xfrm>
            <a:off x="5539341" y="5999791"/>
            <a:ext cx="986942" cy="359483"/>
          </a:xfrm>
          <a:prstGeom prst="rect">
            <a:avLst/>
          </a:prstGeom>
        </p:spPr>
        <p:txBody>
          <a:bodyPr wrap="none" lIns="51206" tIns="25603" rIns="51206" bIns="25603">
            <a:spAutoFit/>
          </a:bodyPr>
          <a:lstStyle/>
          <a:p>
            <a:r>
              <a:rPr lang="en-US" sz="2000" b="1" dirty="0">
                <a:solidFill>
                  <a:srgbClr val="FF0000"/>
                </a:solidFill>
                <a:effectLst>
                  <a:outerShdw blurRad="38100" dist="38100" dir="2700000" algn="tl">
                    <a:srgbClr val="000000">
                      <a:alpha val="43137"/>
                    </a:srgbClr>
                  </a:outerShdw>
                </a:effectLst>
              </a:rPr>
              <a:t>7</a:t>
            </a:r>
            <a:r>
              <a:rPr lang="en-US" sz="2000" b="1" dirty="0">
                <a:effectLst>
                  <a:outerShdw blurRad="38100" dist="38100" dir="2700000" algn="tl">
                    <a:srgbClr val="000000">
                      <a:alpha val="43137"/>
                    </a:srgbClr>
                  </a:outerShdw>
                </a:effectLst>
              </a:rPr>
              <a:t> Mbps </a:t>
            </a:r>
            <a:endParaRPr lang="fr-CA" sz="2000" b="1" dirty="0">
              <a:effectLst>
                <a:outerShdw blurRad="38100" dist="38100" dir="2700000" algn="tl">
                  <a:srgbClr val="000000">
                    <a:alpha val="43137"/>
                  </a:srgbClr>
                </a:outerShdw>
              </a:effectLst>
            </a:endParaRPr>
          </a:p>
        </p:txBody>
      </p:sp>
      <p:sp>
        <p:nvSpPr>
          <p:cNvPr id="37" name="Rectangle 36">
            <a:extLst>
              <a:ext uri="{FF2B5EF4-FFF2-40B4-BE49-F238E27FC236}">
                <a16:creationId xmlns:a16="http://schemas.microsoft.com/office/drawing/2014/main" id="{44FC12F3-8DBF-405F-A621-01D840FE404A}"/>
              </a:ext>
            </a:extLst>
          </p:cNvPr>
          <p:cNvSpPr/>
          <p:nvPr/>
        </p:nvSpPr>
        <p:spPr>
          <a:xfrm>
            <a:off x="6860132" y="5993695"/>
            <a:ext cx="1200843" cy="359483"/>
          </a:xfrm>
          <a:prstGeom prst="rect">
            <a:avLst/>
          </a:prstGeom>
        </p:spPr>
        <p:txBody>
          <a:bodyPr wrap="none" lIns="51206" tIns="25603" rIns="51206" bIns="25603">
            <a:spAutoFit/>
          </a:bodyPr>
          <a:lstStyle/>
          <a:p>
            <a:r>
              <a:rPr lang="en-US" sz="2000" b="1" dirty="0">
                <a:solidFill>
                  <a:srgbClr val="FF0000"/>
                </a:solidFill>
                <a:effectLst>
                  <a:outerShdw blurRad="38100" dist="38100" dir="2700000" algn="tl">
                    <a:srgbClr val="000000">
                      <a:alpha val="43137"/>
                    </a:srgbClr>
                  </a:outerShdw>
                </a:effectLst>
              </a:rPr>
              <a:t>4.4</a:t>
            </a:r>
            <a:r>
              <a:rPr lang="en-US" sz="2000" b="1" dirty="0">
                <a:effectLst>
                  <a:outerShdw blurRad="38100" dist="38100" dir="2700000" algn="tl">
                    <a:srgbClr val="000000">
                      <a:alpha val="43137"/>
                    </a:srgbClr>
                  </a:outerShdw>
                </a:effectLst>
              </a:rPr>
              <a:t> Mbps </a:t>
            </a:r>
            <a:endParaRPr lang="fr-CA" sz="2000" b="1" dirty="0">
              <a:effectLst>
                <a:outerShdw blurRad="38100" dist="38100" dir="2700000" algn="tl">
                  <a:srgbClr val="000000">
                    <a:alpha val="43137"/>
                  </a:srgbClr>
                </a:outerShdw>
              </a:effectLst>
            </a:endParaRPr>
          </a:p>
        </p:txBody>
      </p:sp>
      <p:pic>
        <p:nvPicPr>
          <p:cNvPr id="38" name="longdress_occupancy">
            <a:hlinkClick r:id="" action="ppaction://media"/>
            <a:extLst>
              <a:ext uri="{FF2B5EF4-FFF2-40B4-BE49-F238E27FC236}">
                <a16:creationId xmlns:a16="http://schemas.microsoft.com/office/drawing/2014/main" id="{439FE7BC-4403-41C4-AC0A-B81E809DFCAB}"/>
              </a:ext>
            </a:extLst>
          </p:cNvPr>
          <p:cNvPicPr>
            <a:picLocks noChangeAspect="1"/>
          </p:cNvPicPr>
          <p:nvPr>
            <a:videoFile r:link="rId8"/>
            <p:extLst>
              <p:ext uri="{DAA4B4D4-6D71-4841-9C94-3DE7FCFB9230}">
                <p14:media xmlns:p14="http://schemas.microsoft.com/office/powerpoint/2010/main" r:embed="rId7"/>
              </p:ext>
            </p:extLst>
          </p:nvPr>
        </p:nvPicPr>
        <p:blipFill>
          <a:blip r:embed="rId17"/>
          <a:stretch>
            <a:fillRect/>
          </a:stretch>
        </p:blipFill>
        <p:spPr>
          <a:xfrm>
            <a:off x="2378475" y="1505573"/>
            <a:ext cx="685800" cy="1005840"/>
          </a:xfrm>
          <a:prstGeom prst="rect">
            <a:avLst/>
          </a:prstGeom>
        </p:spPr>
      </p:pic>
      <p:pic>
        <p:nvPicPr>
          <p:cNvPr id="39" name="longdress_geometry">
            <a:hlinkClick r:id="" action="ppaction://media"/>
            <a:extLst>
              <a:ext uri="{FF2B5EF4-FFF2-40B4-BE49-F238E27FC236}">
                <a16:creationId xmlns:a16="http://schemas.microsoft.com/office/drawing/2014/main" id="{AD3D5EB4-E556-4882-BB5C-4700F75D891B}"/>
              </a:ext>
            </a:extLst>
          </p:cNvPr>
          <p:cNvPicPr>
            <a:picLocks noChangeAspect="1"/>
          </p:cNvPicPr>
          <p:nvPr>
            <a:videoFile r:link="rId10"/>
            <p:extLst>
              <p:ext uri="{DAA4B4D4-6D71-4841-9C94-3DE7FCFB9230}">
                <p14:media xmlns:p14="http://schemas.microsoft.com/office/powerpoint/2010/main" r:embed="rId9"/>
              </p:ext>
            </p:extLst>
          </p:nvPr>
        </p:nvPicPr>
        <p:blipFill>
          <a:blip r:embed="rId18"/>
          <a:stretch>
            <a:fillRect/>
          </a:stretch>
        </p:blipFill>
        <p:spPr>
          <a:xfrm>
            <a:off x="2364090" y="2586558"/>
            <a:ext cx="1371600" cy="2011649"/>
          </a:xfrm>
          <a:prstGeom prst="rect">
            <a:avLst/>
          </a:prstGeom>
        </p:spPr>
      </p:pic>
    </p:spTree>
    <p:extLst>
      <p:ext uri="{BB962C8B-B14F-4D97-AF65-F5344CB8AC3E}">
        <p14:creationId xmlns:p14="http://schemas.microsoft.com/office/powerpoint/2010/main" val="186508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99" fill="hold"/>
                                        <p:tgtEl>
                                          <p:spTgt spid="29"/>
                                        </p:tgtEl>
                                      </p:cBhvr>
                                    </p:cmd>
                                  </p:childTnLst>
                                </p:cTn>
                              </p:par>
                              <p:par>
                                <p:cTn id="7" presetID="1" presetClass="mediacall" presetSubtype="0" fill="hold" nodeType="withEffect">
                                  <p:stCondLst>
                                    <p:cond delay="0"/>
                                  </p:stCondLst>
                                  <p:childTnLst>
                                    <p:cmd type="call" cmd="playFrom(0.0)">
                                      <p:cBhvr>
                                        <p:cTn id="8" dur="1249" fill="hold"/>
                                        <p:tgtEl>
                                          <p:spTgt spid="38"/>
                                        </p:tgtEl>
                                      </p:cBhvr>
                                    </p:cmd>
                                  </p:childTnLst>
                                </p:cTn>
                              </p:par>
                              <p:par>
                                <p:cTn id="9" presetID="1" presetClass="mediacall" presetSubtype="0" fill="hold" nodeType="withEffect">
                                  <p:stCondLst>
                                    <p:cond delay="0"/>
                                  </p:stCondLst>
                                  <p:childTnLst>
                                    <p:cmd type="call" cmd="playFrom(0.0)">
                                      <p:cBhvr>
                                        <p:cTn id="10" dur="1249" fill="hold"/>
                                        <p:tgtEl>
                                          <p:spTgt spid="39"/>
                                        </p:tgtEl>
                                      </p:cBhvr>
                                    </p:cmd>
                                  </p:childTnLst>
                                </p:cTn>
                              </p:par>
                              <p:par>
                                <p:cTn id="11" presetID="1" presetClass="mediacall" presetSubtype="0" fill="hold" nodeType="withEffect">
                                  <p:stCondLst>
                                    <p:cond delay="0"/>
                                  </p:stCondLst>
                                  <p:childTnLst>
                                    <p:cmd type="call" cmd="playFrom(0.0)">
                                      <p:cBhvr>
                                        <p:cTn id="12" dur="10300" fill="hold"/>
                                        <p:tgtEl>
                                          <p:spTgt spid="35"/>
                                        </p:tgtEl>
                                      </p:cBhvr>
                                    </p:cmd>
                                  </p:childTnLst>
                                </p:cTn>
                              </p:par>
                              <p:par>
                                <p:cTn id="13" presetID="1" presetClass="mediacall" presetSubtype="0" fill="hold" nodeType="withEffect">
                                  <p:stCondLst>
                                    <p:cond delay="0"/>
                                  </p:stCondLst>
                                  <p:childTnLst>
                                    <p:cmd type="call" cmd="playFrom(0.0)">
                                      <p:cBhvr>
                                        <p:cTn id="14" dur="10300"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repeatCount="indefinite" fill="hold" display="0">
                  <p:stCondLst>
                    <p:cond delay="indefinite"/>
                  </p:stCondLst>
                </p:cTn>
                <p:tgtEl>
                  <p:spTgt spid="29"/>
                </p:tgtEl>
              </p:cMediaNode>
            </p:video>
            <p:video>
              <p:cMediaNode vol="80000">
                <p:cTn id="16" repeatCount="indefinite" fill="hold" display="0">
                  <p:stCondLst>
                    <p:cond delay="indefinite"/>
                  </p:stCondLst>
                </p:cTn>
                <p:tgtEl>
                  <p:spTgt spid="34"/>
                </p:tgtEl>
              </p:cMediaNode>
            </p:video>
            <p:video>
              <p:cMediaNode vol="80000">
                <p:cTn id="17" repeatCount="indefinite" fill="hold" display="0">
                  <p:stCondLst>
                    <p:cond delay="indefinite"/>
                  </p:stCondLst>
                </p:cTn>
                <p:tgtEl>
                  <p:spTgt spid="35"/>
                </p:tgtEl>
              </p:cMediaNode>
            </p:video>
            <p:video>
              <p:cMediaNode vol="80000">
                <p:cTn id="18" repeatCount="indefinite" fill="hold" display="0">
                  <p:stCondLst>
                    <p:cond delay="indefinite"/>
                  </p:stCondLst>
                </p:cTn>
                <p:tgtEl>
                  <p:spTgt spid="38"/>
                </p:tgtEl>
              </p:cMediaNode>
            </p:video>
            <p:video>
              <p:cMediaNode vol="80000">
                <p:cTn id="19" repeatCount="indefinite" fill="hold" display="0">
                  <p:stCondLst>
                    <p:cond delay="indefinite"/>
                  </p:stCondLst>
                </p:cTn>
                <p:tgtEl>
                  <p:spTgt spid="39"/>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EF5CD66-54AB-416A-A587-73A5CCA7F67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58738" y="2004444"/>
            <a:ext cx="2638904" cy="151359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itle 2"/>
          <p:cNvSpPr>
            <a:spLocks noGrp="1"/>
          </p:cNvSpPr>
          <p:nvPr>
            <p:ph type="title"/>
          </p:nvPr>
        </p:nvSpPr>
        <p:spPr>
          <a:xfrm>
            <a:off x="323851" y="359834"/>
            <a:ext cx="8820151" cy="572559"/>
          </a:xfrm>
        </p:spPr>
        <p:txBody>
          <a:bodyPr/>
          <a:lstStyle/>
          <a:p>
            <a:r>
              <a:rPr lang="en-US" sz="2000" dirty="0"/>
              <a:t>Geometry-based Point Cloud Compression (G-PCC or ISO/IEC 23090-9)</a:t>
            </a:r>
          </a:p>
        </p:txBody>
      </p:sp>
      <p:sp>
        <p:nvSpPr>
          <p:cNvPr id="4" name="Content Placeholder 3"/>
          <p:cNvSpPr>
            <a:spLocks noGrp="1"/>
          </p:cNvSpPr>
          <p:nvPr>
            <p:ph sz="quarter" idx="17"/>
          </p:nvPr>
        </p:nvSpPr>
        <p:spPr>
          <a:xfrm>
            <a:off x="449263" y="1082677"/>
            <a:ext cx="8154988" cy="836823"/>
          </a:xfrm>
        </p:spPr>
        <p:txBody>
          <a:bodyPr/>
          <a:lstStyle/>
          <a:p>
            <a:r>
              <a:rPr lang="en-US" sz="1800" dirty="0">
                <a:sym typeface="Wingdings" panose="05000000000000000000" pitchFamily="2" charset="2"/>
              </a:rPr>
              <a:t>Encoding 3D point clouds in their native format</a:t>
            </a:r>
          </a:p>
        </p:txBody>
      </p:sp>
      <p:sp>
        <p:nvSpPr>
          <p:cNvPr id="27" name="Left Brace 26">
            <a:extLst>
              <a:ext uri="{FF2B5EF4-FFF2-40B4-BE49-F238E27FC236}">
                <a16:creationId xmlns:a16="http://schemas.microsoft.com/office/drawing/2014/main" id="{20A24FC7-6F72-480C-81CB-B0679B61D5EB}"/>
              </a:ext>
            </a:extLst>
          </p:cNvPr>
          <p:cNvSpPr/>
          <p:nvPr/>
        </p:nvSpPr>
        <p:spPr>
          <a:xfrm>
            <a:off x="2061412" y="2011419"/>
            <a:ext cx="258709" cy="3528455"/>
          </a:xfrm>
          <a:prstGeom prst="leftBrace">
            <a:avLst/>
          </a:prstGeom>
        </p:spPr>
        <p:style>
          <a:lnRef idx="1">
            <a:schemeClr val="accent1"/>
          </a:lnRef>
          <a:fillRef idx="0">
            <a:schemeClr val="accent1"/>
          </a:fillRef>
          <a:effectRef idx="0">
            <a:schemeClr val="accent1"/>
          </a:effectRef>
          <a:fontRef idx="minor">
            <a:schemeClr val="tx1"/>
          </a:fontRef>
        </p:style>
        <p:txBody>
          <a:bodyPr lIns="51206" tIns="25603" rIns="51206" bIns="25603" rtlCol="0" anchor="ctr"/>
          <a:lstStyle/>
          <a:p>
            <a:pPr algn="ctr"/>
            <a:endParaRPr lang="en-US"/>
          </a:p>
        </p:txBody>
      </p:sp>
      <p:sp>
        <p:nvSpPr>
          <p:cNvPr id="31" name="Arrow: Right 30">
            <a:extLst>
              <a:ext uri="{FF2B5EF4-FFF2-40B4-BE49-F238E27FC236}">
                <a16:creationId xmlns:a16="http://schemas.microsoft.com/office/drawing/2014/main" id="{89656689-F9DE-48AF-961B-D17C27C58C1F}"/>
              </a:ext>
            </a:extLst>
          </p:cNvPr>
          <p:cNvSpPr/>
          <p:nvPr/>
        </p:nvSpPr>
        <p:spPr>
          <a:xfrm>
            <a:off x="4454891" y="3606889"/>
            <a:ext cx="489204" cy="323088"/>
          </a:xfrm>
          <a:prstGeom prst="rightArrow">
            <a:avLst/>
          </a:prstGeom>
          <a:solidFill>
            <a:schemeClr val="tx1">
              <a:lumMod val="95000"/>
              <a:lumOff val="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rtlCol="0" anchor="ctr"/>
          <a:lstStyle/>
          <a:p>
            <a:pPr algn="ctr"/>
            <a:endParaRPr kumimoji="1" lang="en-US"/>
          </a:p>
        </p:txBody>
      </p:sp>
      <p:sp>
        <p:nvSpPr>
          <p:cNvPr id="32" name="Rectangle 31">
            <a:extLst>
              <a:ext uri="{FF2B5EF4-FFF2-40B4-BE49-F238E27FC236}">
                <a16:creationId xmlns:a16="http://schemas.microsoft.com/office/drawing/2014/main" id="{6E2A8295-0F0D-4C12-BB2F-E5C30F992DD0}"/>
              </a:ext>
            </a:extLst>
          </p:cNvPr>
          <p:cNvSpPr/>
          <p:nvPr/>
        </p:nvSpPr>
        <p:spPr>
          <a:xfrm>
            <a:off x="3008517" y="1673892"/>
            <a:ext cx="6105068" cy="661104"/>
          </a:xfrm>
          <a:prstGeom prst="rect">
            <a:avLst/>
          </a:prstGeom>
        </p:spPr>
        <p:txBody>
          <a:bodyPr wrap="none" lIns="51206" tIns="25603" rIns="51206" bIns="25603">
            <a:spAutoFit/>
          </a:bodyPr>
          <a:lstStyle/>
          <a:p>
            <a:pPr algn="r">
              <a:spcBef>
                <a:spcPct val="20000"/>
              </a:spcBef>
              <a:buClr>
                <a:schemeClr val="bg2"/>
              </a:buClr>
            </a:pPr>
            <a:r>
              <a:rPr lang="en-US" sz="1800" dirty="0"/>
              <a:t>100,000 points @ 10 fps </a:t>
            </a:r>
            <a:r>
              <a:rPr lang="en-US" sz="1800" dirty="0">
                <a:sym typeface="Wingdings" panose="05000000000000000000" pitchFamily="2" charset="2"/>
              </a:rPr>
              <a:t> </a:t>
            </a:r>
            <a:r>
              <a:rPr lang="en-US" sz="1800" dirty="0"/>
              <a:t> 110 Mbps (uncompressed)</a:t>
            </a:r>
          </a:p>
          <a:p>
            <a:pPr algn="r">
              <a:spcBef>
                <a:spcPct val="20000"/>
              </a:spcBef>
              <a:buClr>
                <a:schemeClr val="bg2"/>
              </a:buClr>
            </a:pPr>
            <a:endParaRPr lang="fr-FR" sz="1800" dirty="0"/>
          </a:p>
        </p:txBody>
      </p:sp>
      <p:sp>
        <p:nvSpPr>
          <p:cNvPr id="36" name="Rectangle 35">
            <a:extLst>
              <a:ext uri="{FF2B5EF4-FFF2-40B4-BE49-F238E27FC236}">
                <a16:creationId xmlns:a16="http://schemas.microsoft.com/office/drawing/2014/main" id="{A35278D4-29B9-4BDC-A2EE-3AF7AE7571BE}"/>
              </a:ext>
            </a:extLst>
          </p:cNvPr>
          <p:cNvSpPr/>
          <p:nvPr/>
        </p:nvSpPr>
        <p:spPr>
          <a:xfrm>
            <a:off x="6201092" y="5428713"/>
            <a:ext cx="2612124" cy="390260"/>
          </a:xfrm>
          <a:prstGeom prst="rect">
            <a:avLst/>
          </a:prstGeom>
        </p:spPr>
        <p:txBody>
          <a:bodyPr wrap="none" lIns="51206" tIns="25603" rIns="51206" bIns="25603">
            <a:spAutoFit/>
          </a:bodyPr>
          <a:lstStyle/>
          <a:p>
            <a:r>
              <a:rPr lang="en-US" sz="2200" dirty="0">
                <a:solidFill>
                  <a:srgbClr val="FF0000"/>
                </a:solidFill>
                <a:effectLst>
                  <a:outerShdw blurRad="38100" dist="38100" dir="2700000" algn="tl">
                    <a:srgbClr val="000000">
                      <a:alpha val="43137"/>
                    </a:srgbClr>
                  </a:outerShdw>
                </a:effectLst>
              </a:rPr>
              <a:t>24</a:t>
            </a:r>
            <a:r>
              <a:rPr lang="en-US" sz="2200" dirty="0">
                <a:effectLst>
                  <a:outerShdw blurRad="38100" dist="38100" dir="2700000" algn="tl">
                    <a:srgbClr val="000000">
                      <a:alpha val="43137"/>
                    </a:srgbClr>
                  </a:outerShdw>
                </a:effectLst>
              </a:rPr>
              <a:t> Mbps (lossless) </a:t>
            </a:r>
            <a:endParaRPr lang="fr-CA" sz="2200" dirty="0">
              <a:effectLst>
                <a:outerShdw blurRad="38100" dist="38100" dir="2700000" algn="tl">
                  <a:srgbClr val="000000">
                    <a:alpha val="43137"/>
                  </a:srgbClr>
                </a:outerShdw>
              </a:effectLst>
            </a:endParaRPr>
          </a:p>
        </p:txBody>
      </p:sp>
      <p:pic>
        <p:nvPicPr>
          <p:cNvPr id="21" name="図 9">
            <a:extLst>
              <a:ext uri="{FF2B5EF4-FFF2-40B4-BE49-F238E27FC236}">
                <a16:creationId xmlns:a16="http://schemas.microsoft.com/office/drawing/2014/main" id="{19F46C61-346F-49AD-B011-5B1A3D8540B8}"/>
              </a:ext>
            </a:extLst>
          </p:cNvPr>
          <p:cNvPicPr/>
          <p:nvPr/>
        </p:nvPicPr>
        <p:blipFill rotWithShape="1">
          <a:blip r:embed="rId4" cstate="email">
            <a:extLst>
              <a:ext uri="{28A0092B-C50C-407E-A947-70E740481C1C}">
                <a14:useLocalDpi xmlns:a14="http://schemas.microsoft.com/office/drawing/2010/main" val="0"/>
              </a:ext>
            </a:extLst>
          </a:blip>
          <a:srcRect l="5661" t="54165" r="49600"/>
          <a:stretch/>
        </p:blipFill>
        <p:spPr bwMode="auto">
          <a:xfrm>
            <a:off x="151383" y="2278787"/>
            <a:ext cx="1910028" cy="2340769"/>
          </a:xfrm>
          <a:prstGeom prst="rect">
            <a:avLst/>
          </a:prstGeom>
          <a:ln>
            <a:noFill/>
          </a:ln>
          <a:extLst>
            <a:ext uri="{53640926-AAD7-44d8-BBD7-CCE9431645EC}">
              <a14:shadowObscured xmlns:a14="http://schemas.microsoft.com/office/drawing/2010/main" xmlns=""/>
            </a:ext>
          </a:extLst>
        </p:spPr>
      </p:pic>
      <p:grpSp>
        <p:nvGrpSpPr>
          <p:cNvPr id="176" name="Group 175">
            <a:extLst>
              <a:ext uri="{FF2B5EF4-FFF2-40B4-BE49-F238E27FC236}">
                <a16:creationId xmlns:a16="http://schemas.microsoft.com/office/drawing/2014/main" id="{12A93F1A-C449-4982-A805-E1ADE42E2C0F}"/>
              </a:ext>
            </a:extLst>
          </p:cNvPr>
          <p:cNvGrpSpPr>
            <a:grpSpLocks noChangeAspect="1"/>
          </p:cNvGrpSpPr>
          <p:nvPr/>
        </p:nvGrpSpPr>
        <p:grpSpPr>
          <a:xfrm>
            <a:off x="2395329" y="3859193"/>
            <a:ext cx="2104013" cy="2374893"/>
            <a:chOff x="4816453" y="1028956"/>
            <a:chExt cx="6032586" cy="5106934"/>
          </a:xfrm>
        </p:grpSpPr>
        <p:sp>
          <p:nvSpPr>
            <p:cNvPr id="177" name="Cube 176">
              <a:extLst>
                <a:ext uri="{FF2B5EF4-FFF2-40B4-BE49-F238E27FC236}">
                  <a16:creationId xmlns:a16="http://schemas.microsoft.com/office/drawing/2014/main" id="{85F0EEAC-CFEE-49EF-A3DB-11D04D853B38}"/>
                </a:ext>
              </a:extLst>
            </p:cNvPr>
            <p:cNvSpPr/>
            <p:nvPr/>
          </p:nvSpPr>
          <p:spPr>
            <a:xfrm>
              <a:off x="6336165" y="3739198"/>
              <a:ext cx="1448397" cy="1347652"/>
            </a:xfrm>
            <a:prstGeom prst="cube">
              <a:avLst/>
            </a:prstGeom>
            <a:solidFill>
              <a:srgbClr val="79D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8" name="Cube 177">
              <a:extLst>
                <a:ext uri="{FF2B5EF4-FFF2-40B4-BE49-F238E27FC236}">
                  <a16:creationId xmlns:a16="http://schemas.microsoft.com/office/drawing/2014/main" id="{4F6A7296-3FFB-4698-B283-F85C09BA079F}"/>
                </a:ext>
              </a:extLst>
            </p:cNvPr>
            <p:cNvSpPr/>
            <p:nvPr/>
          </p:nvSpPr>
          <p:spPr>
            <a:xfrm>
              <a:off x="7459220" y="3733061"/>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9" name="Cube 178">
              <a:extLst>
                <a:ext uri="{FF2B5EF4-FFF2-40B4-BE49-F238E27FC236}">
                  <a16:creationId xmlns:a16="http://schemas.microsoft.com/office/drawing/2014/main" id="{665F1B06-FD98-41CF-B6F1-79A802FE1D02}"/>
                </a:ext>
              </a:extLst>
            </p:cNvPr>
            <p:cNvSpPr/>
            <p:nvPr/>
          </p:nvSpPr>
          <p:spPr>
            <a:xfrm>
              <a:off x="8576138" y="3720786"/>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0" name="Cube 179">
              <a:extLst>
                <a:ext uri="{FF2B5EF4-FFF2-40B4-BE49-F238E27FC236}">
                  <a16:creationId xmlns:a16="http://schemas.microsoft.com/office/drawing/2014/main" id="{23804D9A-A7C7-47FB-B00B-7F66B6DDE446}"/>
                </a:ext>
              </a:extLst>
            </p:cNvPr>
            <p:cNvSpPr/>
            <p:nvPr/>
          </p:nvSpPr>
          <p:spPr>
            <a:xfrm>
              <a:off x="5987384" y="4096162"/>
              <a:ext cx="1448397" cy="1347652"/>
            </a:xfrm>
            <a:prstGeom prst="cube">
              <a:avLst/>
            </a:prstGeom>
            <a:solidFill>
              <a:srgbClr val="79D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1" name="Cube 180">
              <a:extLst>
                <a:ext uri="{FF2B5EF4-FFF2-40B4-BE49-F238E27FC236}">
                  <a16:creationId xmlns:a16="http://schemas.microsoft.com/office/drawing/2014/main" id="{412F5258-77BF-4B48-B923-E0F6E1CE829B}"/>
                </a:ext>
              </a:extLst>
            </p:cNvPr>
            <p:cNvSpPr/>
            <p:nvPr/>
          </p:nvSpPr>
          <p:spPr>
            <a:xfrm>
              <a:off x="7110439" y="4090025"/>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2" name="Cube 181">
              <a:extLst>
                <a:ext uri="{FF2B5EF4-FFF2-40B4-BE49-F238E27FC236}">
                  <a16:creationId xmlns:a16="http://schemas.microsoft.com/office/drawing/2014/main" id="{AA972B2A-26F2-47B8-9822-F7614B0F5616}"/>
                </a:ext>
              </a:extLst>
            </p:cNvPr>
            <p:cNvSpPr/>
            <p:nvPr/>
          </p:nvSpPr>
          <p:spPr>
            <a:xfrm>
              <a:off x="8227357" y="4077750"/>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3" name="Cube 182">
              <a:extLst>
                <a:ext uri="{FF2B5EF4-FFF2-40B4-BE49-F238E27FC236}">
                  <a16:creationId xmlns:a16="http://schemas.microsoft.com/office/drawing/2014/main" id="{A6D62E7C-EEDD-432F-9903-93709CF090CF}"/>
                </a:ext>
              </a:extLst>
            </p:cNvPr>
            <p:cNvSpPr/>
            <p:nvPr/>
          </p:nvSpPr>
          <p:spPr>
            <a:xfrm>
              <a:off x="5644740" y="4422440"/>
              <a:ext cx="1448397" cy="1347652"/>
            </a:xfrm>
            <a:prstGeom prst="cube">
              <a:avLst/>
            </a:prstGeom>
            <a:solidFill>
              <a:srgbClr val="79D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4" name="Cube 183">
              <a:extLst>
                <a:ext uri="{FF2B5EF4-FFF2-40B4-BE49-F238E27FC236}">
                  <a16:creationId xmlns:a16="http://schemas.microsoft.com/office/drawing/2014/main" id="{C8C735EE-7B69-4899-974C-0E3B8456F1A3}"/>
                </a:ext>
              </a:extLst>
            </p:cNvPr>
            <p:cNvSpPr/>
            <p:nvPr/>
          </p:nvSpPr>
          <p:spPr>
            <a:xfrm>
              <a:off x="6767795" y="4416303"/>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5" name="Cube 184">
              <a:extLst>
                <a:ext uri="{FF2B5EF4-FFF2-40B4-BE49-F238E27FC236}">
                  <a16:creationId xmlns:a16="http://schemas.microsoft.com/office/drawing/2014/main" id="{A05B2762-477F-42B9-BDD6-14C8284E3E75}"/>
                </a:ext>
              </a:extLst>
            </p:cNvPr>
            <p:cNvSpPr/>
            <p:nvPr/>
          </p:nvSpPr>
          <p:spPr>
            <a:xfrm>
              <a:off x="7884713" y="4404028"/>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6" name="Cube 185">
              <a:extLst>
                <a:ext uri="{FF2B5EF4-FFF2-40B4-BE49-F238E27FC236}">
                  <a16:creationId xmlns:a16="http://schemas.microsoft.com/office/drawing/2014/main" id="{0D4C6C35-B2F8-4DDA-98EB-75CF24CCF5AD}"/>
                </a:ext>
              </a:extLst>
            </p:cNvPr>
            <p:cNvSpPr/>
            <p:nvPr/>
          </p:nvSpPr>
          <p:spPr>
            <a:xfrm>
              <a:off x="6315710" y="2724560"/>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7" name="Cube 186">
              <a:extLst>
                <a:ext uri="{FF2B5EF4-FFF2-40B4-BE49-F238E27FC236}">
                  <a16:creationId xmlns:a16="http://schemas.microsoft.com/office/drawing/2014/main" id="{D969ED2C-8EA8-4F34-A319-4827B7623F54}"/>
                </a:ext>
              </a:extLst>
            </p:cNvPr>
            <p:cNvSpPr/>
            <p:nvPr/>
          </p:nvSpPr>
          <p:spPr>
            <a:xfrm>
              <a:off x="7438765" y="2718423"/>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8" name="Cube 187">
              <a:extLst>
                <a:ext uri="{FF2B5EF4-FFF2-40B4-BE49-F238E27FC236}">
                  <a16:creationId xmlns:a16="http://schemas.microsoft.com/office/drawing/2014/main" id="{7EB99737-ADBD-409F-8333-62A850CB35AC}"/>
                </a:ext>
              </a:extLst>
            </p:cNvPr>
            <p:cNvSpPr/>
            <p:nvPr/>
          </p:nvSpPr>
          <p:spPr>
            <a:xfrm>
              <a:off x="8555683" y="2712285"/>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9" name="Cube 188">
              <a:extLst>
                <a:ext uri="{FF2B5EF4-FFF2-40B4-BE49-F238E27FC236}">
                  <a16:creationId xmlns:a16="http://schemas.microsoft.com/office/drawing/2014/main" id="{265FBC4C-DBF6-41E3-9E73-4A3AD4E25754}"/>
                </a:ext>
              </a:extLst>
            </p:cNvPr>
            <p:cNvSpPr/>
            <p:nvPr/>
          </p:nvSpPr>
          <p:spPr>
            <a:xfrm>
              <a:off x="5977157" y="3067204"/>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0" name="Cube 189">
              <a:extLst>
                <a:ext uri="{FF2B5EF4-FFF2-40B4-BE49-F238E27FC236}">
                  <a16:creationId xmlns:a16="http://schemas.microsoft.com/office/drawing/2014/main" id="{72666A78-BE8D-4B01-9E3F-9BD81A98D823}"/>
                </a:ext>
              </a:extLst>
            </p:cNvPr>
            <p:cNvSpPr/>
            <p:nvPr/>
          </p:nvSpPr>
          <p:spPr>
            <a:xfrm>
              <a:off x="7100212" y="3061067"/>
              <a:ext cx="1448397" cy="1347652"/>
            </a:xfrm>
            <a:prstGeom prst="cub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1" name="Cube 190">
              <a:extLst>
                <a:ext uri="{FF2B5EF4-FFF2-40B4-BE49-F238E27FC236}">
                  <a16:creationId xmlns:a16="http://schemas.microsoft.com/office/drawing/2014/main" id="{D20938EC-C364-4D0F-8F8F-7ADBEA38F5D3}"/>
                </a:ext>
              </a:extLst>
            </p:cNvPr>
            <p:cNvSpPr/>
            <p:nvPr/>
          </p:nvSpPr>
          <p:spPr>
            <a:xfrm>
              <a:off x="8217130" y="3054929"/>
              <a:ext cx="1448397" cy="1347652"/>
            </a:xfrm>
            <a:prstGeom prst="cube">
              <a:avLst/>
            </a:prstGeom>
            <a:solidFill>
              <a:srgbClr val="79D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2" name="Cube 191">
              <a:extLst>
                <a:ext uri="{FF2B5EF4-FFF2-40B4-BE49-F238E27FC236}">
                  <a16:creationId xmlns:a16="http://schemas.microsoft.com/office/drawing/2014/main" id="{4C43626A-E3F0-4667-B8A9-37F22BD62245}"/>
                </a:ext>
              </a:extLst>
            </p:cNvPr>
            <p:cNvSpPr/>
            <p:nvPr/>
          </p:nvSpPr>
          <p:spPr>
            <a:xfrm>
              <a:off x="5658037" y="3410872"/>
              <a:ext cx="1448397" cy="1347652"/>
            </a:xfrm>
            <a:prstGeom prst="cube">
              <a:avLst/>
            </a:prstGeom>
            <a:solidFill>
              <a:srgbClr val="79D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3" name="Cube 192">
              <a:extLst>
                <a:ext uri="{FF2B5EF4-FFF2-40B4-BE49-F238E27FC236}">
                  <a16:creationId xmlns:a16="http://schemas.microsoft.com/office/drawing/2014/main" id="{0F057C33-E3C3-467D-9527-0B7067C4839E}"/>
                </a:ext>
              </a:extLst>
            </p:cNvPr>
            <p:cNvSpPr/>
            <p:nvPr/>
          </p:nvSpPr>
          <p:spPr>
            <a:xfrm>
              <a:off x="6781092" y="3404735"/>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4" name="Cube 193">
              <a:extLst>
                <a:ext uri="{FF2B5EF4-FFF2-40B4-BE49-F238E27FC236}">
                  <a16:creationId xmlns:a16="http://schemas.microsoft.com/office/drawing/2014/main" id="{E3EA9623-958B-4B94-A34D-4A5190A9C719}"/>
                </a:ext>
              </a:extLst>
            </p:cNvPr>
            <p:cNvSpPr/>
            <p:nvPr/>
          </p:nvSpPr>
          <p:spPr>
            <a:xfrm>
              <a:off x="7898010" y="3392460"/>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5" name="Cube 194">
              <a:extLst>
                <a:ext uri="{FF2B5EF4-FFF2-40B4-BE49-F238E27FC236}">
                  <a16:creationId xmlns:a16="http://schemas.microsoft.com/office/drawing/2014/main" id="{BDF9EBB6-D4E8-4739-AD16-BEA09D05C0FA}"/>
                </a:ext>
              </a:extLst>
            </p:cNvPr>
            <p:cNvSpPr/>
            <p:nvPr/>
          </p:nvSpPr>
          <p:spPr>
            <a:xfrm>
              <a:off x="6307527" y="1716062"/>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6" name="Cube 195">
              <a:extLst>
                <a:ext uri="{FF2B5EF4-FFF2-40B4-BE49-F238E27FC236}">
                  <a16:creationId xmlns:a16="http://schemas.microsoft.com/office/drawing/2014/main" id="{F370B2C6-22CC-4742-A792-1D70324C8BC9}"/>
                </a:ext>
              </a:extLst>
            </p:cNvPr>
            <p:cNvSpPr/>
            <p:nvPr/>
          </p:nvSpPr>
          <p:spPr>
            <a:xfrm>
              <a:off x="7430582" y="1709925"/>
              <a:ext cx="1448397" cy="1347652"/>
            </a:xfrm>
            <a:prstGeom prst="cube">
              <a:avLst/>
            </a:prstGeom>
            <a:solidFill>
              <a:srgbClr val="79D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7" name="Cube 196">
              <a:extLst>
                <a:ext uri="{FF2B5EF4-FFF2-40B4-BE49-F238E27FC236}">
                  <a16:creationId xmlns:a16="http://schemas.microsoft.com/office/drawing/2014/main" id="{AE931F8A-1827-4403-BA9B-803598F35370}"/>
                </a:ext>
              </a:extLst>
            </p:cNvPr>
            <p:cNvSpPr/>
            <p:nvPr/>
          </p:nvSpPr>
          <p:spPr>
            <a:xfrm>
              <a:off x="8547500" y="1697650"/>
              <a:ext cx="1448397" cy="1347652"/>
            </a:xfrm>
            <a:prstGeom prst="cube">
              <a:avLst/>
            </a:prstGeom>
            <a:solidFill>
              <a:srgbClr val="79D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8" name="Cube 197">
              <a:extLst>
                <a:ext uri="{FF2B5EF4-FFF2-40B4-BE49-F238E27FC236}">
                  <a16:creationId xmlns:a16="http://schemas.microsoft.com/office/drawing/2014/main" id="{F9B7DF2D-B000-4574-B544-EF014FD12026}"/>
                </a:ext>
              </a:extLst>
            </p:cNvPr>
            <p:cNvSpPr/>
            <p:nvPr/>
          </p:nvSpPr>
          <p:spPr>
            <a:xfrm>
              <a:off x="5975110" y="2052568"/>
              <a:ext cx="1448397" cy="1347652"/>
            </a:xfrm>
            <a:prstGeom prst="cube">
              <a:avLst/>
            </a:prstGeom>
            <a:solidFill>
              <a:srgbClr val="79D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9" name="Cube 198">
              <a:extLst>
                <a:ext uri="{FF2B5EF4-FFF2-40B4-BE49-F238E27FC236}">
                  <a16:creationId xmlns:a16="http://schemas.microsoft.com/office/drawing/2014/main" id="{188F55F6-C387-4829-B567-1D2ED2BEEFED}"/>
                </a:ext>
              </a:extLst>
            </p:cNvPr>
            <p:cNvSpPr/>
            <p:nvPr/>
          </p:nvSpPr>
          <p:spPr>
            <a:xfrm>
              <a:off x="5643718" y="2390099"/>
              <a:ext cx="1448397" cy="1347652"/>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200" name="Straight Connector 199">
              <a:extLst>
                <a:ext uri="{FF2B5EF4-FFF2-40B4-BE49-F238E27FC236}">
                  <a16:creationId xmlns:a16="http://schemas.microsoft.com/office/drawing/2014/main" id="{6DFD2F05-D58E-408E-A348-7C1D4CDB5A9C}"/>
                </a:ext>
              </a:extLst>
            </p:cNvPr>
            <p:cNvCxnSpPr/>
            <p:nvPr/>
          </p:nvCxnSpPr>
          <p:spPr>
            <a:xfrm>
              <a:off x="10015441" y="2724790"/>
              <a:ext cx="81621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C9C6F1DF-A570-4297-828B-058941C32F1B}"/>
                </a:ext>
              </a:extLst>
            </p:cNvPr>
            <p:cNvCxnSpPr/>
            <p:nvPr/>
          </p:nvCxnSpPr>
          <p:spPr>
            <a:xfrm>
              <a:off x="10014419" y="3724084"/>
              <a:ext cx="81621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DFDB9E74-A0B9-494D-BE11-E4DF4643922E}"/>
                </a:ext>
              </a:extLst>
            </p:cNvPr>
            <p:cNvCxnSpPr/>
            <p:nvPr/>
          </p:nvCxnSpPr>
          <p:spPr>
            <a:xfrm>
              <a:off x="9989870" y="1686629"/>
              <a:ext cx="81621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507552F8-0608-41CD-A9DB-D7AEE09815C2}"/>
                </a:ext>
              </a:extLst>
            </p:cNvPr>
            <p:cNvCxnSpPr/>
            <p:nvPr/>
          </p:nvCxnSpPr>
          <p:spPr>
            <a:xfrm>
              <a:off x="10032829" y="4748949"/>
              <a:ext cx="81621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E099F9DE-CDDB-4FBD-AA27-F6690FACE750}"/>
                </a:ext>
              </a:extLst>
            </p:cNvPr>
            <p:cNvCxnSpPr/>
            <p:nvPr/>
          </p:nvCxnSpPr>
          <p:spPr>
            <a:xfrm>
              <a:off x="9670751" y="5068068"/>
              <a:ext cx="81621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36CB1107-1C4C-42C8-9B30-B470A1A195BB}"/>
                </a:ext>
              </a:extLst>
            </p:cNvPr>
            <p:cNvCxnSpPr/>
            <p:nvPr/>
          </p:nvCxnSpPr>
          <p:spPr>
            <a:xfrm>
              <a:off x="9320947" y="5430146"/>
              <a:ext cx="81621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55F15F3E-36B8-4717-ABCA-01A699F3A104}"/>
                </a:ext>
              </a:extLst>
            </p:cNvPr>
            <p:cNvCxnSpPr/>
            <p:nvPr/>
          </p:nvCxnSpPr>
          <p:spPr>
            <a:xfrm>
              <a:off x="9014101" y="5743128"/>
              <a:ext cx="81621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0EC75267-344C-4420-A891-AE171D310A5B}"/>
                </a:ext>
              </a:extLst>
            </p:cNvPr>
            <p:cNvCxnSpPr>
              <a:cxnSpLocks/>
            </p:cNvCxnSpPr>
            <p:nvPr/>
          </p:nvCxnSpPr>
          <p:spPr>
            <a:xfrm>
              <a:off x="8871930" y="1049411"/>
              <a:ext cx="0" cy="67915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8EA7E534-2F60-4430-B85A-9507313FF32D}"/>
                </a:ext>
              </a:extLst>
            </p:cNvPr>
            <p:cNvCxnSpPr>
              <a:cxnSpLocks/>
            </p:cNvCxnSpPr>
            <p:nvPr/>
          </p:nvCxnSpPr>
          <p:spPr>
            <a:xfrm>
              <a:off x="9987825" y="1036115"/>
              <a:ext cx="0" cy="67915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9CB95F38-9FC3-4490-ACAA-837D2DD56CDD}"/>
                </a:ext>
              </a:extLst>
            </p:cNvPr>
            <p:cNvCxnSpPr>
              <a:cxnSpLocks/>
            </p:cNvCxnSpPr>
            <p:nvPr/>
          </p:nvCxnSpPr>
          <p:spPr>
            <a:xfrm>
              <a:off x="7746829" y="1041229"/>
              <a:ext cx="0" cy="67915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80934072-9736-4108-AA74-0D1E4D408355}"/>
                </a:ext>
              </a:extLst>
            </p:cNvPr>
            <p:cNvCxnSpPr>
              <a:cxnSpLocks/>
            </p:cNvCxnSpPr>
            <p:nvPr/>
          </p:nvCxnSpPr>
          <p:spPr>
            <a:xfrm>
              <a:off x="6654458" y="1028956"/>
              <a:ext cx="0" cy="67915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23D90BAA-59D9-4659-BCC0-3BA256F894E6}"/>
                </a:ext>
              </a:extLst>
            </p:cNvPr>
            <p:cNvCxnSpPr>
              <a:cxnSpLocks/>
            </p:cNvCxnSpPr>
            <p:nvPr/>
          </p:nvCxnSpPr>
          <p:spPr>
            <a:xfrm flipH="1">
              <a:off x="5308430" y="2730927"/>
              <a:ext cx="337530" cy="3620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8B1205BE-2115-4BF8-9455-013B077E7978}"/>
                </a:ext>
              </a:extLst>
            </p:cNvPr>
            <p:cNvCxnSpPr>
              <a:cxnSpLocks/>
            </p:cNvCxnSpPr>
            <p:nvPr/>
          </p:nvCxnSpPr>
          <p:spPr>
            <a:xfrm flipH="1">
              <a:off x="5301270" y="3742494"/>
              <a:ext cx="337530" cy="3620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84BED6C7-A278-4397-A27D-0D6C6FE735E5}"/>
                </a:ext>
              </a:extLst>
            </p:cNvPr>
            <p:cNvCxnSpPr>
              <a:cxnSpLocks/>
            </p:cNvCxnSpPr>
            <p:nvPr/>
          </p:nvCxnSpPr>
          <p:spPr>
            <a:xfrm flipH="1">
              <a:off x="5313544" y="4748948"/>
              <a:ext cx="337530" cy="3620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42ADDFFA-E685-4940-BCF8-422695C61336}"/>
                </a:ext>
              </a:extLst>
            </p:cNvPr>
            <p:cNvCxnSpPr>
              <a:cxnSpLocks/>
            </p:cNvCxnSpPr>
            <p:nvPr/>
          </p:nvCxnSpPr>
          <p:spPr>
            <a:xfrm flipH="1">
              <a:off x="5307407" y="5749265"/>
              <a:ext cx="337530" cy="3620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38AF4AB6-2355-488E-BC6C-71031FD21073}"/>
                </a:ext>
              </a:extLst>
            </p:cNvPr>
            <p:cNvCxnSpPr>
              <a:cxnSpLocks/>
            </p:cNvCxnSpPr>
            <p:nvPr/>
          </p:nvCxnSpPr>
          <p:spPr>
            <a:xfrm flipH="1">
              <a:off x="6430462" y="5773813"/>
              <a:ext cx="337530" cy="3620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A9124D70-E047-4AA1-BD15-862934750830}"/>
                </a:ext>
              </a:extLst>
            </p:cNvPr>
            <p:cNvCxnSpPr>
              <a:cxnSpLocks/>
            </p:cNvCxnSpPr>
            <p:nvPr/>
          </p:nvCxnSpPr>
          <p:spPr>
            <a:xfrm flipH="1">
              <a:off x="7547380" y="5773813"/>
              <a:ext cx="337530" cy="3620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A4157B4D-1497-4F13-A351-3254BDC13F01}"/>
                </a:ext>
              </a:extLst>
            </p:cNvPr>
            <p:cNvCxnSpPr>
              <a:cxnSpLocks/>
            </p:cNvCxnSpPr>
            <p:nvPr/>
          </p:nvCxnSpPr>
          <p:spPr>
            <a:xfrm flipH="1">
              <a:off x="8633614" y="5755402"/>
              <a:ext cx="337530" cy="3620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4350A55E-B589-4D27-9674-0C63B35D18AD}"/>
                </a:ext>
              </a:extLst>
            </p:cNvPr>
            <p:cNvCxnSpPr/>
            <p:nvPr/>
          </p:nvCxnSpPr>
          <p:spPr>
            <a:xfrm>
              <a:off x="5516061" y="2024159"/>
              <a:ext cx="81621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847FC04B-CC49-464B-9C49-A9A5BCC12E8C}"/>
                </a:ext>
              </a:extLst>
            </p:cNvPr>
            <p:cNvCxnSpPr/>
            <p:nvPr/>
          </p:nvCxnSpPr>
          <p:spPr>
            <a:xfrm>
              <a:off x="5884276" y="1711176"/>
              <a:ext cx="81621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D2131CD-5700-4DEA-B1E5-E91A53513A4E}"/>
                </a:ext>
              </a:extLst>
            </p:cNvPr>
            <p:cNvCxnSpPr/>
            <p:nvPr/>
          </p:nvCxnSpPr>
          <p:spPr>
            <a:xfrm>
              <a:off x="5178531" y="2373963"/>
              <a:ext cx="81621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DCA51112-16D9-444A-95C9-ADF1FA5CBCE1}"/>
                </a:ext>
              </a:extLst>
            </p:cNvPr>
            <p:cNvCxnSpPr/>
            <p:nvPr/>
          </p:nvCxnSpPr>
          <p:spPr>
            <a:xfrm>
              <a:off x="4816453" y="2723767"/>
              <a:ext cx="81621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456EFC84-FA24-4CE7-9357-4BAAB173A8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3913" y="2551695"/>
            <a:ext cx="3781361" cy="2836021"/>
          </a:xfrm>
          <a:prstGeom prst="rect">
            <a:avLst/>
          </a:prstGeom>
        </p:spPr>
      </p:pic>
    </p:spTree>
    <p:extLst>
      <p:ext uri="{BB962C8B-B14F-4D97-AF65-F5344CB8AC3E}">
        <p14:creationId xmlns:p14="http://schemas.microsoft.com/office/powerpoint/2010/main" val="3858582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About collaborations and environnement</a:t>
            </a:r>
          </a:p>
        </p:txBody>
      </p:sp>
      <p:pic>
        <p:nvPicPr>
          <p:cNvPr id="4" name="Picture 876747256"/>
          <p:cNvPicPr>
            <a:picLocks noChangeArrowheads="1"/>
          </p:cNvPicPr>
          <p:nvPr/>
        </p:nvPicPr>
        <p:blipFill rotWithShape="1">
          <a:blip r:embed="rId2" cstate="email">
            <a:extLst>
              <a:ext uri="{28A0092B-C50C-407E-A947-70E740481C1C}">
                <a14:useLocalDpi xmlns:a14="http://schemas.microsoft.com/office/drawing/2010/main" val="0"/>
              </a:ext>
            </a:extLst>
          </a:blip>
          <a:srcRect b="49943"/>
          <a:stretch/>
        </p:blipFill>
        <p:spPr bwMode="auto">
          <a:xfrm>
            <a:off x="128464" y="995252"/>
            <a:ext cx="4968552" cy="26312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876747256"/>
          <p:cNvPicPr>
            <a:picLocks noChangeArrowheads="1"/>
          </p:cNvPicPr>
          <p:nvPr/>
        </p:nvPicPr>
        <p:blipFill rotWithShape="1">
          <a:blip r:embed="rId3" cstate="email">
            <a:extLst>
              <a:ext uri="{28A0092B-C50C-407E-A947-70E740481C1C}">
                <a14:useLocalDpi xmlns:a14="http://schemas.microsoft.com/office/drawing/2010/main" val="0"/>
              </a:ext>
            </a:extLst>
          </a:blip>
          <a:srcRect t="49911"/>
          <a:stretch/>
        </p:blipFill>
        <p:spPr bwMode="auto">
          <a:xfrm>
            <a:off x="4175448" y="3626538"/>
            <a:ext cx="4968552" cy="26329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Espace réservé du contenu 2"/>
          <p:cNvSpPr txBox="1">
            <a:spLocks/>
          </p:cNvSpPr>
          <p:nvPr/>
        </p:nvSpPr>
        <p:spPr bwMode="auto">
          <a:xfrm>
            <a:off x="5097017" y="1417638"/>
            <a:ext cx="4046984"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271463" indent="-271463">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spcBef>
                <a:spcPct val="20000"/>
              </a:spcBef>
              <a:buClr>
                <a:schemeClr val="bg2"/>
              </a:buClr>
              <a:buSzPct val="75000"/>
              <a:buFont typeface="Wingdings 2" charset="0"/>
              <a:buChar char="¢"/>
            </a:pPr>
            <a:r>
              <a:rPr lang="en-US" sz="2000" dirty="0"/>
              <a:t>V-PCC progress was fast because video experts were accessible</a:t>
            </a:r>
          </a:p>
          <a:p>
            <a:pPr>
              <a:spcBef>
                <a:spcPct val="20000"/>
              </a:spcBef>
              <a:buClr>
                <a:schemeClr val="bg2"/>
              </a:buClr>
              <a:buSzPct val="75000"/>
              <a:buFont typeface="Wingdings 2" charset="0"/>
              <a:buChar char="¢"/>
            </a:pPr>
            <a:r>
              <a:rPr lang="en-US" sz="2000" dirty="0"/>
              <a:t>No other Graphics community has this privilege</a:t>
            </a:r>
          </a:p>
        </p:txBody>
      </p:sp>
    </p:spTree>
    <p:extLst>
      <p:ext uri="{BB962C8B-B14F-4D97-AF65-F5344CB8AC3E}">
        <p14:creationId xmlns:p14="http://schemas.microsoft.com/office/powerpoint/2010/main" val="7318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ADBD5943-871A-4F79-9497-96784B681C72}"/>
              </a:ext>
            </a:extLst>
          </p:cNvPr>
          <p:cNvCxnSpPr/>
          <p:nvPr/>
        </p:nvCxnSpPr>
        <p:spPr>
          <a:xfrm>
            <a:off x="186335" y="1402437"/>
            <a:ext cx="846036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8491C17F-9413-4D25-81C3-AC14C8B9893E}"/>
              </a:ext>
            </a:extLst>
          </p:cNvPr>
          <p:cNvGrpSpPr/>
          <p:nvPr/>
        </p:nvGrpSpPr>
        <p:grpSpPr>
          <a:xfrm>
            <a:off x="1572407" y="859144"/>
            <a:ext cx="641121" cy="712586"/>
            <a:chOff x="3144816" y="1297704"/>
            <a:chExt cx="1282241" cy="1068879"/>
          </a:xfrm>
        </p:grpSpPr>
        <p:cxnSp>
          <p:nvCxnSpPr>
            <p:cNvPr id="12" name="Straight Connector 11">
              <a:extLst>
                <a:ext uri="{FF2B5EF4-FFF2-40B4-BE49-F238E27FC236}">
                  <a16:creationId xmlns:a16="http://schemas.microsoft.com/office/drawing/2014/main" id="{B8ED606E-2B13-4936-9443-E8585694F490}"/>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1A100F1-40C2-4A2A-A2D0-B45508C2D163}"/>
                </a:ext>
              </a:extLst>
            </p:cNvPr>
            <p:cNvSpPr txBox="1"/>
            <p:nvPr/>
          </p:nvSpPr>
          <p:spPr>
            <a:xfrm>
              <a:off x="3144816" y="1297704"/>
              <a:ext cx="1282241" cy="507831"/>
            </a:xfrm>
            <a:prstGeom prst="rect">
              <a:avLst/>
            </a:prstGeom>
            <a:noFill/>
          </p:spPr>
          <p:txBody>
            <a:bodyPr wrap="none" rtlCol="0">
              <a:spAutoFit/>
            </a:bodyPr>
            <a:lstStyle/>
            <a:p>
              <a:pPr algn="ctr"/>
              <a:r>
                <a:rPr lang="en-US" sz="1600" dirty="0"/>
                <a:t>2014</a:t>
              </a:r>
            </a:p>
          </p:txBody>
        </p:sp>
      </p:grpSp>
      <p:grpSp>
        <p:nvGrpSpPr>
          <p:cNvPr id="26" name="Group 25">
            <a:extLst>
              <a:ext uri="{FF2B5EF4-FFF2-40B4-BE49-F238E27FC236}">
                <a16:creationId xmlns:a16="http://schemas.microsoft.com/office/drawing/2014/main" id="{3B0CB32E-8ECD-4B7E-BEBC-DA3699EBC06B}"/>
              </a:ext>
            </a:extLst>
          </p:cNvPr>
          <p:cNvGrpSpPr/>
          <p:nvPr/>
        </p:nvGrpSpPr>
        <p:grpSpPr>
          <a:xfrm>
            <a:off x="2633965" y="859144"/>
            <a:ext cx="641121" cy="712586"/>
            <a:chOff x="3144816" y="1297704"/>
            <a:chExt cx="1282242" cy="1068879"/>
          </a:xfrm>
        </p:grpSpPr>
        <p:cxnSp>
          <p:nvCxnSpPr>
            <p:cNvPr id="27" name="Straight Connector 26">
              <a:extLst>
                <a:ext uri="{FF2B5EF4-FFF2-40B4-BE49-F238E27FC236}">
                  <a16:creationId xmlns:a16="http://schemas.microsoft.com/office/drawing/2014/main" id="{7877D51E-3C0C-43C4-9A20-7DEABB35C93C}"/>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FB6CED8-7A89-47AC-9F30-38299267B4B4}"/>
                </a:ext>
              </a:extLst>
            </p:cNvPr>
            <p:cNvSpPr txBox="1"/>
            <p:nvPr/>
          </p:nvSpPr>
          <p:spPr>
            <a:xfrm>
              <a:off x="3144816" y="1297704"/>
              <a:ext cx="1282242" cy="507831"/>
            </a:xfrm>
            <a:prstGeom prst="rect">
              <a:avLst/>
            </a:prstGeom>
            <a:noFill/>
          </p:spPr>
          <p:txBody>
            <a:bodyPr wrap="none" rtlCol="0">
              <a:spAutoFit/>
            </a:bodyPr>
            <a:lstStyle/>
            <a:p>
              <a:pPr algn="ctr"/>
              <a:r>
                <a:rPr lang="en-US" sz="1600" dirty="0"/>
                <a:t>2015</a:t>
              </a:r>
            </a:p>
          </p:txBody>
        </p:sp>
      </p:grpSp>
      <p:grpSp>
        <p:nvGrpSpPr>
          <p:cNvPr id="29" name="Group 28">
            <a:extLst>
              <a:ext uri="{FF2B5EF4-FFF2-40B4-BE49-F238E27FC236}">
                <a16:creationId xmlns:a16="http://schemas.microsoft.com/office/drawing/2014/main" id="{AE25A3B4-3386-4CD6-927D-80D552C78B5B}"/>
              </a:ext>
            </a:extLst>
          </p:cNvPr>
          <p:cNvGrpSpPr/>
          <p:nvPr/>
        </p:nvGrpSpPr>
        <p:grpSpPr>
          <a:xfrm>
            <a:off x="3695521" y="859144"/>
            <a:ext cx="641121" cy="712586"/>
            <a:chOff x="3144817" y="1297704"/>
            <a:chExt cx="1282241" cy="1068879"/>
          </a:xfrm>
        </p:grpSpPr>
        <p:cxnSp>
          <p:nvCxnSpPr>
            <p:cNvPr id="30" name="Straight Connector 29">
              <a:extLst>
                <a:ext uri="{FF2B5EF4-FFF2-40B4-BE49-F238E27FC236}">
                  <a16:creationId xmlns:a16="http://schemas.microsoft.com/office/drawing/2014/main" id="{ABF0D855-B817-46E3-87CF-8671309CA64E}"/>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B6D4FFC-9457-420E-BC32-458282AE2077}"/>
                </a:ext>
              </a:extLst>
            </p:cNvPr>
            <p:cNvSpPr txBox="1"/>
            <p:nvPr/>
          </p:nvSpPr>
          <p:spPr>
            <a:xfrm>
              <a:off x="3144817" y="1297704"/>
              <a:ext cx="1282241" cy="507831"/>
            </a:xfrm>
            <a:prstGeom prst="rect">
              <a:avLst/>
            </a:prstGeom>
            <a:noFill/>
          </p:spPr>
          <p:txBody>
            <a:bodyPr wrap="none" rtlCol="0">
              <a:spAutoFit/>
            </a:bodyPr>
            <a:lstStyle/>
            <a:p>
              <a:pPr algn="ctr"/>
              <a:r>
                <a:rPr lang="en-US" sz="1600" dirty="0"/>
                <a:t>2016</a:t>
              </a:r>
            </a:p>
          </p:txBody>
        </p:sp>
      </p:grpSp>
      <p:grpSp>
        <p:nvGrpSpPr>
          <p:cNvPr id="32" name="Group 31">
            <a:extLst>
              <a:ext uri="{FF2B5EF4-FFF2-40B4-BE49-F238E27FC236}">
                <a16:creationId xmlns:a16="http://schemas.microsoft.com/office/drawing/2014/main" id="{8CCF2AE4-1FDC-44BA-AFA8-D6F7586F4C2F}"/>
              </a:ext>
            </a:extLst>
          </p:cNvPr>
          <p:cNvGrpSpPr/>
          <p:nvPr/>
        </p:nvGrpSpPr>
        <p:grpSpPr>
          <a:xfrm>
            <a:off x="4757078" y="859144"/>
            <a:ext cx="641121" cy="712586"/>
            <a:chOff x="3144816" y="1297704"/>
            <a:chExt cx="1282242" cy="1068879"/>
          </a:xfrm>
        </p:grpSpPr>
        <p:cxnSp>
          <p:nvCxnSpPr>
            <p:cNvPr id="33" name="Straight Connector 32">
              <a:extLst>
                <a:ext uri="{FF2B5EF4-FFF2-40B4-BE49-F238E27FC236}">
                  <a16:creationId xmlns:a16="http://schemas.microsoft.com/office/drawing/2014/main" id="{4DA2BBD9-1D62-42CA-A9DF-909E243F165C}"/>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1377380-3938-455C-9D50-17FA722887F6}"/>
                </a:ext>
              </a:extLst>
            </p:cNvPr>
            <p:cNvSpPr txBox="1"/>
            <p:nvPr/>
          </p:nvSpPr>
          <p:spPr>
            <a:xfrm>
              <a:off x="3144816" y="1297704"/>
              <a:ext cx="1282242" cy="507831"/>
            </a:xfrm>
            <a:prstGeom prst="rect">
              <a:avLst/>
            </a:prstGeom>
            <a:noFill/>
          </p:spPr>
          <p:txBody>
            <a:bodyPr wrap="none" rtlCol="0">
              <a:spAutoFit/>
            </a:bodyPr>
            <a:lstStyle/>
            <a:p>
              <a:pPr algn="ctr"/>
              <a:r>
                <a:rPr lang="en-US" sz="1600" dirty="0"/>
                <a:t>2017</a:t>
              </a:r>
            </a:p>
          </p:txBody>
        </p:sp>
      </p:grpSp>
      <p:grpSp>
        <p:nvGrpSpPr>
          <p:cNvPr id="35" name="Group 34">
            <a:extLst>
              <a:ext uri="{FF2B5EF4-FFF2-40B4-BE49-F238E27FC236}">
                <a16:creationId xmlns:a16="http://schemas.microsoft.com/office/drawing/2014/main" id="{E470E1C7-0C1B-4D15-ABB8-812C78A70CD0}"/>
              </a:ext>
            </a:extLst>
          </p:cNvPr>
          <p:cNvGrpSpPr/>
          <p:nvPr/>
        </p:nvGrpSpPr>
        <p:grpSpPr>
          <a:xfrm>
            <a:off x="5818633" y="859144"/>
            <a:ext cx="641121" cy="712586"/>
            <a:chOff x="3144816" y="1297704"/>
            <a:chExt cx="1282241" cy="1068879"/>
          </a:xfrm>
        </p:grpSpPr>
        <p:cxnSp>
          <p:nvCxnSpPr>
            <p:cNvPr id="36" name="Straight Connector 35">
              <a:extLst>
                <a:ext uri="{FF2B5EF4-FFF2-40B4-BE49-F238E27FC236}">
                  <a16:creationId xmlns:a16="http://schemas.microsoft.com/office/drawing/2014/main" id="{0D574887-B275-4394-9518-E07E850C2BDB}"/>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251AB54F-AB24-48A0-82B3-D55104B75630}"/>
                </a:ext>
              </a:extLst>
            </p:cNvPr>
            <p:cNvSpPr txBox="1"/>
            <p:nvPr/>
          </p:nvSpPr>
          <p:spPr>
            <a:xfrm>
              <a:off x="3144816" y="1297704"/>
              <a:ext cx="1282241" cy="507831"/>
            </a:xfrm>
            <a:prstGeom prst="rect">
              <a:avLst/>
            </a:prstGeom>
            <a:noFill/>
          </p:spPr>
          <p:txBody>
            <a:bodyPr wrap="none" rtlCol="0">
              <a:spAutoFit/>
            </a:bodyPr>
            <a:lstStyle/>
            <a:p>
              <a:pPr algn="ctr"/>
              <a:r>
                <a:rPr lang="en-US" sz="1600" dirty="0"/>
                <a:t>2018</a:t>
              </a:r>
            </a:p>
          </p:txBody>
        </p:sp>
      </p:grpSp>
      <p:grpSp>
        <p:nvGrpSpPr>
          <p:cNvPr id="38" name="Group 37">
            <a:extLst>
              <a:ext uri="{FF2B5EF4-FFF2-40B4-BE49-F238E27FC236}">
                <a16:creationId xmlns:a16="http://schemas.microsoft.com/office/drawing/2014/main" id="{06222D0B-31B6-40DC-95A2-57B1AF79BA6F}"/>
              </a:ext>
            </a:extLst>
          </p:cNvPr>
          <p:cNvGrpSpPr/>
          <p:nvPr/>
        </p:nvGrpSpPr>
        <p:grpSpPr>
          <a:xfrm>
            <a:off x="6880190" y="859144"/>
            <a:ext cx="641121" cy="712586"/>
            <a:chOff x="3144816" y="1297704"/>
            <a:chExt cx="1282241" cy="1068879"/>
          </a:xfrm>
        </p:grpSpPr>
        <p:cxnSp>
          <p:nvCxnSpPr>
            <p:cNvPr id="39" name="Straight Connector 38">
              <a:extLst>
                <a:ext uri="{FF2B5EF4-FFF2-40B4-BE49-F238E27FC236}">
                  <a16:creationId xmlns:a16="http://schemas.microsoft.com/office/drawing/2014/main" id="{011FBC90-6FF1-440D-B990-2C09EDB9C9E3}"/>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12788614-7F06-4828-A94C-38301F3FF3BD}"/>
                </a:ext>
              </a:extLst>
            </p:cNvPr>
            <p:cNvSpPr txBox="1"/>
            <p:nvPr/>
          </p:nvSpPr>
          <p:spPr>
            <a:xfrm>
              <a:off x="3144816" y="1297704"/>
              <a:ext cx="1282241" cy="507831"/>
            </a:xfrm>
            <a:prstGeom prst="rect">
              <a:avLst/>
            </a:prstGeom>
            <a:noFill/>
          </p:spPr>
          <p:txBody>
            <a:bodyPr wrap="none" rtlCol="0">
              <a:spAutoFit/>
            </a:bodyPr>
            <a:lstStyle/>
            <a:p>
              <a:pPr algn="ctr"/>
              <a:r>
                <a:rPr lang="en-US" sz="1600" dirty="0"/>
                <a:t>2019</a:t>
              </a:r>
            </a:p>
          </p:txBody>
        </p:sp>
      </p:grpSp>
      <p:grpSp>
        <p:nvGrpSpPr>
          <p:cNvPr id="41" name="Group 40">
            <a:extLst>
              <a:ext uri="{FF2B5EF4-FFF2-40B4-BE49-F238E27FC236}">
                <a16:creationId xmlns:a16="http://schemas.microsoft.com/office/drawing/2014/main" id="{FECE857C-702D-45FB-902C-B80228E75EB3}"/>
              </a:ext>
            </a:extLst>
          </p:cNvPr>
          <p:cNvGrpSpPr/>
          <p:nvPr/>
        </p:nvGrpSpPr>
        <p:grpSpPr>
          <a:xfrm>
            <a:off x="7941746" y="859144"/>
            <a:ext cx="641121" cy="712586"/>
            <a:chOff x="3144817" y="1297704"/>
            <a:chExt cx="1282242" cy="1068879"/>
          </a:xfrm>
        </p:grpSpPr>
        <p:cxnSp>
          <p:nvCxnSpPr>
            <p:cNvPr id="42" name="Straight Connector 41">
              <a:extLst>
                <a:ext uri="{FF2B5EF4-FFF2-40B4-BE49-F238E27FC236}">
                  <a16:creationId xmlns:a16="http://schemas.microsoft.com/office/drawing/2014/main" id="{CD1142DC-2301-434B-8F44-8A7D8EE37AC7}"/>
                </a:ext>
              </a:extLst>
            </p:cNvPr>
            <p:cNvCxnSpPr/>
            <p:nvPr/>
          </p:nvCxnSpPr>
          <p:spPr>
            <a:xfrm>
              <a:off x="3785937" y="1840727"/>
              <a:ext cx="0" cy="5258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E1E189BD-BA5B-448B-B340-E1CD030DE68D}"/>
                </a:ext>
              </a:extLst>
            </p:cNvPr>
            <p:cNvSpPr txBox="1"/>
            <p:nvPr/>
          </p:nvSpPr>
          <p:spPr>
            <a:xfrm>
              <a:off x="3144817" y="1297704"/>
              <a:ext cx="1282242" cy="507831"/>
            </a:xfrm>
            <a:prstGeom prst="rect">
              <a:avLst/>
            </a:prstGeom>
            <a:noFill/>
          </p:spPr>
          <p:txBody>
            <a:bodyPr wrap="none" rtlCol="0">
              <a:spAutoFit/>
            </a:bodyPr>
            <a:lstStyle/>
            <a:p>
              <a:pPr algn="ctr"/>
              <a:r>
                <a:rPr lang="en-US" sz="1600" dirty="0"/>
                <a:t>2020</a:t>
              </a:r>
            </a:p>
          </p:txBody>
        </p:sp>
      </p:grpSp>
      <p:pic>
        <p:nvPicPr>
          <p:cNvPr id="44" name="Picture 6" descr="http://www.photomodeler.com/kb/images/densifyPointCloud.jpg">
            <a:extLst>
              <a:ext uri="{FF2B5EF4-FFF2-40B4-BE49-F238E27FC236}">
                <a16:creationId xmlns:a16="http://schemas.microsoft.com/office/drawing/2014/main" id="{77C4595F-9B4D-408E-8BF1-AF70528E79D9}"/>
              </a:ext>
            </a:extLst>
          </p:cNvPr>
          <p:cNvPicPr>
            <a:picLocks noChangeAspect="1" noChangeArrowheads="1"/>
          </p:cNvPicPr>
          <p:nvPr/>
        </p:nvPicPr>
        <p:blipFill>
          <a:blip r:embed="rId3" cstate="print">
            <a:clrChange>
              <a:clrFrom>
                <a:srgbClr val="010080"/>
              </a:clrFrom>
              <a:clrTo>
                <a:srgbClr val="010080">
                  <a:alpha val="0"/>
                </a:srgbClr>
              </a:clrTo>
            </a:clrChange>
          </a:blip>
          <a:srcRect/>
          <a:stretch>
            <a:fillRect/>
          </a:stretch>
        </p:blipFill>
        <p:spPr bwMode="auto">
          <a:xfrm>
            <a:off x="186335" y="3259134"/>
            <a:ext cx="1564357" cy="14834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Rectangle 24">
            <a:extLst>
              <a:ext uri="{FF2B5EF4-FFF2-40B4-BE49-F238E27FC236}">
                <a16:creationId xmlns:a16="http://schemas.microsoft.com/office/drawing/2014/main" id="{55555A35-90CE-4B16-AABD-1AEE1FD2E7F7}"/>
              </a:ext>
            </a:extLst>
          </p:cNvPr>
          <p:cNvSpPr/>
          <p:nvPr/>
        </p:nvSpPr>
        <p:spPr>
          <a:xfrm>
            <a:off x="1107188" y="1693823"/>
            <a:ext cx="1564357" cy="790370"/>
          </a:xfrm>
          <a:prstGeom prst="rect">
            <a:avLst/>
          </a:prstGeom>
        </p:spPr>
        <p:txBody>
          <a:bodyPr wrap="square" lIns="51206" tIns="25603" rIns="51206" bIns="25603">
            <a:spAutoFit/>
          </a:bodyPr>
          <a:lstStyle/>
          <a:p>
            <a:pPr algn="ctr"/>
            <a:r>
              <a:rPr lang="en-AU" sz="1600" dirty="0"/>
              <a:t>MPEG initiated the work on PCC </a:t>
            </a:r>
            <a:endParaRPr lang="en-US" sz="1600" dirty="0"/>
          </a:p>
        </p:txBody>
      </p:sp>
      <p:grpSp>
        <p:nvGrpSpPr>
          <p:cNvPr id="53" name="Group 52">
            <a:extLst>
              <a:ext uri="{FF2B5EF4-FFF2-40B4-BE49-F238E27FC236}">
                <a16:creationId xmlns:a16="http://schemas.microsoft.com/office/drawing/2014/main" id="{4CC7B433-6E10-4A46-8BFC-EA780D284CCA}"/>
              </a:ext>
            </a:extLst>
          </p:cNvPr>
          <p:cNvGrpSpPr/>
          <p:nvPr/>
        </p:nvGrpSpPr>
        <p:grpSpPr>
          <a:xfrm>
            <a:off x="8423020" y="410556"/>
            <a:ext cx="548640" cy="902519"/>
            <a:chOff x="9076397" y="3529925"/>
            <a:chExt cx="1097280" cy="1353778"/>
          </a:xfrm>
        </p:grpSpPr>
        <p:sp>
          <p:nvSpPr>
            <p:cNvPr id="54" name="角丸四角形 150">
              <a:extLst>
                <a:ext uri="{FF2B5EF4-FFF2-40B4-BE49-F238E27FC236}">
                  <a16:creationId xmlns:a16="http://schemas.microsoft.com/office/drawing/2014/main" id="{C4F4587F-0352-48C1-9678-71E774B0880D}"/>
                </a:ext>
              </a:extLst>
            </p:cNvPr>
            <p:cNvSpPr/>
            <p:nvPr/>
          </p:nvSpPr>
          <p:spPr>
            <a:xfrm>
              <a:off x="9076397" y="3529925"/>
              <a:ext cx="1097280" cy="665626"/>
            </a:xfrm>
            <a:prstGeom prst="roundRect">
              <a:avLst/>
            </a:prstGeom>
            <a:solidFill>
              <a:schemeClr val="accent3"/>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116916" tIns="58444" rIns="116916" bIns="58444" rtlCol="0" anchor="ctr"/>
            <a:lstStyle/>
            <a:p>
              <a:pPr algn="ctr" defTabSz="654718"/>
              <a:r>
                <a:rPr lang="en-US" altLang="ja-JP" sz="1300" kern="0" dirty="0">
                  <a:solidFill>
                    <a:srgbClr val="008000"/>
                  </a:solidFill>
                  <a:effectLst>
                    <a:outerShdw blurRad="38100" dist="38100" dir="2700000" algn="tl">
                      <a:srgbClr val="000000">
                        <a:alpha val="43137"/>
                      </a:srgbClr>
                    </a:outerShdw>
                  </a:effectLst>
                </a:rPr>
                <a:t>G-PCC</a:t>
              </a:r>
            </a:p>
            <a:p>
              <a:pPr algn="ctr" defTabSz="654718"/>
              <a:r>
                <a:rPr lang="en-US" altLang="ja-JP" sz="1000" kern="0" dirty="0">
                  <a:solidFill>
                    <a:srgbClr val="008000"/>
                  </a:solidFill>
                  <a:effectLst>
                    <a:outerShdw blurRad="38100" dist="38100" dir="2700000" algn="tl">
                      <a:srgbClr val="000000">
                        <a:alpha val="43137"/>
                      </a:srgbClr>
                    </a:outerShdw>
                  </a:effectLst>
                </a:rPr>
                <a:t>4/2020</a:t>
              </a:r>
              <a:endParaRPr lang="ja-JP" altLang="en-US" sz="1000" kern="0" dirty="0">
                <a:solidFill>
                  <a:srgbClr val="008000"/>
                </a:solidFill>
                <a:effectLst>
                  <a:outerShdw blurRad="38100" dist="38100" dir="2700000" algn="tl">
                    <a:srgbClr val="000000">
                      <a:alpha val="43137"/>
                    </a:srgbClr>
                  </a:outerShdw>
                </a:effectLst>
              </a:endParaRPr>
            </a:p>
          </p:txBody>
        </p:sp>
        <p:sp>
          <p:nvSpPr>
            <p:cNvPr id="55" name="星 5 145">
              <a:extLst>
                <a:ext uri="{FF2B5EF4-FFF2-40B4-BE49-F238E27FC236}">
                  <a16:creationId xmlns:a16="http://schemas.microsoft.com/office/drawing/2014/main" id="{0F2ACF9C-5A72-4600-A1A8-F52CBE2C9553}"/>
                </a:ext>
              </a:extLst>
            </p:cNvPr>
            <p:cNvSpPr/>
            <p:nvPr/>
          </p:nvSpPr>
          <p:spPr>
            <a:xfrm>
              <a:off x="9414559" y="4463032"/>
              <a:ext cx="420956" cy="420671"/>
            </a:xfrm>
            <a:prstGeom prst="star5">
              <a:avLst/>
            </a:prstGeom>
            <a:solidFill>
              <a:srgbClr val="FFFF00"/>
            </a:solidFill>
            <a:ln w="12700" cap="flat" cmpd="sng" algn="ctr">
              <a:noFill/>
              <a:prstDash val="solid"/>
            </a:ln>
            <a:effectLst>
              <a:glow rad="101600">
                <a:schemeClr val="accent1">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118602" tIns="59284" rIns="118602" bIns="59284" rtlCol="0" anchor="ctr"/>
            <a:lstStyle/>
            <a:p>
              <a:pPr algn="ctr" defTabSz="664557"/>
              <a:endParaRPr lang="ja-JP" altLang="en-US" sz="700" kern="0">
                <a:solidFill>
                  <a:srgbClr val="FFFFFF"/>
                </a:solidFill>
                <a:latin typeface="メイリオ" panose="020B0604030504040204" pitchFamily="50" charset="-128"/>
                <a:cs typeface="Meiryo UI" pitchFamily="50" charset="-128"/>
              </a:endParaRPr>
            </a:p>
          </p:txBody>
        </p:sp>
      </p:grpSp>
      <p:grpSp>
        <p:nvGrpSpPr>
          <p:cNvPr id="56" name="Group 55">
            <a:extLst>
              <a:ext uri="{FF2B5EF4-FFF2-40B4-BE49-F238E27FC236}">
                <a16:creationId xmlns:a16="http://schemas.microsoft.com/office/drawing/2014/main" id="{FEDEA3D6-078C-4C30-9B53-9A66321429D0}"/>
              </a:ext>
            </a:extLst>
          </p:cNvPr>
          <p:cNvGrpSpPr/>
          <p:nvPr/>
        </p:nvGrpSpPr>
        <p:grpSpPr>
          <a:xfrm>
            <a:off x="7674495" y="420649"/>
            <a:ext cx="548640" cy="902519"/>
            <a:chOff x="9076397" y="3529925"/>
            <a:chExt cx="1097280" cy="1353778"/>
          </a:xfrm>
        </p:grpSpPr>
        <p:sp>
          <p:nvSpPr>
            <p:cNvPr id="57" name="角丸四角形 150">
              <a:extLst>
                <a:ext uri="{FF2B5EF4-FFF2-40B4-BE49-F238E27FC236}">
                  <a16:creationId xmlns:a16="http://schemas.microsoft.com/office/drawing/2014/main" id="{8B37C171-49DF-4976-B1C2-29810E6B1BC2}"/>
                </a:ext>
              </a:extLst>
            </p:cNvPr>
            <p:cNvSpPr/>
            <p:nvPr/>
          </p:nvSpPr>
          <p:spPr>
            <a:xfrm>
              <a:off x="9076397" y="3529925"/>
              <a:ext cx="1097280" cy="665626"/>
            </a:xfrm>
            <a:prstGeom prst="roundRect">
              <a:avLst/>
            </a:prstGeom>
            <a:solidFill>
              <a:schemeClr val="accent3"/>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116916" tIns="58444" rIns="116916" bIns="58444" rtlCol="0" anchor="ctr"/>
            <a:lstStyle/>
            <a:p>
              <a:pPr algn="ctr" defTabSz="654718"/>
              <a:r>
                <a:rPr lang="en-US" altLang="ja-JP" sz="1300" kern="0" dirty="0">
                  <a:solidFill>
                    <a:srgbClr val="008000"/>
                  </a:solidFill>
                  <a:effectLst>
                    <a:outerShdw blurRad="38100" dist="38100" dir="2700000" algn="tl">
                      <a:srgbClr val="000000">
                        <a:alpha val="43137"/>
                      </a:srgbClr>
                    </a:outerShdw>
                  </a:effectLst>
                </a:rPr>
                <a:t>V-PCC</a:t>
              </a:r>
            </a:p>
            <a:p>
              <a:pPr algn="ctr" defTabSz="654718"/>
              <a:r>
                <a:rPr lang="en-US" altLang="ja-JP" sz="1000" kern="0" dirty="0">
                  <a:solidFill>
                    <a:srgbClr val="008000"/>
                  </a:solidFill>
                  <a:effectLst>
                    <a:outerShdw blurRad="38100" dist="38100" dir="2700000" algn="tl">
                      <a:srgbClr val="000000">
                        <a:alpha val="43137"/>
                      </a:srgbClr>
                    </a:outerShdw>
                  </a:effectLst>
                </a:rPr>
                <a:t>01/2020</a:t>
              </a:r>
              <a:endParaRPr lang="ja-JP" altLang="en-US" sz="1000" kern="0" dirty="0">
                <a:solidFill>
                  <a:srgbClr val="008000"/>
                </a:solidFill>
                <a:effectLst>
                  <a:outerShdw blurRad="38100" dist="38100" dir="2700000" algn="tl">
                    <a:srgbClr val="000000">
                      <a:alpha val="43137"/>
                    </a:srgbClr>
                  </a:outerShdw>
                </a:effectLst>
              </a:endParaRPr>
            </a:p>
          </p:txBody>
        </p:sp>
        <p:sp>
          <p:nvSpPr>
            <p:cNvPr id="58" name="星 5 145">
              <a:extLst>
                <a:ext uri="{FF2B5EF4-FFF2-40B4-BE49-F238E27FC236}">
                  <a16:creationId xmlns:a16="http://schemas.microsoft.com/office/drawing/2014/main" id="{D8BBF481-B030-4741-A0A5-51FD52303F6E}"/>
                </a:ext>
              </a:extLst>
            </p:cNvPr>
            <p:cNvSpPr/>
            <p:nvPr/>
          </p:nvSpPr>
          <p:spPr>
            <a:xfrm>
              <a:off x="9414559" y="4463032"/>
              <a:ext cx="420956" cy="420671"/>
            </a:xfrm>
            <a:prstGeom prst="star5">
              <a:avLst/>
            </a:prstGeom>
            <a:solidFill>
              <a:srgbClr val="FFFF00"/>
            </a:solidFill>
            <a:ln w="12700" cap="flat" cmpd="sng" algn="ctr">
              <a:noFill/>
              <a:prstDash val="solid"/>
            </a:ln>
            <a:effectLst>
              <a:glow rad="101600">
                <a:schemeClr val="accent1">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118602" tIns="59284" rIns="118602" bIns="59284" rtlCol="0" anchor="ctr"/>
            <a:lstStyle/>
            <a:p>
              <a:pPr algn="ctr" defTabSz="664557"/>
              <a:endParaRPr lang="ja-JP" altLang="en-US" sz="700" kern="0">
                <a:solidFill>
                  <a:srgbClr val="FFFFFF"/>
                </a:solidFill>
                <a:latin typeface="メイリオ" panose="020B0604030504040204" pitchFamily="50" charset="-128"/>
                <a:cs typeface="Meiryo UI" pitchFamily="50" charset="-128"/>
              </a:endParaRPr>
            </a:p>
          </p:txBody>
        </p:sp>
      </p:grpSp>
      <p:grpSp>
        <p:nvGrpSpPr>
          <p:cNvPr id="24" name="Group 23">
            <a:extLst>
              <a:ext uri="{FF2B5EF4-FFF2-40B4-BE49-F238E27FC236}">
                <a16:creationId xmlns:a16="http://schemas.microsoft.com/office/drawing/2014/main" id="{915D23E6-47E7-41AF-B703-073063137055}"/>
              </a:ext>
            </a:extLst>
          </p:cNvPr>
          <p:cNvGrpSpPr/>
          <p:nvPr/>
        </p:nvGrpSpPr>
        <p:grpSpPr>
          <a:xfrm>
            <a:off x="5543088" y="1734859"/>
            <a:ext cx="2609021" cy="492443"/>
            <a:chOff x="11086175" y="2602289"/>
            <a:chExt cx="5218041" cy="738665"/>
          </a:xfrm>
        </p:grpSpPr>
        <p:sp>
          <p:nvSpPr>
            <p:cNvPr id="47" name="Rectangle 46">
              <a:extLst>
                <a:ext uri="{FF2B5EF4-FFF2-40B4-BE49-F238E27FC236}">
                  <a16:creationId xmlns:a16="http://schemas.microsoft.com/office/drawing/2014/main" id="{3B02C2E1-96D3-43E1-9D61-C0B479AC9B16}"/>
                </a:ext>
              </a:extLst>
            </p:cNvPr>
            <p:cNvSpPr/>
            <p:nvPr/>
          </p:nvSpPr>
          <p:spPr>
            <a:xfrm>
              <a:off x="12278389" y="2602289"/>
              <a:ext cx="4025827" cy="738665"/>
            </a:xfrm>
            <a:prstGeom prst="rect">
              <a:avLst/>
            </a:prstGeom>
          </p:spPr>
          <p:txBody>
            <a:bodyPr wrap="square">
              <a:spAutoFit/>
            </a:bodyPr>
            <a:lstStyle/>
            <a:p>
              <a:pPr algn="ctr">
                <a:buClr>
                  <a:schemeClr val="bg2"/>
                </a:buClr>
                <a:buSzPct val="75000"/>
              </a:pPr>
              <a:r>
                <a:rPr lang="en-AU" sz="1300" dirty="0"/>
                <a:t>First Committee Draft issued in October 2018</a:t>
              </a:r>
            </a:p>
          </p:txBody>
        </p:sp>
        <p:cxnSp>
          <p:nvCxnSpPr>
            <p:cNvPr id="67" name="Straight Arrow Connector 66">
              <a:extLst>
                <a:ext uri="{FF2B5EF4-FFF2-40B4-BE49-F238E27FC236}">
                  <a16:creationId xmlns:a16="http://schemas.microsoft.com/office/drawing/2014/main" id="{E523C33A-78F8-46A0-90FA-FCB8F5F6A94D}"/>
                </a:ext>
              </a:extLst>
            </p:cNvPr>
            <p:cNvCxnSpPr>
              <a:cxnSpLocks/>
              <a:stCxn id="45" idx="3"/>
              <a:endCxn id="47" idx="1"/>
            </p:cNvCxnSpPr>
            <p:nvPr/>
          </p:nvCxnSpPr>
          <p:spPr>
            <a:xfrm flipV="1">
              <a:off x="11086175" y="2971622"/>
              <a:ext cx="1192214" cy="150042"/>
            </a:xfrm>
            <a:prstGeom prst="straightConnector1">
              <a:avLst/>
            </a:prstGeom>
            <a:ln w="28575">
              <a:solidFill>
                <a:schemeClr val="tx1">
                  <a:lumMod val="50000"/>
                  <a:lumOff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D04B362B-D4F3-4433-BEFB-E428A751C0E8}"/>
              </a:ext>
            </a:extLst>
          </p:cNvPr>
          <p:cNvGrpSpPr/>
          <p:nvPr/>
        </p:nvGrpSpPr>
        <p:grpSpPr>
          <a:xfrm>
            <a:off x="2029327" y="1734860"/>
            <a:ext cx="3513761" cy="4927962"/>
            <a:chOff x="4058654" y="2602289"/>
            <a:chExt cx="7027521" cy="7391943"/>
          </a:xfrm>
        </p:grpSpPr>
        <p:sp>
          <p:nvSpPr>
            <p:cNvPr id="45" name="Rectangle 44">
              <a:extLst>
                <a:ext uri="{FF2B5EF4-FFF2-40B4-BE49-F238E27FC236}">
                  <a16:creationId xmlns:a16="http://schemas.microsoft.com/office/drawing/2014/main" id="{A0BD5350-9B33-4BBB-8D2F-A6C81C6AA896}"/>
                </a:ext>
              </a:extLst>
            </p:cNvPr>
            <p:cNvSpPr/>
            <p:nvPr/>
          </p:nvSpPr>
          <p:spPr>
            <a:xfrm>
              <a:off x="6946396" y="2602289"/>
              <a:ext cx="4139779" cy="1038746"/>
            </a:xfrm>
            <a:prstGeom prst="rect">
              <a:avLst/>
            </a:prstGeom>
          </p:spPr>
          <p:txBody>
            <a:bodyPr wrap="square">
              <a:spAutoFit/>
            </a:bodyPr>
            <a:lstStyle/>
            <a:p>
              <a:pPr algn="ctr">
                <a:buClr>
                  <a:schemeClr val="bg2"/>
                </a:buClr>
                <a:buSzPct val="75000"/>
              </a:pPr>
              <a:r>
                <a:rPr lang="en-AU" sz="1300" dirty="0"/>
                <a:t>In April 2017 MPEG issued a Call for Proposals</a:t>
              </a:r>
            </a:p>
          </p:txBody>
        </p:sp>
        <p:cxnSp>
          <p:nvCxnSpPr>
            <p:cNvPr id="59" name="Straight Arrow Connector 58">
              <a:extLst>
                <a:ext uri="{FF2B5EF4-FFF2-40B4-BE49-F238E27FC236}">
                  <a16:creationId xmlns:a16="http://schemas.microsoft.com/office/drawing/2014/main" id="{2E7ADB70-23A5-46F4-BD6F-B703789A57F5}"/>
                </a:ext>
              </a:extLst>
            </p:cNvPr>
            <p:cNvCxnSpPr>
              <a:cxnSpLocks/>
              <a:stCxn id="25" idx="3"/>
              <a:endCxn id="45" idx="1"/>
            </p:cNvCxnSpPr>
            <p:nvPr/>
          </p:nvCxnSpPr>
          <p:spPr>
            <a:xfrm flipV="1">
              <a:off x="5343090" y="3121662"/>
              <a:ext cx="1603306" cy="11849"/>
            </a:xfrm>
            <a:prstGeom prst="straightConnector1">
              <a:avLst/>
            </a:prstGeom>
            <a:ln w="28575">
              <a:solidFill>
                <a:schemeClr val="tx1">
                  <a:lumMod val="50000"/>
                  <a:lumOff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BC4213E7-79B8-42D2-844C-75D58400333E}"/>
                </a:ext>
              </a:extLst>
            </p:cNvPr>
            <p:cNvGrpSpPr/>
            <p:nvPr/>
          </p:nvGrpSpPr>
          <p:grpSpPr>
            <a:xfrm>
              <a:off x="4058654" y="3548306"/>
              <a:ext cx="3646962" cy="6445926"/>
              <a:chOff x="4058654" y="3548306"/>
              <a:chExt cx="3646962" cy="6445926"/>
            </a:xfrm>
          </p:grpSpPr>
          <p:sp>
            <p:nvSpPr>
              <p:cNvPr id="8205" name="Speech Bubble: Rectangle with Corners Rounded 8204">
                <a:extLst>
                  <a:ext uri="{FF2B5EF4-FFF2-40B4-BE49-F238E27FC236}">
                    <a16:creationId xmlns:a16="http://schemas.microsoft.com/office/drawing/2014/main" id="{D319E39F-CBE3-4F0A-A560-3D5D9C9E386F}"/>
                  </a:ext>
                </a:extLst>
              </p:cNvPr>
              <p:cNvSpPr/>
              <p:nvPr/>
            </p:nvSpPr>
            <p:spPr>
              <a:xfrm>
                <a:off x="4058654" y="3548306"/>
                <a:ext cx="3646962" cy="6445926"/>
              </a:xfrm>
              <a:prstGeom prst="wedgeRoundRectCallout">
                <a:avLst>
                  <a:gd name="adj1" fmla="val 43516"/>
                  <a:gd name="adj2" fmla="val -56401"/>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dirty="0">
                  <a:solidFill>
                    <a:schemeClr val="tx1"/>
                  </a:solidFill>
                </a:endParaRPr>
              </a:p>
            </p:txBody>
          </p:sp>
          <p:pic>
            <p:nvPicPr>
              <p:cNvPr id="72" name="Image 4" descr="snapshot00.png">
                <a:extLst>
                  <a:ext uri="{FF2B5EF4-FFF2-40B4-BE49-F238E27FC236}">
                    <a16:creationId xmlns:a16="http://schemas.microsoft.com/office/drawing/2014/main" id="{C2B0FACD-1871-43FA-93D8-01F6DBCDC445}"/>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40662" r="39439"/>
              <a:stretch/>
            </p:blipFill>
            <p:spPr bwMode="auto">
              <a:xfrm>
                <a:off x="4305149" y="3578857"/>
                <a:ext cx="763705" cy="2233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204" name="Group 8203">
                <a:extLst>
                  <a:ext uri="{FF2B5EF4-FFF2-40B4-BE49-F238E27FC236}">
                    <a16:creationId xmlns:a16="http://schemas.microsoft.com/office/drawing/2014/main" id="{81465440-F6EB-4D02-A8BA-882EB405F85A}"/>
                  </a:ext>
                </a:extLst>
              </p:cNvPr>
              <p:cNvGrpSpPr/>
              <p:nvPr/>
            </p:nvGrpSpPr>
            <p:grpSpPr>
              <a:xfrm>
                <a:off x="4109661" y="5344127"/>
                <a:ext cx="3487126" cy="2665608"/>
                <a:chOff x="4292742" y="6389052"/>
                <a:chExt cx="4174797" cy="3322771"/>
              </a:xfrm>
            </p:grpSpPr>
            <p:pic>
              <p:nvPicPr>
                <p:cNvPr id="73" name="Picture 17" descr="redandblack1450_d10">
                  <a:extLst>
                    <a:ext uri="{FF2B5EF4-FFF2-40B4-BE49-F238E27FC236}">
                      <a16:creationId xmlns:a16="http://schemas.microsoft.com/office/drawing/2014/main" id="{CB6E8B6D-A1F6-40E8-88DB-48667F9F7D43}"/>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18984" r="22296"/>
                <a:stretch/>
              </p:blipFill>
              <p:spPr bwMode="auto">
                <a:xfrm>
                  <a:off x="6333205" y="6408235"/>
                  <a:ext cx="1311940" cy="3303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18" descr="longdress1051_d10">
                  <a:extLst>
                    <a:ext uri="{FF2B5EF4-FFF2-40B4-BE49-F238E27FC236}">
                      <a16:creationId xmlns:a16="http://schemas.microsoft.com/office/drawing/2014/main" id="{1F919135-1EB5-4F52-8E76-44209314FD02}"/>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26076" r="27852"/>
                <a:stretch/>
              </p:blipFill>
              <p:spPr bwMode="auto">
                <a:xfrm>
                  <a:off x="5452184" y="6389052"/>
                  <a:ext cx="1030407" cy="3303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13" descr="loot1000_d10">
                  <a:extLst>
                    <a:ext uri="{FF2B5EF4-FFF2-40B4-BE49-F238E27FC236}">
                      <a16:creationId xmlns:a16="http://schemas.microsoft.com/office/drawing/2014/main" id="{ACDC395F-7540-4658-9A83-2AA37449B22B}"/>
                    </a:ext>
                  </a:extLst>
                </p:cNvPr>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l="24211" r="23918"/>
                <a:stretch/>
              </p:blipFill>
              <p:spPr bwMode="auto">
                <a:xfrm>
                  <a:off x="4292742" y="6408235"/>
                  <a:ext cx="1159441" cy="3303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4" name="Picture 12" descr="soldier0536_d10">
                  <a:extLst>
                    <a:ext uri="{FF2B5EF4-FFF2-40B4-BE49-F238E27FC236}">
                      <a16:creationId xmlns:a16="http://schemas.microsoft.com/office/drawing/2014/main" id="{6E3FCEC2-2AE7-47D0-B0BC-332EFBE90FE1}"/>
                    </a:ext>
                  </a:extLst>
                </p:cNvPr>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l="27521" r="26413"/>
                <a:stretch/>
              </p:blipFill>
              <p:spPr bwMode="auto">
                <a:xfrm>
                  <a:off x="7437133" y="6389052"/>
                  <a:ext cx="1030406" cy="3303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82" name="Image 2">
                <a:extLst>
                  <a:ext uri="{FF2B5EF4-FFF2-40B4-BE49-F238E27FC236}">
                    <a16:creationId xmlns:a16="http://schemas.microsoft.com/office/drawing/2014/main" id="{8D474663-F684-457C-A248-33C8B6C61266}"/>
                  </a:ext>
                </a:extLst>
              </p:cNvPr>
              <p:cNvPicPr>
                <a:picLocks noChangeAspect="1"/>
              </p:cNvPicPr>
              <p:nvPr/>
            </p:nvPicPr>
            <p:blipFill rotWithShape="1">
              <a:blip r:embed="rId9"/>
              <a:srcRect l="49610"/>
              <a:stretch/>
            </p:blipFill>
            <p:spPr>
              <a:xfrm>
                <a:off x="5120894" y="3997600"/>
                <a:ext cx="2448272" cy="1482201"/>
              </a:xfrm>
              <a:prstGeom prst="rect">
                <a:avLst/>
              </a:prstGeom>
            </p:spPr>
          </p:pic>
          <p:pic>
            <p:nvPicPr>
              <p:cNvPr id="83" name="Picture 82">
                <a:extLst>
                  <a:ext uri="{FF2B5EF4-FFF2-40B4-BE49-F238E27FC236}">
                    <a16:creationId xmlns:a16="http://schemas.microsoft.com/office/drawing/2014/main" id="{DDA178AA-D987-467D-9BA4-321C3FAB9BBD}"/>
                  </a:ext>
                </a:extLst>
              </p:cNvPr>
              <p:cNvPicPr>
                <a:picLocks noChangeAspect="1"/>
              </p:cNvPicPr>
              <p:nvPr/>
            </p:nvPicPr>
            <p:blipFill rotWithShape="1">
              <a:blip r:embed="rId10"/>
              <a:srcRect t="7781"/>
              <a:stretch/>
            </p:blipFill>
            <p:spPr>
              <a:xfrm>
                <a:off x="4308914" y="7837623"/>
                <a:ext cx="3088326" cy="1844823"/>
              </a:xfrm>
              <a:prstGeom prst="rect">
                <a:avLst/>
              </a:prstGeom>
            </p:spPr>
          </p:pic>
        </p:grpSp>
      </p:grpSp>
      <p:grpSp>
        <p:nvGrpSpPr>
          <p:cNvPr id="22" name="Group 21">
            <a:extLst>
              <a:ext uri="{FF2B5EF4-FFF2-40B4-BE49-F238E27FC236}">
                <a16:creationId xmlns:a16="http://schemas.microsoft.com/office/drawing/2014/main" id="{759F4060-B386-4CC8-8539-BDF5EF350910}"/>
              </a:ext>
            </a:extLst>
          </p:cNvPr>
          <p:cNvGrpSpPr/>
          <p:nvPr/>
        </p:nvGrpSpPr>
        <p:grpSpPr>
          <a:xfrm>
            <a:off x="3822572" y="2427355"/>
            <a:ext cx="3901051" cy="2689609"/>
            <a:chOff x="7645144" y="3641033"/>
            <a:chExt cx="7802101" cy="4034413"/>
          </a:xfrm>
        </p:grpSpPr>
        <p:sp>
          <p:nvSpPr>
            <p:cNvPr id="46" name="Rectangle 45">
              <a:extLst>
                <a:ext uri="{FF2B5EF4-FFF2-40B4-BE49-F238E27FC236}">
                  <a16:creationId xmlns:a16="http://schemas.microsoft.com/office/drawing/2014/main" id="{A2A57046-477B-4E34-8B94-7768E4281B3C}"/>
                </a:ext>
              </a:extLst>
            </p:cNvPr>
            <p:cNvSpPr/>
            <p:nvPr/>
          </p:nvSpPr>
          <p:spPr>
            <a:xfrm>
              <a:off x="7645144" y="4057748"/>
              <a:ext cx="6882061" cy="1038745"/>
            </a:xfrm>
            <a:prstGeom prst="rect">
              <a:avLst/>
            </a:prstGeom>
          </p:spPr>
          <p:txBody>
            <a:bodyPr wrap="square">
              <a:spAutoFit/>
            </a:bodyPr>
            <a:lstStyle/>
            <a:p>
              <a:pPr algn="ctr">
                <a:buClr>
                  <a:schemeClr val="bg2"/>
                </a:buClr>
                <a:buSzPct val="75000"/>
              </a:pPr>
              <a:r>
                <a:rPr lang="en-AU" sz="1300" dirty="0"/>
                <a:t>9 technology leading companies responded and MPEG evaluated them in October 2017</a:t>
              </a:r>
            </a:p>
          </p:txBody>
        </p:sp>
        <p:cxnSp>
          <p:nvCxnSpPr>
            <p:cNvPr id="63" name="Straight Arrow Connector 62">
              <a:extLst>
                <a:ext uri="{FF2B5EF4-FFF2-40B4-BE49-F238E27FC236}">
                  <a16:creationId xmlns:a16="http://schemas.microsoft.com/office/drawing/2014/main" id="{0AFC55E8-76D3-42E4-90A2-0583BA40B058}"/>
                </a:ext>
              </a:extLst>
            </p:cNvPr>
            <p:cNvCxnSpPr>
              <a:cxnSpLocks/>
              <a:stCxn id="45" idx="2"/>
              <a:endCxn id="46" idx="0"/>
            </p:cNvCxnSpPr>
            <p:nvPr/>
          </p:nvCxnSpPr>
          <p:spPr>
            <a:xfrm rot="16200000" flipH="1">
              <a:off x="9842874" y="2814445"/>
              <a:ext cx="416713" cy="2069890"/>
            </a:xfrm>
            <a:prstGeom prst="bentConnector3">
              <a:avLst>
                <a:gd name="adj1" fmla="val 50000"/>
              </a:avLst>
            </a:prstGeom>
            <a:ln w="28575">
              <a:solidFill>
                <a:schemeClr val="tx1">
                  <a:lumMod val="50000"/>
                  <a:lumOff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84" name="Chart 83">
              <a:extLst>
                <a:ext uri="{FF2B5EF4-FFF2-40B4-BE49-F238E27FC236}">
                  <a16:creationId xmlns:a16="http://schemas.microsoft.com/office/drawing/2014/main" id="{939D3B95-2EC2-436C-9C3B-A153525749B9}"/>
                </a:ext>
              </a:extLst>
            </p:cNvPr>
            <p:cNvGraphicFramePr>
              <a:graphicFrameLocks/>
            </p:cNvGraphicFramePr>
            <p:nvPr>
              <p:extLst>
                <p:ext uri="{D42A27DB-BD31-4B8C-83A1-F6EECF244321}">
                  <p14:modId xmlns:p14="http://schemas.microsoft.com/office/powerpoint/2010/main" val="1442753782"/>
                </p:ext>
              </p:extLst>
            </p:nvPr>
          </p:nvGraphicFramePr>
          <p:xfrm>
            <a:off x="9144000" y="4549256"/>
            <a:ext cx="6303245" cy="3126190"/>
          </p:xfrm>
          <a:graphic>
            <a:graphicData uri="http://schemas.openxmlformats.org/drawingml/2006/chart">
              <c:chart xmlns:c="http://schemas.openxmlformats.org/drawingml/2006/chart" xmlns:r="http://schemas.openxmlformats.org/officeDocument/2006/relationships" r:id="rId11"/>
            </a:graphicData>
          </a:graphic>
        </p:graphicFrame>
      </p:grpSp>
      <p:grpSp>
        <p:nvGrpSpPr>
          <p:cNvPr id="23" name="Group 22">
            <a:extLst>
              <a:ext uri="{FF2B5EF4-FFF2-40B4-BE49-F238E27FC236}">
                <a16:creationId xmlns:a16="http://schemas.microsoft.com/office/drawing/2014/main" id="{0EC3B1C5-6BCC-445D-A7BB-67D326094956}"/>
              </a:ext>
            </a:extLst>
          </p:cNvPr>
          <p:cNvGrpSpPr/>
          <p:nvPr/>
        </p:nvGrpSpPr>
        <p:grpSpPr>
          <a:xfrm>
            <a:off x="3917077" y="4624982"/>
            <a:ext cx="5151720" cy="1719137"/>
            <a:chOff x="7834154" y="6937473"/>
            <a:chExt cx="10303440" cy="2578705"/>
          </a:xfrm>
        </p:grpSpPr>
        <p:grpSp>
          <p:nvGrpSpPr>
            <p:cNvPr id="8208" name="Group 8207">
              <a:extLst>
                <a:ext uri="{FF2B5EF4-FFF2-40B4-BE49-F238E27FC236}">
                  <a16:creationId xmlns:a16="http://schemas.microsoft.com/office/drawing/2014/main" id="{BEB5C01D-594D-4BF4-9994-2ACFFD89121F}"/>
                </a:ext>
              </a:extLst>
            </p:cNvPr>
            <p:cNvGrpSpPr/>
            <p:nvPr/>
          </p:nvGrpSpPr>
          <p:grpSpPr>
            <a:xfrm>
              <a:off x="7834154" y="7498984"/>
              <a:ext cx="4764241" cy="2016125"/>
              <a:chOff x="7825887" y="7479778"/>
              <a:chExt cx="4764241" cy="2016125"/>
            </a:xfrm>
          </p:grpSpPr>
          <p:pic>
            <p:nvPicPr>
              <p:cNvPr id="87" name="Picture 25">
                <a:extLst>
                  <a:ext uri="{FF2B5EF4-FFF2-40B4-BE49-F238E27FC236}">
                    <a16:creationId xmlns:a16="http://schemas.microsoft.com/office/drawing/2014/main" id="{E7FE19AF-7D5D-4468-8EFF-3613E19DA28B}"/>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7825887" y="7479779"/>
                <a:ext cx="4764241" cy="2016124"/>
              </a:xfrm>
              <a:prstGeom prst="rect">
                <a:avLst/>
              </a:prstGeom>
              <a:solidFill>
                <a:schemeClr val="tx1"/>
              </a:solidFill>
              <a:ln>
                <a:noFill/>
              </a:ln>
            </p:spPr>
          </p:pic>
          <p:sp>
            <p:nvSpPr>
              <p:cNvPr id="8207" name="Rectangle 8206">
                <a:extLst>
                  <a:ext uri="{FF2B5EF4-FFF2-40B4-BE49-F238E27FC236}">
                    <a16:creationId xmlns:a16="http://schemas.microsoft.com/office/drawing/2014/main" id="{1F52C1C0-3968-47E9-B55C-F5E2E1FD96D0}"/>
                  </a:ext>
                </a:extLst>
              </p:cNvPr>
              <p:cNvSpPr/>
              <p:nvPr/>
            </p:nvSpPr>
            <p:spPr>
              <a:xfrm>
                <a:off x="7825887" y="7479778"/>
                <a:ext cx="4764241" cy="2016124"/>
              </a:xfrm>
              <a:prstGeom prst="rect">
                <a:avLst/>
              </a:prstGeom>
              <a:solidFill>
                <a:srgbClr val="FFFF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ja-JP" sz="2000" dirty="0">
                    <a:solidFill>
                      <a:srgbClr val="FF0000"/>
                    </a:solidFill>
                  </a:rPr>
                  <a:t>V-PCC </a:t>
                </a:r>
                <a:r>
                  <a:rPr lang="en-US" altLang="ja-JP" sz="2000" dirty="0">
                    <a:solidFill>
                      <a:schemeClr val="bg1">
                        <a:lumMod val="10000"/>
                      </a:schemeClr>
                    </a:solidFill>
                  </a:rPr>
                  <a:t>Video-based PCC </a:t>
                </a:r>
              </a:p>
            </p:txBody>
          </p:sp>
        </p:grpSp>
        <p:grpSp>
          <p:nvGrpSpPr>
            <p:cNvPr id="8209" name="Group 8208">
              <a:extLst>
                <a:ext uri="{FF2B5EF4-FFF2-40B4-BE49-F238E27FC236}">
                  <a16:creationId xmlns:a16="http://schemas.microsoft.com/office/drawing/2014/main" id="{0A9AE2F5-20B6-46FE-A39C-A08D68D10A84}"/>
                </a:ext>
              </a:extLst>
            </p:cNvPr>
            <p:cNvGrpSpPr/>
            <p:nvPr/>
          </p:nvGrpSpPr>
          <p:grpSpPr>
            <a:xfrm>
              <a:off x="13355543" y="7497915"/>
              <a:ext cx="4782051" cy="2018263"/>
              <a:chOff x="13179079" y="7477640"/>
              <a:chExt cx="4782051" cy="2018263"/>
            </a:xfrm>
          </p:grpSpPr>
          <p:pic>
            <p:nvPicPr>
              <p:cNvPr id="88" name="Picture 26">
                <a:extLst>
                  <a:ext uri="{FF2B5EF4-FFF2-40B4-BE49-F238E27FC236}">
                    <a16:creationId xmlns:a16="http://schemas.microsoft.com/office/drawing/2014/main" id="{2C8B9747-407B-424A-9C7C-5A97617FEB57}"/>
                  </a:ext>
                </a:extLst>
              </p:cNvPr>
              <p:cNvPicPr>
                <a:picLocks noChangeAspect="1" noChangeArrowheads="1"/>
              </p:cNvPicPr>
              <p:nvPr/>
            </p:nvPicPr>
            <p:blipFill>
              <a:blip r:embed="rId1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196889" y="7479778"/>
                <a:ext cx="4764241" cy="2016125"/>
              </a:xfrm>
              <a:prstGeom prst="rect">
                <a:avLst/>
              </a:prstGeom>
              <a:solidFill>
                <a:schemeClr val="tx1"/>
              </a:solidFill>
              <a:ln>
                <a:noFill/>
              </a:ln>
            </p:spPr>
          </p:pic>
          <p:sp>
            <p:nvSpPr>
              <p:cNvPr id="91" name="Rectangle 90">
                <a:extLst>
                  <a:ext uri="{FF2B5EF4-FFF2-40B4-BE49-F238E27FC236}">
                    <a16:creationId xmlns:a16="http://schemas.microsoft.com/office/drawing/2014/main" id="{88EA96C2-71D7-4189-A885-92C7531FA401}"/>
                  </a:ext>
                </a:extLst>
              </p:cNvPr>
              <p:cNvSpPr/>
              <p:nvPr/>
            </p:nvSpPr>
            <p:spPr>
              <a:xfrm>
                <a:off x="13179079" y="7477640"/>
                <a:ext cx="4782050" cy="2016124"/>
              </a:xfrm>
              <a:prstGeom prst="rect">
                <a:avLst/>
              </a:prstGeom>
              <a:solidFill>
                <a:srgbClr val="FFFF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ja-JP" sz="2000" dirty="0">
                    <a:solidFill>
                      <a:srgbClr val="FF0000"/>
                    </a:solidFill>
                  </a:rPr>
                  <a:t>G-PCC </a:t>
                </a:r>
                <a:r>
                  <a:rPr lang="en-US" altLang="ja-JP" sz="2000" dirty="0">
                    <a:solidFill>
                      <a:schemeClr val="bg1">
                        <a:lumMod val="10000"/>
                      </a:schemeClr>
                    </a:solidFill>
                  </a:rPr>
                  <a:t>Geometry-based PCC</a:t>
                </a:r>
              </a:p>
            </p:txBody>
          </p:sp>
        </p:grpSp>
        <p:cxnSp>
          <p:nvCxnSpPr>
            <p:cNvPr id="8211" name="Connector: Elbow 8210">
              <a:extLst>
                <a:ext uri="{FF2B5EF4-FFF2-40B4-BE49-F238E27FC236}">
                  <a16:creationId xmlns:a16="http://schemas.microsoft.com/office/drawing/2014/main" id="{0661D0D8-3122-41B6-9097-1C4215030B3E}"/>
                </a:ext>
              </a:extLst>
            </p:cNvPr>
            <p:cNvCxnSpPr>
              <a:cxnSpLocks/>
              <a:endCxn id="8207" idx="3"/>
            </p:cNvCxnSpPr>
            <p:nvPr/>
          </p:nvCxnSpPr>
          <p:spPr>
            <a:xfrm rot="5400000">
              <a:off x="12105511" y="7647668"/>
              <a:ext cx="1352262" cy="366494"/>
            </a:xfrm>
            <a:prstGeom prst="bentConnector2">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98" name="Connector: Elbow 97">
              <a:extLst>
                <a:ext uri="{FF2B5EF4-FFF2-40B4-BE49-F238E27FC236}">
                  <a16:creationId xmlns:a16="http://schemas.microsoft.com/office/drawing/2014/main" id="{1B168E4F-5FAD-49C0-A66C-39E647D5529B}"/>
                </a:ext>
              </a:extLst>
            </p:cNvPr>
            <p:cNvCxnSpPr>
              <a:cxnSpLocks/>
              <a:endCxn id="91" idx="1"/>
            </p:cNvCxnSpPr>
            <p:nvPr/>
          </p:nvCxnSpPr>
          <p:spPr>
            <a:xfrm rot="16200000" flipH="1">
              <a:off x="12375965" y="7526399"/>
              <a:ext cx="1568504" cy="390652"/>
            </a:xfrm>
            <a:prstGeom prst="bentConnector2">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sp>
        <p:nvSpPr>
          <p:cNvPr id="68" name="Title 1"/>
          <p:cNvSpPr>
            <a:spLocks noGrp="1"/>
          </p:cNvSpPr>
          <p:nvPr>
            <p:ph type="title"/>
          </p:nvPr>
        </p:nvSpPr>
        <p:spPr>
          <a:xfrm>
            <a:off x="457200" y="274638"/>
            <a:ext cx="8229600" cy="1143000"/>
          </a:xfrm>
        </p:spPr>
        <p:txBody>
          <a:bodyPr/>
          <a:lstStyle/>
          <a:p>
            <a:r>
              <a:rPr lang="fr-FR" dirty="0"/>
              <a:t>About collaborations and environnement</a:t>
            </a:r>
          </a:p>
        </p:txBody>
      </p:sp>
      <p:grpSp>
        <p:nvGrpSpPr>
          <p:cNvPr id="5" name="Grouper 4"/>
          <p:cNvGrpSpPr/>
          <p:nvPr/>
        </p:nvGrpSpPr>
        <p:grpSpPr>
          <a:xfrm>
            <a:off x="-157690" y="870804"/>
            <a:ext cx="1564357" cy="1613389"/>
            <a:chOff x="-157690" y="870804"/>
            <a:chExt cx="1564357" cy="1613389"/>
          </a:xfrm>
        </p:grpSpPr>
        <p:cxnSp>
          <p:nvCxnSpPr>
            <p:cNvPr id="64" name="Straight Connector 11">
              <a:extLst>
                <a:ext uri="{FF2B5EF4-FFF2-40B4-BE49-F238E27FC236}">
                  <a16:creationId xmlns:a16="http://schemas.microsoft.com/office/drawing/2014/main" id="{B8ED606E-2B13-4936-9443-E8585694F490}"/>
                </a:ext>
              </a:extLst>
            </p:cNvPr>
            <p:cNvCxnSpPr/>
            <p:nvPr/>
          </p:nvCxnSpPr>
          <p:spPr>
            <a:xfrm>
              <a:off x="786628" y="1259839"/>
              <a:ext cx="0" cy="3505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TextBox 12">
              <a:extLst>
                <a:ext uri="{FF2B5EF4-FFF2-40B4-BE49-F238E27FC236}">
                  <a16:creationId xmlns:a16="http://schemas.microsoft.com/office/drawing/2014/main" id="{D1A100F1-40C2-4A2A-A2D0-B45508C2D163}"/>
                </a:ext>
              </a:extLst>
            </p:cNvPr>
            <p:cNvSpPr txBox="1"/>
            <p:nvPr/>
          </p:nvSpPr>
          <p:spPr>
            <a:xfrm>
              <a:off x="466067" y="870804"/>
              <a:ext cx="641121" cy="338554"/>
            </a:xfrm>
            <a:prstGeom prst="rect">
              <a:avLst/>
            </a:prstGeom>
            <a:noFill/>
          </p:spPr>
          <p:txBody>
            <a:bodyPr wrap="none" rtlCol="0">
              <a:spAutoFit/>
            </a:bodyPr>
            <a:lstStyle/>
            <a:p>
              <a:pPr algn="ctr"/>
              <a:r>
                <a:rPr lang="en-US" sz="1600" dirty="0"/>
                <a:t>2013</a:t>
              </a:r>
            </a:p>
          </p:txBody>
        </p:sp>
        <p:sp>
          <p:nvSpPr>
            <p:cNvPr id="69" name="Rectangle 68">
              <a:extLst>
                <a:ext uri="{FF2B5EF4-FFF2-40B4-BE49-F238E27FC236}">
                  <a16:creationId xmlns:a16="http://schemas.microsoft.com/office/drawing/2014/main" id="{55555A35-90CE-4B16-AABD-1AEE1FD2E7F7}"/>
                </a:ext>
              </a:extLst>
            </p:cNvPr>
            <p:cNvSpPr/>
            <p:nvPr/>
          </p:nvSpPr>
          <p:spPr>
            <a:xfrm>
              <a:off x="-157690" y="1693823"/>
              <a:ext cx="1564357" cy="790370"/>
            </a:xfrm>
            <a:prstGeom prst="rect">
              <a:avLst/>
            </a:prstGeom>
          </p:spPr>
          <p:txBody>
            <a:bodyPr wrap="square" lIns="51206" tIns="25603" rIns="51206" bIns="25603">
              <a:spAutoFit/>
            </a:bodyPr>
            <a:lstStyle/>
            <a:p>
              <a:pPr algn="ctr"/>
              <a:r>
                <a:rPr lang="en-AU" sz="1600" dirty="0" err="1">
                  <a:solidFill>
                    <a:srgbClr val="FF0000"/>
                  </a:solidFill>
                </a:rPr>
                <a:t>Rufael</a:t>
              </a:r>
              <a:r>
                <a:rPr lang="en-AU" sz="1600" dirty="0">
                  <a:solidFill>
                    <a:srgbClr val="FF0000"/>
                  </a:solidFill>
                </a:rPr>
                <a:t> </a:t>
              </a:r>
            </a:p>
            <a:p>
              <a:pPr algn="ctr"/>
              <a:r>
                <a:rPr lang="en-AU" sz="1600" dirty="0">
                  <a:solidFill>
                    <a:srgbClr val="FF0000"/>
                  </a:solidFill>
                </a:rPr>
                <a:t>had an </a:t>
              </a:r>
            </a:p>
            <a:p>
              <a:pPr algn="ctr"/>
              <a:r>
                <a:rPr lang="en-AU" sz="1600" dirty="0">
                  <a:solidFill>
                    <a:srgbClr val="FF0000"/>
                  </a:solidFill>
                </a:rPr>
                <a:t>idea</a:t>
              </a:r>
              <a:endParaRPr lang="en-US" sz="1600" dirty="0">
                <a:solidFill>
                  <a:srgbClr val="FF0000"/>
                </a:solidFill>
              </a:endParaRPr>
            </a:p>
          </p:txBody>
        </p:sp>
      </p:grpSp>
    </p:spTree>
    <p:extLst>
      <p:ext uri="{BB962C8B-B14F-4D97-AF65-F5344CB8AC3E}">
        <p14:creationId xmlns:p14="http://schemas.microsoft.com/office/powerpoint/2010/main" val="216060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Conclusion</a:t>
            </a:r>
          </a:p>
        </p:txBody>
      </p:sp>
      <p:sp>
        <p:nvSpPr>
          <p:cNvPr id="15" name="Espace réservé du contenu 2"/>
          <p:cNvSpPr txBox="1">
            <a:spLocks/>
          </p:cNvSpPr>
          <p:nvPr/>
        </p:nvSpPr>
        <p:spPr bwMode="auto">
          <a:xfrm>
            <a:off x="457200" y="1107847"/>
            <a:ext cx="8176245"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271463" indent="-271463">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spcBef>
                <a:spcPct val="20000"/>
              </a:spcBef>
              <a:buClr>
                <a:schemeClr val="bg2"/>
              </a:buClr>
              <a:buSzPct val="75000"/>
              <a:buFont typeface="Wingdings 2" charset="0"/>
              <a:buChar char="¢"/>
            </a:pPr>
            <a:r>
              <a:rPr lang="en-US" sz="2000" dirty="0"/>
              <a:t>Novel </a:t>
            </a:r>
            <a:r>
              <a:rPr lang="en-US" sz="2000" dirty="0">
                <a:solidFill>
                  <a:srgbClr val="FF0000"/>
                </a:solidFill>
              </a:rPr>
              <a:t>capturing systems </a:t>
            </a:r>
            <a:r>
              <a:rPr lang="en-US" sz="2000" dirty="0"/>
              <a:t>and </a:t>
            </a:r>
            <a:r>
              <a:rPr lang="en-US" sz="2000" dirty="0">
                <a:solidFill>
                  <a:srgbClr val="FF0000"/>
                </a:solidFill>
              </a:rPr>
              <a:t>interactive 3D viewing experiences </a:t>
            </a:r>
            <a:r>
              <a:rPr lang="en-US" sz="2000" dirty="0"/>
              <a:t>are creating new opportunities for future networks and technologies. </a:t>
            </a:r>
          </a:p>
          <a:p>
            <a:pPr>
              <a:spcBef>
                <a:spcPct val="20000"/>
              </a:spcBef>
              <a:buClr>
                <a:schemeClr val="bg2"/>
              </a:buClr>
              <a:buSzPct val="75000"/>
              <a:buFont typeface="Wingdings 2" charset="0"/>
              <a:buChar char="¢"/>
            </a:pPr>
            <a:endParaRPr lang="en-US" sz="2000" dirty="0"/>
          </a:p>
          <a:p>
            <a:pPr>
              <a:spcBef>
                <a:spcPct val="20000"/>
              </a:spcBef>
              <a:buClr>
                <a:schemeClr val="bg2"/>
              </a:buClr>
              <a:buSzPct val="75000"/>
              <a:buFont typeface="Wingdings 2" charset="0"/>
              <a:buChar char="¢"/>
            </a:pPr>
            <a:r>
              <a:rPr lang="en-US" sz="2000" dirty="0"/>
              <a:t>Point Cloud Compression enables interactive high quality 3D content by providing </a:t>
            </a:r>
            <a:r>
              <a:rPr lang="en-US" sz="2000" dirty="0">
                <a:solidFill>
                  <a:srgbClr val="FF0000"/>
                </a:solidFill>
              </a:rPr>
              <a:t>manageable bitrates </a:t>
            </a:r>
            <a:r>
              <a:rPr lang="en-US" sz="2000" dirty="0"/>
              <a:t>and also reducing requirements in creation, transmission and rendering of 3D content. </a:t>
            </a:r>
          </a:p>
          <a:p>
            <a:pPr>
              <a:spcBef>
                <a:spcPct val="20000"/>
              </a:spcBef>
              <a:buClr>
                <a:schemeClr val="bg2"/>
              </a:buClr>
              <a:buSzPct val="75000"/>
              <a:buFont typeface="Wingdings 2" charset="0"/>
              <a:buChar char="¢"/>
            </a:pPr>
            <a:endParaRPr lang="en-US" sz="2000" dirty="0"/>
          </a:p>
          <a:p>
            <a:pPr>
              <a:spcBef>
                <a:spcPct val="20000"/>
              </a:spcBef>
              <a:buClr>
                <a:schemeClr val="bg2"/>
              </a:buClr>
              <a:buSzPct val="75000"/>
              <a:buFont typeface="Wingdings 2" charset="0"/>
              <a:buChar char="¢"/>
            </a:pPr>
            <a:r>
              <a:rPr lang="en-US" sz="2000" dirty="0"/>
              <a:t>Furthermore, V-PCC leverages the existing hardware and software infrastructure for </a:t>
            </a:r>
            <a:r>
              <a:rPr lang="en-US" sz="2000" dirty="0">
                <a:solidFill>
                  <a:srgbClr val="FF0000"/>
                </a:solidFill>
              </a:rPr>
              <a:t>rapid deployment </a:t>
            </a:r>
            <a:r>
              <a:rPr lang="en-US" sz="2000" dirty="0"/>
              <a:t>of new immersive experiences. </a:t>
            </a:r>
          </a:p>
          <a:p>
            <a:pPr>
              <a:spcBef>
                <a:spcPct val="20000"/>
              </a:spcBef>
              <a:buClr>
                <a:schemeClr val="bg2"/>
              </a:buClr>
              <a:buSzPct val="75000"/>
              <a:buFont typeface="Wingdings 2" charset="0"/>
              <a:buChar char="¢"/>
            </a:pPr>
            <a:endParaRPr lang="en-US" sz="2000" dirty="0"/>
          </a:p>
          <a:p>
            <a:pPr>
              <a:spcBef>
                <a:spcPct val="20000"/>
              </a:spcBef>
              <a:buClr>
                <a:schemeClr val="bg2"/>
              </a:buClr>
              <a:buSzPct val="75000"/>
              <a:buFont typeface="Wingdings 2" charset="0"/>
              <a:buChar char="¢"/>
            </a:pPr>
            <a:r>
              <a:rPr lang="en-US" sz="2000" dirty="0"/>
              <a:t>PCC provides a </a:t>
            </a:r>
            <a:r>
              <a:rPr lang="en-US" sz="2000" dirty="0">
                <a:solidFill>
                  <a:srgbClr val="FF0000"/>
                </a:solidFill>
              </a:rPr>
              <a:t>solid framework </a:t>
            </a:r>
            <a:r>
              <a:rPr lang="en-US" sz="2000" dirty="0"/>
              <a:t>for the convergence between natural and synthetic 3D graphics.</a:t>
            </a:r>
          </a:p>
          <a:p>
            <a:pPr marL="0" indent="0">
              <a:spcBef>
                <a:spcPct val="20000"/>
              </a:spcBef>
              <a:buClr>
                <a:schemeClr val="bg2"/>
              </a:buClr>
              <a:buSzPct val="75000"/>
            </a:pPr>
            <a:endParaRPr lang="en-US" sz="2000" dirty="0"/>
          </a:p>
        </p:txBody>
      </p:sp>
    </p:spTree>
    <p:extLst>
      <p:ext uri="{BB962C8B-B14F-4D97-AF65-F5344CB8AC3E}">
        <p14:creationId xmlns:p14="http://schemas.microsoft.com/office/powerpoint/2010/main" val="26614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Conclusion</a:t>
            </a:r>
          </a:p>
        </p:txBody>
      </p:sp>
      <p:sp>
        <p:nvSpPr>
          <p:cNvPr id="15" name="Espace réservé du contenu 2"/>
          <p:cNvSpPr txBox="1">
            <a:spLocks/>
          </p:cNvSpPr>
          <p:nvPr/>
        </p:nvSpPr>
        <p:spPr bwMode="auto">
          <a:xfrm>
            <a:off x="457200" y="1503928"/>
            <a:ext cx="8176245"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271463" indent="-271463">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spcBef>
                <a:spcPct val="20000"/>
              </a:spcBef>
              <a:buClr>
                <a:schemeClr val="bg2"/>
              </a:buClr>
              <a:buSzPct val="75000"/>
              <a:buFont typeface="Wingdings 2" charset="0"/>
              <a:buChar char="¢"/>
            </a:pPr>
            <a:r>
              <a:rPr lang="en-US" sz="2400" dirty="0"/>
              <a:t>We are at the beginning of a new era when humanity will re-gain its third dimension in the digital space!</a:t>
            </a:r>
            <a:endParaRPr lang="fr-FR" sz="2400" dirty="0"/>
          </a:p>
        </p:txBody>
      </p:sp>
      <p:pic>
        <p:nvPicPr>
          <p:cNvPr id="4" name="Picture 2" descr="ttp://tundratabloids.com/wp-content/uploads/2011/05/flat-earth.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25425" y="2982884"/>
            <a:ext cx="3921125" cy="2587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descr="ttp://shoutitforlife.com/wp-content/uploads/2011/05/Round-earth.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549900" y="2982884"/>
            <a:ext cx="3400425" cy="2587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Image 2"/>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7952622" flipH="1">
            <a:off x="3922560" y="3499718"/>
            <a:ext cx="1985515" cy="1365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56203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Disclaimer</a:t>
            </a:r>
            <a:endParaRPr lang="fr-FR" dirty="0"/>
          </a:p>
        </p:txBody>
      </p:sp>
      <p:sp>
        <p:nvSpPr>
          <p:cNvPr id="15" name="Espace réservé du contenu 2"/>
          <p:cNvSpPr txBox="1">
            <a:spLocks/>
          </p:cNvSpPr>
          <p:nvPr/>
        </p:nvSpPr>
        <p:spPr bwMode="auto">
          <a:xfrm>
            <a:off x="457200" y="1503928"/>
            <a:ext cx="8176245"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271463" indent="-271463">
              <a:defRPr sz="3600" b="1">
                <a:solidFill>
                  <a:schemeClr val="tx1"/>
                </a:solidFill>
                <a:latin typeface="Arial" charset="0"/>
                <a:ea typeface="MS PGothic" charset="0"/>
                <a:cs typeface="MS PGothic" charset="0"/>
              </a:defRPr>
            </a:lvl1pPr>
            <a:lvl2pPr marL="742950" indent="-285750">
              <a:defRPr sz="3600" b="1">
                <a:solidFill>
                  <a:schemeClr val="tx1"/>
                </a:solidFill>
                <a:latin typeface="Arial" charset="0"/>
                <a:ea typeface="MS PGothic" charset="0"/>
                <a:cs typeface="MS PGothic" charset="0"/>
              </a:defRPr>
            </a:lvl2pPr>
            <a:lvl3pPr marL="1143000" indent="-228600">
              <a:defRPr sz="3600" b="1">
                <a:solidFill>
                  <a:schemeClr val="tx1"/>
                </a:solidFill>
                <a:latin typeface="Arial" charset="0"/>
                <a:ea typeface="MS PGothic" charset="0"/>
                <a:cs typeface="MS PGothic" charset="0"/>
              </a:defRPr>
            </a:lvl3pPr>
            <a:lvl4pPr marL="1600200" indent="-228600">
              <a:defRPr sz="3600" b="1">
                <a:solidFill>
                  <a:schemeClr val="tx1"/>
                </a:solidFill>
                <a:latin typeface="Arial" charset="0"/>
                <a:ea typeface="MS PGothic" charset="0"/>
                <a:cs typeface="MS PGothic" charset="0"/>
              </a:defRPr>
            </a:lvl4pPr>
            <a:lvl5pPr marL="2057400" indent="-228600">
              <a:defRPr sz="3600" b="1">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3600" b="1">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3600" b="1">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3600" b="1">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3600" b="1">
                <a:solidFill>
                  <a:schemeClr val="tx1"/>
                </a:solidFill>
                <a:latin typeface="Arial" charset="0"/>
                <a:ea typeface="MS PGothic" charset="0"/>
                <a:cs typeface="MS PGothic" charset="0"/>
              </a:defRPr>
            </a:lvl9pPr>
          </a:lstStyle>
          <a:p>
            <a:pPr>
              <a:spcBef>
                <a:spcPct val="20000"/>
              </a:spcBef>
              <a:buClr>
                <a:schemeClr val="bg2"/>
              </a:buClr>
              <a:buSzPct val="75000"/>
              <a:buFont typeface="Wingdings 2" charset="0"/>
              <a:buChar char="¢"/>
            </a:pPr>
            <a:r>
              <a:rPr lang="en-US" sz="2400" dirty="0"/>
              <a:t>Several pictures and videos used in this presentation are provided by </a:t>
            </a:r>
          </a:p>
          <a:p>
            <a:pPr lvl="1">
              <a:spcBef>
                <a:spcPct val="20000"/>
              </a:spcBef>
              <a:buClr>
                <a:schemeClr val="bg2"/>
              </a:buClr>
              <a:buSzPct val="75000"/>
              <a:buFont typeface="Wingdings 2" charset="0"/>
              <a:buChar char="¢"/>
            </a:pPr>
            <a:r>
              <a:rPr lang="en-US" sz="2400" dirty="0"/>
              <a:t>8i, </a:t>
            </a:r>
          </a:p>
          <a:p>
            <a:pPr lvl="1">
              <a:spcBef>
                <a:spcPct val="20000"/>
              </a:spcBef>
              <a:buClr>
                <a:schemeClr val="bg2"/>
              </a:buClr>
              <a:buSzPct val="75000"/>
              <a:buFont typeface="Wingdings 2" charset="0"/>
              <a:buChar char="¢"/>
            </a:pPr>
            <a:r>
              <a:rPr lang="en-US" sz="2400" dirty="0" err="1"/>
              <a:t>Owli</a:t>
            </a:r>
            <a:r>
              <a:rPr lang="en-US" sz="2400" dirty="0"/>
              <a:t> </a:t>
            </a:r>
          </a:p>
          <a:p>
            <a:pPr lvl="1">
              <a:spcBef>
                <a:spcPct val="20000"/>
              </a:spcBef>
              <a:buClr>
                <a:schemeClr val="bg2"/>
              </a:buClr>
              <a:buSzPct val="75000"/>
              <a:buFont typeface="Wingdings 2" charset="0"/>
              <a:buChar char="¢"/>
            </a:pPr>
            <a:r>
              <a:rPr lang="en-US" sz="2400" dirty="0"/>
              <a:t>Sony</a:t>
            </a:r>
          </a:p>
          <a:p>
            <a:pPr lvl="1">
              <a:spcBef>
                <a:spcPct val="20000"/>
              </a:spcBef>
              <a:buClr>
                <a:schemeClr val="bg2"/>
              </a:buClr>
              <a:buSzPct val="75000"/>
              <a:buFont typeface="Wingdings 2" charset="0"/>
              <a:buChar char="¢"/>
            </a:pPr>
            <a:r>
              <a:rPr lang="en-US" sz="2400" dirty="0"/>
              <a:t>Intel </a:t>
            </a:r>
            <a:r>
              <a:rPr lang="en-US" sz="2400" dirty="0" err="1"/>
              <a:t>RealSense</a:t>
            </a:r>
            <a:endParaRPr lang="en-US" sz="2400" dirty="0"/>
          </a:p>
          <a:p>
            <a:pPr lvl="1">
              <a:spcBef>
                <a:spcPct val="20000"/>
              </a:spcBef>
              <a:buClr>
                <a:schemeClr val="bg2"/>
              </a:buClr>
              <a:buSzPct val="75000"/>
              <a:buFont typeface="Wingdings 2" charset="0"/>
              <a:buChar char="¢"/>
            </a:pPr>
            <a:r>
              <a:rPr lang="en-US" sz="2400" dirty="0"/>
              <a:t>Microsoft </a:t>
            </a:r>
            <a:r>
              <a:rPr lang="en-US" sz="2400" dirty="0" err="1"/>
              <a:t>Hololens</a:t>
            </a:r>
            <a:endParaRPr lang="en-US" sz="2400" dirty="0"/>
          </a:p>
          <a:p>
            <a:pPr lvl="1">
              <a:spcBef>
                <a:spcPct val="20000"/>
              </a:spcBef>
              <a:buClr>
                <a:schemeClr val="bg2"/>
              </a:buClr>
              <a:buSzPct val="75000"/>
              <a:buFont typeface="Wingdings 2" charset="0"/>
              <a:buChar char="¢"/>
            </a:pPr>
            <a:r>
              <a:rPr lang="en-US" sz="2400" dirty="0" err="1"/>
              <a:t>Institut</a:t>
            </a:r>
            <a:r>
              <a:rPr lang="en-US" sz="2400" dirty="0"/>
              <a:t> Mines Telecom</a:t>
            </a:r>
          </a:p>
          <a:p>
            <a:pPr>
              <a:spcBef>
                <a:spcPct val="20000"/>
              </a:spcBef>
              <a:buClr>
                <a:schemeClr val="bg2"/>
              </a:buClr>
              <a:buSzPct val="75000"/>
              <a:buFont typeface="Wingdings 2" charset="0"/>
              <a:buChar char="¢"/>
            </a:pPr>
            <a:endParaRPr lang="fr-FR" sz="2400" dirty="0"/>
          </a:p>
        </p:txBody>
      </p:sp>
    </p:spTree>
    <p:extLst>
      <p:ext uri="{BB962C8B-B14F-4D97-AF65-F5344CB8AC3E}">
        <p14:creationId xmlns:p14="http://schemas.microsoft.com/office/powerpoint/2010/main" val="229981078"/>
      </p:ext>
    </p:extLst>
  </p:cSld>
  <p:clrMapOvr>
    <a:masterClrMapping/>
  </p:clrMapOvr>
</p:sld>
</file>

<file path=ppt/theme/theme1.xml><?xml version="1.0" encoding="utf-8"?>
<a:theme xmlns:a="http://schemas.openxmlformats.org/drawingml/2006/main" name="Telecom_SudParis">
  <a:themeElements>
    <a:clrScheme name="">
      <a:dk1>
        <a:srgbClr val="1A171B"/>
      </a:dk1>
      <a:lt1>
        <a:srgbClr val="6D5047"/>
      </a:lt1>
      <a:dk2>
        <a:srgbClr val="FFFFFF"/>
      </a:dk2>
      <a:lt2>
        <a:srgbClr val="014377"/>
      </a:lt2>
      <a:accent1>
        <a:srgbClr val="D06D1D"/>
      </a:accent1>
      <a:accent2>
        <a:srgbClr val="CCD221"/>
      </a:accent2>
      <a:accent3>
        <a:srgbClr val="BAB3B1"/>
      </a:accent3>
      <a:accent4>
        <a:srgbClr val="141215"/>
      </a:accent4>
      <a:accent5>
        <a:srgbClr val="E4BAAB"/>
      </a:accent5>
      <a:accent6>
        <a:srgbClr val="B9BE1D"/>
      </a:accent6>
      <a:hlink>
        <a:srgbClr val="0091A5"/>
      </a:hlink>
      <a:folHlink>
        <a:srgbClr val="C3C6D8"/>
      </a:folHlink>
    </a:clrScheme>
    <a:fontScheme name="Telecom_SudPar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36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3600" b="1" i="0" u="none" strike="noStrike" cap="none" normalizeH="0" baseline="0" smtClean="0">
            <a:ln>
              <a:noFill/>
            </a:ln>
            <a:solidFill>
              <a:schemeClr val="tx1"/>
            </a:solidFill>
            <a:effectLst/>
            <a:latin typeface="Arial" charset="0"/>
          </a:defRPr>
        </a:defPPr>
      </a:lstStyle>
    </a:lnDef>
  </a:objectDefaults>
  <a:extraClrSchemeLst>
    <a:extraClrScheme>
      <a:clrScheme name="Telecom_SudPari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lecom_SudPari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lecom_SudPari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lecom_SudPari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lecom_SudPari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lecom_SudPari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lecom_SudPari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lecom_SudPari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lecom_SudPari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lecom_SudPari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lecom_SudPari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lecom_SudPari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Telecom_SudParis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lecom_SudParis 14">
        <a:dk1>
          <a:srgbClr val="1A171B"/>
        </a:dk1>
        <a:lt1>
          <a:srgbClr val="FFFFFF"/>
        </a:lt1>
        <a:dk2>
          <a:srgbClr val="FFFFFF"/>
        </a:dk2>
        <a:lt2>
          <a:srgbClr val="6A5B5A"/>
        </a:lt2>
        <a:accent1>
          <a:srgbClr val="BBE0E3"/>
        </a:accent1>
        <a:accent2>
          <a:srgbClr val="333399"/>
        </a:accent2>
        <a:accent3>
          <a:srgbClr val="FFFFFF"/>
        </a:accent3>
        <a:accent4>
          <a:srgbClr val="141215"/>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lecom_SudParis 15">
        <a:dk1>
          <a:srgbClr val="1A171B"/>
        </a:dk1>
        <a:lt1>
          <a:srgbClr val="FFFFFF"/>
        </a:lt1>
        <a:dk2>
          <a:srgbClr val="FFFFFF"/>
        </a:dk2>
        <a:lt2>
          <a:srgbClr val="847573"/>
        </a:lt2>
        <a:accent1>
          <a:srgbClr val="6A5B5A"/>
        </a:accent1>
        <a:accent2>
          <a:srgbClr val="333399"/>
        </a:accent2>
        <a:accent3>
          <a:srgbClr val="FFFFFF"/>
        </a:accent3>
        <a:accent4>
          <a:srgbClr val="141215"/>
        </a:accent4>
        <a:accent5>
          <a:srgbClr val="B9B5B5"/>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Telecom_SudParis</Template>
  <TotalTime>19133</TotalTime>
  <Words>1046</Words>
  <Application>Microsoft Office PowerPoint</Application>
  <PresentationFormat>Affichage à l'écran (4:3)</PresentationFormat>
  <Paragraphs>185</Paragraphs>
  <Slides>23</Slides>
  <Notes>9</Notes>
  <HiddenSlides>0</HiddenSlides>
  <MMClips>13</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23</vt:i4>
      </vt:variant>
    </vt:vector>
  </HeadingPairs>
  <TitlesOfParts>
    <vt:vector size="29" baseType="lpstr">
      <vt:lpstr>メイリオ</vt:lpstr>
      <vt:lpstr>Arial</vt:lpstr>
      <vt:lpstr>Calibri</vt:lpstr>
      <vt:lpstr>Times</vt:lpstr>
      <vt:lpstr>Wingdings 2</vt:lpstr>
      <vt:lpstr>Telecom_SudParis</vt:lpstr>
      <vt:lpstr>Point Cloud Compression (in MPEG)  Immersive Media Workshop Göteborg July 2019</vt:lpstr>
      <vt:lpstr>What a Point Cloud is and why we should care about?</vt:lpstr>
      <vt:lpstr>What a Point Cloud is and why we should care about?</vt:lpstr>
      <vt:lpstr>What a Point Cloud is and why we should care about?</vt:lpstr>
      <vt:lpstr>What a Point Cloud is and why we should care about?</vt:lpstr>
      <vt:lpstr>What a Point Cloud is and why we should care about?</vt:lpstr>
      <vt:lpstr>What a Point Cloud is and why we should care about?</vt:lpstr>
      <vt:lpstr>What a Point Cloud is and why we should care about?</vt:lpstr>
      <vt:lpstr>Point Cloud</vt:lpstr>
      <vt:lpstr>PC</vt:lpstr>
      <vt:lpstr>PC</vt:lpstr>
      <vt:lpstr>Sport viewing with point clouds</vt:lpstr>
      <vt:lpstr>Point Cloud</vt:lpstr>
      <vt:lpstr>Environment mapping for autonomous driving</vt:lpstr>
      <vt:lpstr>Point Cloud</vt:lpstr>
      <vt:lpstr>Point Cloud Compression</vt:lpstr>
      <vt:lpstr>Video-based Point Cloud Compression (V-PCC or ISO/IEC 23090-5)</vt:lpstr>
      <vt:lpstr>Geometry-based Point Cloud Compression (G-PCC or ISO/IEC 23090-9)</vt:lpstr>
      <vt:lpstr>About collaborations and environnement</vt:lpstr>
      <vt:lpstr>About collaborations and environnement</vt:lpstr>
      <vt:lpstr>Conclusion</vt:lpstr>
      <vt:lpstr>Conclusion</vt:lpstr>
      <vt:lpstr>Disclaimer</vt:lpstr>
    </vt:vector>
  </TitlesOfParts>
  <Company>GET/INT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0</dc:title>
  <dc:creator>preda</dc:creator>
  <cp:lastModifiedBy>Carla Danti</cp:lastModifiedBy>
  <cp:revision>332</cp:revision>
  <dcterms:created xsi:type="dcterms:W3CDTF">2009-07-10T09:00:04Z</dcterms:created>
  <dcterms:modified xsi:type="dcterms:W3CDTF">2019-07-22T10:14:34Z</dcterms:modified>
</cp:coreProperties>
</file>