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545" r:id="rId2"/>
    <p:sldId id="849" r:id="rId3"/>
    <p:sldId id="1070" r:id="rId4"/>
    <p:sldId id="1148" r:id="rId5"/>
    <p:sldId id="1131" r:id="rId6"/>
    <p:sldId id="1170" r:id="rId7"/>
    <p:sldId id="1180" r:id="rId8"/>
    <p:sldId id="1178" r:id="rId9"/>
    <p:sldId id="1126" r:id="rId10"/>
    <p:sldId id="1132" r:id="rId11"/>
    <p:sldId id="1133" r:id="rId12"/>
    <p:sldId id="1153" r:id="rId13"/>
    <p:sldId id="1124" r:id="rId14"/>
    <p:sldId id="1134" r:id="rId15"/>
    <p:sldId id="1154" r:id="rId16"/>
    <p:sldId id="1138" r:id="rId17"/>
    <p:sldId id="1139" r:id="rId18"/>
    <p:sldId id="1141" r:id="rId19"/>
    <p:sldId id="1267" r:id="rId20"/>
    <p:sldId id="1143" r:id="rId21"/>
    <p:sldId id="1268" r:id="rId22"/>
    <p:sldId id="1269" r:id="rId23"/>
    <p:sldId id="1270" r:id="rId24"/>
    <p:sldId id="1145" r:id="rId25"/>
    <p:sldId id="1147" r:id="rId26"/>
    <p:sldId id="1177" r:id="rId27"/>
    <p:sldId id="1263" r:id="rId28"/>
    <p:sldId id="1264" r:id="rId29"/>
    <p:sldId id="1265" r:id="rId30"/>
    <p:sldId id="1261" r:id="rId31"/>
    <p:sldId id="1207" r:id="rId32"/>
    <p:sldId id="1214" r:id="rId33"/>
    <p:sldId id="1215" r:id="rId34"/>
    <p:sldId id="1209" r:id="rId35"/>
    <p:sldId id="1210" r:id="rId36"/>
    <p:sldId id="1211" r:id="rId37"/>
    <p:sldId id="1212" r:id="rId38"/>
    <p:sldId id="1213" r:id="rId39"/>
    <p:sldId id="1275" r:id="rId40"/>
    <p:sldId id="1276" r:id="rId41"/>
    <p:sldId id="1277" r:id="rId42"/>
    <p:sldId id="1273" r:id="rId43"/>
    <p:sldId id="1136" r:id="rId44"/>
    <p:sldId id="1094" r:id="rId45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FF"/>
    <a:srgbClr val="FFFF66"/>
    <a:srgbClr val="FF9999"/>
    <a:srgbClr val="FFFFFF"/>
    <a:srgbClr val="FFFF99"/>
    <a:srgbClr val="D6FA20"/>
    <a:srgbClr val="FFFFCC"/>
    <a:srgbClr val="C0C0C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7084" autoAdjust="0"/>
    <p:restoredTop sz="93366" autoAdjust="0"/>
  </p:normalViewPr>
  <p:slideViewPr>
    <p:cSldViewPr>
      <p:cViewPr>
        <p:scale>
          <a:sx n="100" d="100"/>
          <a:sy n="100" d="100"/>
        </p:scale>
        <p:origin x="-888" y="-72"/>
      </p:cViewPr>
      <p:guideLst>
        <p:guide orient="horz" pos="4020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44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2015/6/24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=5/6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6770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9499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9499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8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6.png"/><Relationship Id="rId5" Type="http://schemas.openxmlformats.org/officeDocument/2006/relationships/image" Target="../media/image8.jpeg"/><Relationship Id="rId10" Type="http://schemas.openxmlformats.org/officeDocument/2006/relationships/image" Target="../media/image23.png"/><Relationship Id="rId4" Type="http://schemas.openxmlformats.org/officeDocument/2006/relationships/image" Target="../media/image7.pn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7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2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0.pn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2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6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oleObject" Target="../embeddings/oleObject5.bin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5.wm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jpe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80.png"/><Relationship Id="rId5" Type="http://schemas.openxmlformats.org/officeDocument/2006/relationships/image" Target="../media/image17.png"/><Relationship Id="rId4" Type="http://schemas.openxmlformats.org/officeDocument/2006/relationships/hyperlink" Target="Shark_xvid_001.avi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2"/>
          <p:cNvSpPr>
            <a:spLocks noChangeArrowheads="1"/>
          </p:cNvSpPr>
          <p:nvPr/>
        </p:nvSpPr>
        <p:spPr bwMode="auto">
          <a:xfrm>
            <a:off x="395536" y="4293096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University, Taiwan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38982" y="1860699"/>
            <a:ext cx="8208912" cy="1846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2" tIns="45711" rIns="91422" bIns="45711">
            <a:spAutoFit/>
          </a:bodyPr>
          <a:lstStyle/>
          <a:p>
            <a:pPr algn="ctr"/>
            <a:r>
              <a:rPr lang="en-US" altLang="zh-TW" sz="3000" b="1" dirty="0" smtClean="0">
                <a:latin typeface="微軟正黑體" pitchFamily="34" charset="-120"/>
                <a:ea typeface="微軟正黑體" pitchFamily="34" charset="-120"/>
              </a:rPr>
              <a:t>Revised Centralized Texture-Depth Packing SEI Message and Its Performance Improvement by Depth Enhancement</a:t>
            </a:r>
          </a:p>
          <a:p>
            <a:pPr algn="ctr"/>
            <a:r>
              <a:rPr lang="en-US" altLang="zh-TW" sz="2400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(Revisions of JCT3V-J0108 </a:t>
            </a:r>
            <a:r>
              <a:rPr lang="en-US" altLang="zh-TW" sz="2400" b="1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and JCT3V-k0027)</a:t>
            </a:r>
            <a:endParaRPr lang="zh-TW" altLang="en-US" sz="2400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CTDP-LR </a:t>
            </a:r>
            <a:r>
              <a:rPr lang="en-US" altLang="zh-TW" sz="3200" dirty="0" err="1">
                <a:latin typeface="Calibri" panose="020F0502020204030204" pitchFamily="34" charset="0"/>
              </a:rPr>
              <a:t>Depacking</a:t>
            </a:r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035165" y="2806975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383966" y="4629078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331640" y="461819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</a:t>
            </a:r>
            <a:r>
              <a:rPr lang="en-US" altLang="zh-TW" sz="1400" dirty="0"/>
              <a:t> </a:t>
            </a:r>
            <a:r>
              <a:rPr lang="en-US" altLang="zh-TW" sz="1400" b="1" dirty="0" smtClean="0">
                <a:cs typeface="Arial" pitchFamily="34" charset="0"/>
              </a:rPr>
              <a:t>Direction</a:t>
            </a:r>
            <a:endParaRPr lang="en-US" altLang="zh-TW" sz="1400" b="1" dirty="0">
              <a:cs typeface="Arial" pitchFamily="34" charset="0"/>
            </a:endParaRPr>
          </a:p>
        </p:txBody>
      </p:sp>
      <p:cxnSp>
        <p:nvCxnSpPr>
          <p:cNvPr id="17" name="肘形接點 16"/>
          <p:cNvCxnSpPr>
            <a:stCxn id="68" idx="1"/>
            <a:endCxn id="15" idx="0"/>
          </p:cNvCxnSpPr>
          <p:nvPr/>
        </p:nvCxnSpPr>
        <p:spPr>
          <a:xfrm rot="10800000" flipV="1">
            <a:off x="2430652" y="2444962"/>
            <a:ext cx="1603385" cy="2184116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直線單箭頭接點 21"/>
          <p:cNvCxnSpPr>
            <a:stCxn id="15" idx="2"/>
            <a:endCxn id="57" idx="0"/>
          </p:cNvCxnSpPr>
          <p:nvPr/>
        </p:nvCxnSpPr>
        <p:spPr bwMode="auto">
          <a:xfrm>
            <a:off x="2430651" y="5152298"/>
            <a:ext cx="17113" cy="65296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直線單箭頭接點 45"/>
          <p:cNvCxnSpPr/>
          <p:nvPr/>
        </p:nvCxnSpPr>
        <p:spPr bwMode="auto">
          <a:xfrm>
            <a:off x="5283572" y="5664428"/>
            <a:ext cx="392" cy="216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6" name="矩形 65"/>
          <p:cNvSpPr/>
          <p:nvPr/>
        </p:nvSpPr>
        <p:spPr bwMode="auto">
          <a:xfrm>
            <a:off x="4034036" y="339405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399897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220736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61819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223112"/>
            <a:ext cx="2448000" cy="475200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682562"/>
            <a:ext cx="1129" cy="12441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3282175"/>
            <a:ext cx="1129" cy="11188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869256"/>
            <a:ext cx="0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474176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stCxn id="69" idx="2"/>
            <a:endCxn id="70" idx="0"/>
          </p:cNvCxnSpPr>
          <p:nvPr/>
        </p:nvCxnSpPr>
        <p:spPr>
          <a:xfrm>
            <a:off x="5259300" y="5093392"/>
            <a:ext cx="4976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215934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3400280"/>
            <a:ext cx="214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826462"/>
            <a:ext cx="24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 </a:t>
            </a:r>
            <a:r>
              <a:rPr lang="en-US" altLang="zh-TW" sz="1400" b="1" dirty="0">
                <a:cs typeface="Arial" pitchFamily="34" charset="0"/>
              </a:rPr>
              <a:t>Flipping</a:t>
            </a:r>
            <a:r>
              <a:rPr lang="en-US" altLang="zh-CN" sz="14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3966016"/>
            <a:ext cx="237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Get Depth Pixel from</a:t>
            </a:r>
          </a:p>
          <a:p>
            <a:pPr algn="ctr"/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575040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</a:t>
            </a:r>
            <a:r>
              <a:rPr lang="en-US" altLang="zh-TW" sz="1400" dirty="0" smtClean="0"/>
              <a:t> </a:t>
            </a:r>
            <a:r>
              <a:rPr lang="en-US" altLang="zh-TW" sz="1400" b="1" dirty="0">
                <a:cs typeface="Arial" pitchFamily="34" charset="0"/>
              </a:rPr>
              <a:t>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194256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57" name="圖片 5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01" y="5805264"/>
            <a:ext cx="1150925" cy="648614"/>
          </a:xfrm>
          <a:prstGeom prst="rect">
            <a:avLst/>
          </a:prstGeom>
        </p:spPr>
      </p:pic>
      <p:sp>
        <p:nvSpPr>
          <p:cNvPr id="58" name="文字方塊 57"/>
          <p:cNvSpPr txBox="1"/>
          <p:nvPr/>
        </p:nvSpPr>
        <p:spPr>
          <a:xfrm>
            <a:off x="2297244" y="6416272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pic>
        <p:nvPicPr>
          <p:cNvPr id="60" name="圖片 5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97" y="5868629"/>
            <a:ext cx="1151025" cy="648670"/>
          </a:xfrm>
          <a:prstGeom prst="rect">
            <a:avLst/>
          </a:prstGeom>
        </p:spPr>
      </p:pic>
      <p:sp>
        <p:nvSpPr>
          <p:cNvPr id="61" name="文字方塊 60"/>
          <p:cNvSpPr txBox="1"/>
          <p:nvPr/>
        </p:nvSpPr>
        <p:spPr>
          <a:xfrm>
            <a:off x="5148064" y="647404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62" name="直線單箭頭接點 61"/>
          <p:cNvCxnSpPr/>
          <p:nvPr/>
        </p:nvCxnSpPr>
        <p:spPr bwMode="auto">
          <a:xfrm>
            <a:off x="5250230" y="200800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71" name="圖片 7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075" y="1428328"/>
            <a:ext cx="1150925" cy="648614"/>
          </a:xfrm>
          <a:prstGeom prst="rect">
            <a:avLst/>
          </a:prstGeom>
        </p:spPr>
      </p:pic>
      <p:pic>
        <p:nvPicPr>
          <p:cNvPr id="73" name="圖片 72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49" y="1430692"/>
            <a:ext cx="126000" cy="648000"/>
          </a:xfrm>
          <a:prstGeom prst="rect">
            <a:avLst/>
          </a:prstGeom>
        </p:spPr>
      </p:pic>
      <p:pic>
        <p:nvPicPr>
          <p:cNvPr id="75" name="圖片 74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5815935" y="1428328"/>
            <a:ext cx="126000" cy="648000"/>
          </a:xfrm>
          <a:prstGeom prst="rect">
            <a:avLst/>
          </a:prstGeom>
        </p:spPr>
      </p:pic>
      <p:pic>
        <p:nvPicPr>
          <p:cNvPr id="77" name="圖片 7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81" y="2171993"/>
            <a:ext cx="1150925" cy="648614"/>
          </a:xfrm>
          <a:prstGeom prst="rect">
            <a:avLst/>
          </a:prstGeom>
        </p:spPr>
      </p:pic>
      <p:pic>
        <p:nvPicPr>
          <p:cNvPr id="87" name="圖片 86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939" y="2203720"/>
            <a:ext cx="126000" cy="648000"/>
          </a:xfrm>
          <a:prstGeom prst="rect">
            <a:avLst/>
          </a:prstGeom>
        </p:spPr>
      </p:pic>
      <p:pic>
        <p:nvPicPr>
          <p:cNvPr id="88" name="圖片 87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7927347" y="2201480"/>
            <a:ext cx="126000" cy="648000"/>
          </a:xfrm>
          <a:prstGeom prst="rect">
            <a:avLst/>
          </a:prstGeom>
        </p:spPr>
      </p:pic>
      <p:sp>
        <p:nvSpPr>
          <p:cNvPr id="89" name="文字方塊 88"/>
          <p:cNvSpPr txBox="1"/>
          <p:nvPr/>
        </p:nvSpPr>
        <p:spPr>
          <a:xfrm>
            <a:off x="7241370" y="2656501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pic>
        <p:nvPicPr>
          <p:cNvPr id="90" name="圖片 89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522" y="2871024"/>
            <a:ext cx="252000" cy="648000"/>
          </a:xfrm>
          <a:prstGeom prst="rect">
            <a:avLst/>
          </a:prstGeom>
        </p:spPr>
      </p:pic>
      <p:pic>
        <p:nvPicPr>
          <p:cNvPr id="92" name="圖片 91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418" y="4220490"/>
            <a:ext cx="576000" cy="648670"/>
          </a:xfrm>
          <a:prstGeom prst="rect">
            <a:avLst/>
          </a:prstGeom>
        </p:spPr>
      </p:pic>
      <p:sp>
        <p:nvSpPr>
          <p:cNvPr id="48" name="文字方塊 47"/>
          <p:cNvSpPr txBox="1"/>
          <p:nvPr/>
        </p:nvSpPr>
        <p:spPr>
          <a:xfrm>
            <a:off x="1250219" y="1943254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50" name="文字方塊 49"/>
          <p:cNvSpPr txBox="1"/>
          <p:nvPr/>
        </p:nvSpPr>
        <p:spPr>
          <a:xfrm>
            <a:off x="4355976" y="1176930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51" name="文字方塊 50"/>
          <p:cNvSpPr txBox="1"/>
          <p:nvPr/>
        </p:nvSpPr>
        <p:spPr>
          <a:xfrm>
            <a:off x="5652120" y="1166718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52" name="文字方塊 51"/>
          <p:cNvSpPr txBox="1"/>
          <p:nvPr/>
        </p:nvSpPr>
        <p:spPr>
          <a:xfrm>
            <a:off x="4869776" y="1176930"/>
            <a:ext cx="7823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W-W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56" name="文字方塊 55"/>
          <p:cNvSpPr txBox="1"/>
          <p:nvPr/>
        </p:nvSpPr>
        <p:spPr>
          <a:xfrm>
            <a:off x="7273776" y="4005064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文字方塊 54"/>
              <p:cNvSpPr txBox="1"/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55" name="文字方塊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文字方塊 58"/>
          <p:cNvSpPr txBox="1"/>
          <p:nvPr/>
        </p:nvSpPr>
        <p:spPr>
          <a:xfrm>
            <a:off x="463827" y="1312629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=(W/24k)*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en-US" altLang="zh-TW" sz="1100" dirty="0" smtClean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=(W/12k)*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=(W/8k)*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  <p:sp>
        <p:nvSpPr>
          <p:cNvPr id="49" name="文字方塊 48"/>
          <p:cNvSpPr txBox="1"/>
          <p:nvPr/>
        </p:nvSpPr>
        <p:spPr>
          <a:xfrm>
            <a:off x="6892755" y="1988840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7764163" y="1988840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79" name="文字方塊 78"/>
          <p:cNvSpPr txBox="1"/>
          <p:nvPr/>
        </p:nvSpPr>
        <p:spPr>
          <a:xfrm>
            <a:off x="2188494" y="232488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5956851" y="161619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2" name="文字方塊 81"/>
          <p:cNvSpPr txBox="1"/>
          <p:nvPr/>
        </p:nvSpPr>
        <p:spPr>
          <a:xfrm>
            <a:off x="7859193" y="440768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4" name="文字方塊 83"/>
          <p:cNvSpPr txBox="1"/>
          <p:nvPr/>
        </p:nvSpPr>
        <p:spPr>
          <a:xfrm>
            <a:off x="7092280" y="235780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5" name="文字方塊 84"/>
          <p:cNvSpPr txBox="1"/>
          <p:nvPr/>
        </p:nvSpPr>
        <p:spPr>
          <a:xfrm>
            <a:off x="7992080" y="237950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6" name="文字方塊 85"/>
          <p:cNvSpPr txBox="1"/>
          <p:nvPr/>
        </p:nvSpPr>
        <p:spPr>
          <a:xfrm>
            <a:off x="3007257" y="597401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1" name="文字方塊 90"/>
          <p:cNvSpPr txBox="1"/>
          <p:nvPr/>
        </p:nvSpPr>
        <p:spPr>
          <a:xfrm>
            <a:off x="5862722" y="604481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0231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圖片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40840"/>
            <a:ext cx="1152128" cy="64800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5966"/>
            <a:ext cx="1152128" cy="648000"/>
          </a:xfrm>
          <a:prstGeom prst="rect">
            <a:avLst/>
          </a:prstGeom>
        </p:spPr>
      </p:pic>
      <p:cxnSp>
        <p:nvCxnSpPr>
          <p:cNvPr id="92" name="直線單箭頭接點 91"/>
          <p:cNvCxnSpPr/>
          <p:nvPr/>
        </p:nvCxnSpPr>
        <p:spPr bwMode="auto">
          <a:xfrm>
            <a:off x="5868144" y="594449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>
            <a:spLocks noChangeAspect="1"/>
          </p:cNvSpPr>
          <p:nvPr/>
        </p:nvSpPr>
        <p:spPr>
          <a:xfrm>
            <a:off x="357069" y="2193867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47" name="群組 46"/>
          <p:cNvGrpSpPr/>
          <p:nvPr/>
        </p:nvGrpSpPr>
        <p:grpSpPr>
          <a:xfrm>
            <a:off x="251520" y="3555748"/>
            <a:ext cx="2808312" cy="3082722"/>
            <a:chOff x="107504" y="3173094"/>
            <a:chExt cx="2808312" cy="3413515"/>
          </a:xfrm>
        </p:grpSpPr>
        <p:sp>
          <p:nvSpPr>
            <p:cNvPr id="50" name="矩形 49"/>
            <p:cNvSpPr/>
            <p:nvPr/>
          </p:nvSpPr>
          <p:spPr>
            <a:xfrm>
              <a:off x="107504" y="3173094"/>
              <a:ext cx="2808312" cy="341351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pic>
          <p:nvPicPr>
            <p:cNvPr id="53" name="Picture 2" descr="pic3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988" y="3201484"/>
              <a:ext cx="2533650" cy="280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文字方塊 53"/>
            <p:cNvSpPr txBox="1"/>
            <p:nvPr/>
          </p:nvSpPr>
          <p:spPr>
            <a:xfrm>
              <a:off x="177658" y="5930116"/>
              <a:ext cx="25010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 smtClean="0">
                  <a:cs typeface="Arial" pitchFamily="34" charset="0"/>
                </a:rPr>
                <a:t>Pixels Rearrangement</a:t>
              </a:r>
              <a:r>
                <a:rPr lang="en-US" altLang="zh-CN" sz="1400" b="1" dirty="0">
                  <a:cs typeface="Arial" pitchFamily="34" charset="0"/>
                </a:rPr>
                <a:t/>
              </a:r>
              <a:br>
                <a:rPr lang="en-US" altLang="zh-CN" sz="1400" b="1" dirty="0">
                  <a:cs typeface="Arial" pitchFamily="34" charset="0"/>
                </a:rPr>
              </a:br>
              <a:r>
                <a:rPr lang="en-US" altLang="zh-CN" sz="1400" b="1" dirty="0"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cs typeface="Arial" pitchFamily="34" charset="0"/>
                </a:rPr>
                <a:t>to </a:t>
              </a:r>
              <a:r>
                <a:rPr lang="en-US" altLang="zh-TW" sz="1400" b="1" dirty="0" smtClean="0">
                  <a:cs typeface="Arial" pitchFamily="34" charset="0"/>
                </a:rPr>
                <a:t>RGB </a:t>
              </a:r>
              <a:r>
                <a:rPr lang="en-US" altLang="zh-CN" sz="1400" b="1" dirty="0" smtClean="0">
                  <a:cs typeface="Arial" pitchFamily="34" charset="0"/>
                </a:rPr>
                <a:t>Subpixels Channel</a:t>
              </a:r>
              <a:endParaRPr lang="en-US" altLang="zh-TW" sz="1400" b="1" dirty="0">
                <a:cs typeface="Arial" pitchFamily="34" charset="0"/>
              </a:endParaRPr>
            </a:p>
          </p:txBody>
        </p:sp>
      </p:grp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529007" y="62981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CTDP-2TB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335563"/>
            <a:ext cx="1152128" cy="648000"/>
          </a:xfrm>
          <a:prstGeom prst="rect">
            <a:avLst/>
          </a:prstGeom>
        </p:spPr>
      </p:pic>
      <p:pic>
        <p:nvPicPr>
          <p:cNvPr id="74" name="圖片 7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016" y="1339925"/>
            <a:ext cx="1152128" cy="648000"/>
          </a:xfrm>
          <a:prstGeom prst="rect">
            <a:avLst/>
          </a:prstGeom>
        </p:spPr>
      </p:pic>
      <p:sp>
        <p:nvSpPr>
          <p:cNvPr id="77" name="文字方塊 76"/>
          <p:cNvSpPr txBox="1">
            <a:spLocks noChangeAspect="1"/>
          </p:cNvSpPr>
          <p:nvPr/>
        </p:nvSpPr>
        <p:spPr>
          <a:xfrm>
            <a:off x="2678814" y="113577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79" name="文字方塊 78"/>
          <p:cNvSpPr txBox="1">
            <a:spLocks noChangeAspect="1"/>
          </p:cNvSpPr>
          <p:nvPr/>
        </p:nvSpPr>
        <p:spPr>
          <a:xfrm>
            <a:off x="3840112" y="113577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2" name="文字方塊 81"/>
          <p:cNvSpPr txBox="1">
            <a:spLocks noChangeAspect="1"/>
          </p:cNvSpPr>
          <p:nvPr/>
        </p:nvSpPr>
        <p:spPr>
          <a:xfrm>
            <a:off x="5177564" y="113577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3" name="文字方塊 82"/>
          <p:cNvSpPr txBox="1">
            <a:spLocks noChangeAspect="1"/>
          </p:cNvSpPr>
          <p:nvPr/>
        </p:nvSpPr>
        <p:spPr>
          <a:xfrm>
            <a:off x="7601786" y="1782723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98" name="文字方塊 97"/>
          <p:cNvSpPr txBox="1">
            <a:spLocks noChangeAspect="1"/>
          </p:cNvSpPr>
          <p:nvPr/>
        </p:nvSpPr>
        <p:spPr>
          <a:xfrm>
            <a:off x="7123626" y="152634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2" name="矩形 101"/>
          <p:cNvSpPr/>
          <p:nvPr/>
        </p:nvSpPr>
        <p:spPr bwMode="auto">
          <a:xfrm>
            <a:off x="2365827" y="2066617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3" name="文字方塊 102"/>
          <p:cNvSpPr txBox="1"/>
          <p:nvPr/>
        </p:nvSpPr>
        <p:spPr>
          <a:xfrm>
            <a:off x="2319669" y="2069408"/>
            <a:ext cx="2324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cs typeface="Arial" pitchFamily="34" charset="0"/>
              </a:rPr>
              <a:t>Combination &amp; Downscaling in Horizontal Direction by 2</a:t>
            </a:r>
            <a:endParaRPr lang="en-US" altLang="zh-TW" sz="1200" b="1" dirty="0">
              <a:cs typeface="Arial" pitchFamily="34" charset="0"/>
            </a:endParaRPr>
          </a:p>
        </p:txBody>
      </p:sp>
      <p:cxnSp>
        <p:nvCxnSpPr>
          <p:cNvPr id="104" name="直線單箭頭接點 103"/>
          <p:cNvCxnSpPr/>
          <p:nvPr/>
        </p:nvCxnSpPr>
        <p:spPr bwMode="auto">
          <a:xfrm>
            <a:off x="3491488" y="193599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5" name="矩形 104"/>
          <p:cNvSpPr/>
          <p:nvPr/>
        </p:nvSpPr>
        <p:spPr bwMode="auto">
          <a:xfrm>
            <a:off x="4716016" y="2113692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4716017" y="208700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cs typeface="Arial" pitchFamily="34" charset="0"/>
              </a:rPr>
              <a:t>Combination &amp; Downscaling in Horizontal Direction by 2</a:t>
            </a:r>
          </a:p>
        </p:txBody>
      </p:sp>
      <p:cxnSp>
        <p:nvCxnSpPr>
          <p:cNvPr id="107" name="直線單箭頭接點 106"/>
          <p:cNvCxnSpPr/>
          <p:nvPr/>
        </p:nvCxnSpPr>
        <p:spPr bwMode="auto">
          <a:xfrm>
            <a:off x="5868144" y="193599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3" name="群組 2"/>
          <p:cNvGrpSpPr/>
          <p:nvPr/>
        </p:nvGrpSpPr>
        <p:grpSpPr>
          <a:xfrm>
            <a:off x="755576" y="1988840"/>
            <a:ext cx="1154780" cy="652208"/>
            <a:chOff x="755576" y="2220183"/>
            <a:chExt cx="1154780" cy="652208"/>
          </a:xfrm>
        </p:grpSpPr>
        <p:pic>
          <p:nvPicPr>
            <p:cNvPr id="108" name="圖片 107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09" name="圖片 108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sp>
        <p:nvSpPr>
          <p:cNvPr id="110" name="文字方塊 109"/>
          <p:cNvSpPr txBox="1">
            <a:spLocks noChangeAspect="1"/>
          </p:cNvSpPr>
          <p:nvPr/>
        </p:nvSpPr>
        <p:spPr>
          <a:xfrm>
            <a:off x="1165768" y="178384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6" name="群組 5"/>
          <p:cNvGrpSpPr/>
          <p:nvPr/>
        </p:nvGrpSpPr>
        <p:grpSpPr>
          <a:xfrm>
            <a:off x="7191544" y="1988840"/>
            <a:ext cx="1151024" cy="649331"/>
            <a:chOff x="7191544" y="2204864"/>
            <a:chExt cx="1151024" cy="649331"/>
          </a:xfrm>
        </p:grpSpPr>
        <p:pic>
          <p:nvPicPr>
            <p:cNvPr id="111" name="圖片 110"/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12" name="圖片 111"/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13" name="文字方塊 112"/>
          <p:cNvSpPr txBox="1">
            <a:spLocks noChangeAspect="1"/>
          </p:cNvSpPr>
          <p:nvPr/>
        </p:nvSpPr>
        <p:spPr>
          <a:xfrm>
            <a:off x="8342568" y="226685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15" name="群組 114"/>
          <p:cNvGrpSpPr>
            <a:grpSpLocks/>
          </p:cNvGrpSpPr>
          <p:nvPr/>
        </p:nvGrpSpPr>
        <p:grpSpPr>
          <a:xfrm>
            <a:off x="755038" y="2780928"/>
            <a:ext cx="1152000" cy="450000"/>
            <a:chOff x="755576" y="2220183"/>
            <a:chExt cx="1154780" cy="652208"/>
          </a:xfrm>
        </p:grpSpPr>
        <p:pic>
          <p:nvPicPr>
            <p:cNvPr id="116" name="圖片 115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17" name="圖片 116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grpSp>
        <p:nvGrpSpPr>
          <p:cNvPr id="121" name="群組 120"/>
          <p:cNvGrpSpPr/>
          <p:nvPr/>
        </p:nvGrpSpPr>
        <p:grpSpPr>
          <a:xfrm>
            <a:off x="7186322" y="2888646"/>
            <a:ext cx="1151024" cy="324000"/>
            <a:chOff x="7191544" y="2204864"/>
            <a:chExt cx="1151024" cy="649331"/>
          </a:xfrm>
        </p:grpSpPr>
        <p:pic>
          <p:nvPicPr>
            <p:cNvPr id="122" name="圖片 121"/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23" name="圖片 122"/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grpSp>
        <p:nvGrpSpPr>
          <p:cNvPr id="124" name="群組 123"/>
          <p:cNvGrpSpPr/>
          <p:nvPr/>
        </p:nvGrpSpPr>
        <p:grpSpPr>
          <a:xfrm>
            <a:off x="7237400" y="3645024"/>
            <a:ext cx="1151024" cy="108000"/>
            <a:chOff x="7191544" y="2204864"/>
            <a:chExt cx="1151024" cy="649331"/>
          </a:xfrm>
        </p:grpSpPr>
        <p:pic>
          <p:nvPicPr>
            <p:cNvPr id="125" name="圖片 124"/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26" name="圖片 125"/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grpSp>
        <p:nvGrpSpPr>
          <p:cNvPr id="127" name="群組 126"/>
          <p:cNvGrpSpPr/>
          <p:nvPr/>
        </p:nvGrpSpPr>
        <p:grpSpPr>
          <a:xfrm>
            <a:off x="7236296" y="5040946"/>
            <a:ext cx="1151024" cy="45940"/>
            <a:chOff x="7191544" y="2204864"/>
            <a:chExt cx="1151024" cy="276206"/>
          </a:xfrm>
        </p:grpSpPr>
        <p:pic>
          <p:nvPicPr>
            <p:cNvPr id="128" name="圖片 127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191544" y="2204864"/>
              <a:ext cx="575512" cy="274877"/>
            </a:xfrm>
            <a:prstGeom prst="rect">
              <a:avLst/>
            </a:prstGeom>
          </p:spPr>
        </p:pic>
        <p:pic>
          <p:nvPicPr>
            <p:cNvPr id="129" name="圖片 128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767056" y="2206193"/>
              <a:ext cx="575512" cy="274877"/>
            </a:xfrm>
            <a:prstGeom prst="rect">
              <a:avLst/>
            </a:prstGeom>
          </p:spPr>
        </p:pic>
      </p:grpSp>
      <p:grpSp>
        <p:nvGrpSpPr>
          <p:cNvPr id="130" name="群組 129"/>
          <p:cNvGrpSpPr/>
          <p:nvPr/>
        </p:nvGrpSpPr>
        <p:grpSpPr>
          <a:xfrm>
            <a:off x="7237400" y="5229200"/>
            <a:ext cx="1151024" cy="45940"/>
            <a:chOff x="7191544" y="2577989"/>
            <a:chExt cx="1151024" cy="276206"/>
          </a:xfrm>
        </p:grpSpPr>
        <p:pic>
          <p:nvPicPr>
            <p:cNvPr id="131" name="圖片 130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191544" y="2577989"/>
              <a:ext cx="575512" cy="274877"/>
            </a:xfrm>
            <a:prstGeom prst="rect">
              <a:avLst/>
            </a:prstGeom>
          </p:spPr>
        </p:pic>
        <p:pic>
          <p:nvPicPr>
            <p:cNvPr id="132" name="圖片 131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767056" y="2579318"/>
              <a:ext cx="575512" cy="274877"/>
            </a:xfrm>
            <a:prstGeom prst="rect">
              <a:avLst/>
            </a:prstGeom>
          </p:spPr>
        </p:pic>
      </p:grpSp>
      <p:sp>
        <p:nvSpPr>
          <p:cNvPr id="133" name="文字方塊 132"/>
          <p:cNvSpPr txBox="1">
            <a:spLocks noChangeAspect="1"/>
          </p:cNvSpPr>
          <p:nvPr/>
        </p:nvSpPr>
        <p:spPr>
          <a:xfrm>
            <a:off x="6305492" y="113577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134" name="群組 133"/>
          <p:cNvGrpSpPr>
            <a:grpSpLocks/>
          </p:cNvGrpSpPr>
          <p:nvPr/>
        </p:nvGrpSpPr>
        <p:grpSpPr>
          <a:xfrm>
            <a:off x="5272952" y="6191372"/>
            <a:ext cx="1152000" cy="450000"/>
            <a:chOff x="755576" y="2220183"/>
            <a:chExt cx="1154780" cy="652208"/>
          </a:xfrm>
        </p:grpSpPr>
        <p:pic>
          <p:nvPicPr>
            <p:cNvPr id="135" name="圖片 134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36" name="圖片 135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grpSp>
        <p:nvGrpSpPr>
          <p:cNvPr id="137" name="群組 136"/>
          <p:cNvGrpSpPr/>
          <p:nvPr/>
        </p:nvGrpSpPr>
        <p:grpSpPr>
          <a:xfrm>
            <a:off x="5273928" y="6144448"/>
            <a:ext cx="1151024" cy="45940"/>
            <a:chOff x="7191544" y="2204864"/>
            <a:chExt cx="1151024" cy="276206"/>
          </a:xfrm>
        </p:grpSpPr>
        <p:pic>
          <p:nvPicPr>
            <p:cNvPr id="138" name="圖片 137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191544" y="2204864"/>
              <a:ext cx="575512" cy="274877"/>
            </a:xfrm>
            <a:prstGeom prst="rect">
              <a:avLst/>
            </a:prstGeom>
          </p:spPr>
        </p:pic>
        <p:pic>
          <p:nvPicPr>
            <p:cNvPr id="139" name="圖片 138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767056" y="2206193"/>
              <a:ext cx="575512" cy="274877"/>
            </a:xfrm>
            <a:prstGeom prst="rect">
              <a:avLst/>
            </a:prstGeom>
          </p:spPr>
        </p:pic>
      </p:grpSp>
      <p:grpSp>
        <p:nvGrpSpPr>
          <p:cNvPr id="140" name="群組 139"/>
          <p:cNvGrpSpPr/>
          <p:nvPr/>
        </p:nvGrpSpPr>
        <p:grpSpPr>
          <a:xfrm>
            <a:off x="5271517" y="6623420"/>
            <a:ext cx="1151024" cy="45940"/>
            <a:chOff x="7191544" y="2577989"/>
            <a:chExt cx="1151024" cy="276206"/>
          </a:xfrm>
        </p:grpSpPr>
        <p:pic>
          <p:nvPicPr>
            <p:cNvPr id="141" name="圖片 140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191544" y="2577989"/>
              <a:ext cx="575512" cy="274877"/>
            </a:xfrm>
            <a:prstGeom prst="rect">
              <a:avLst/>
            </a:prstGeom>
          </p:spPr>
        </p:pic>
        <p:pic>
          <p:nvPicPr>
            <p:cNvPr id="142" name="圖片 141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767056" y="2579318"/>
              <a:ext cx="575512" cy="274877"/>
            </a:xfrm>
            <a:prstGeom prst="rect">
              <a:avLst/>
            </a:prstGeom>
          </p:spPr>
        </p:pic>
      </p:grpSp>
      <p:sp>
        <p:nvSpPr>
          <p:cNvPr id="144" name="文字方塊 143"/>
          <p:cNvSpPr txBox="1">
            <a:spLocks noChangeAspect="1"/>
          </p:cNvSpPr>
          <p:nvPr/>
        </p:nvSpPr>
        <p:spPr>
          <a:xfrm>
            <a:off x="5825636" y="594928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5" name="文字方塊 144"/>
          <p:cNvSpPr txBox="1">
            <a:spLocks noChangeAspect="1"/>
          </p:cNvSpPr>
          <p:nvPr/>
        </p:nvSpPr>
        <p:spPr>
          <a:xfrm>
            <a:off x="1187624" y="321951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6" name="文字方塊 145"/>
          <p:cNvSpPr txBox="1">
            <a:spLocks noChangeAspect="1"/>
          </p:cNvSpPr>
          <p:nvPr/>
        </p:nvSpPr>
        <p:spPr>
          <a:xfrm>
            <a:off x="7618116" y="2691336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7" name="文字方塊 146"/>
          <p:cNvSpPr txBox="1">
            <a:spLocks noChangeAspect="1"/>
          </p:cNvSpPr>
          <p:nvPr/>
        </p:nvSpPr>
        <p:spPr>
          <a:xfrm>
            <a:off x="7601786" y="3440033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8" name="文字方塊 147"/>
          <p:cNvSpPr txBox="1">
            <a:spLocks noChangeAspect="1"/>
          </p:cNvSpPr>
          <p:nvPr/>
        </p:nvSpPr>
        <p:spPr>
          <a:xfrm>
            <a:off x="7618116" y="4808185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9" name="文字方塊 148"/>
          <p:cNvSpPr txBox="1">
            <a:spLocks noChangeAspect="1"/>
          </p:cNvSpPr>
          <p:nvPr/>
        </p:nvSpPr>
        <p:spPr>
          <a:xfrm>
            <a:off x="2051720" y="171184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95" name="文字方塊 94"/>
          <p:cNvSpPr txBox="1"/>
          <p:nvPr/>
        </p:nvSpPr>
        <p:spPr>
          <a:xfrm>
            <a:off x="35496" y="2879358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 </a:t>
            </a:r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99" name="文字方塊 98"/>
          <p:cNvSpPr txBox="1"/>
          <p:nvPr/>
        </p:nvSpPr>
        <p:spPr>
          <a:xfrm>
            <a:off x="6415874" y="6479758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00" name="文字方塊 99"/>
          <p:cNvSpPr txBox="1"/>
          <p:nvPr/>
        </p:nvSpPr>
        <p:spPr>
          <a:xfrm>
            <a:off x="6372200" y="6021288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01" name="文字方塊 100"/>
          <p:cNvSpPr txBox="1"/>
          <p:nvPr/>
        </p:nvSpPr>
        <p:spPr>
          <a:xfrm>
            <a:off x="6383305" y="6287018"/>
            <a:ext cx="7809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 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278751"/>
              </p:ext>
            </p:extLst>
          </p:nvPr>
        </p:nvGraphicFramePr>
        <p:xfrm>
          <a:off x="7083425" y="4267771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" name="方程式" r:id="rId9" imgW="2730240" imgH="596880" progId="Equation.3">
                  <p:embed/>
                </p:oleObj>
              </mc:Choice>
              <mc:Fallback>
                <p:oleObj name="方程式" r:id="rId9" imgW="2730240" imgH="596880" progId="Equation.3">
                  <p:embed/>
                  <p:pic>
                    <p:nvPicPr>
                      <p:cNvPr id="0" name="物件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4267771"/>
                        <a:ext cx="18891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群組 10"/>
          <p:cNvGrpSpPr/>
          <p:nvPr/>
        </p:nvGrpSpPr>
        <p:grpSpPr>
          <a:xfrm>
            <a:off x="2365828" y="2579907"/>
            <a:ext cx="4798460" cy="3359929"/>
            <a:chOff x="2365828" y="2507899"/>
            <a:chExt cx="4798460" cy="3395941"/>
          </a:xfrm>
        </p:grpSpPr>
        <p:sp>
          <p:nvSpPr>
            <p:cNvPr id="48" name="矩形 47"/>
            <p:cNvSpPr/>
            <p:nvPr/>
          </p:nvSpPr>
          <p:spPr bwMode="auto">
            <a:xfrm>
              <a:off x="4716016" y="3427410"/>
              <a:ext cx="223991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US" altLang="zh-TW" sz="1400" b="1" dirty="0" smtClean="0">
                <a:solidFill>
                  <a:schemeClr val="tx1"/>
                </a:solidFill>
                <a:cs typeface="Arial" pitchFamily="34" charset="0"/>
              </a:endParaRPr>
            </a:p>
            <a:p>
              <a:pPr algn="ctr"/>
              <a:endParaRPr lang="en-US" altLang="zh-TW" sz="1400" b="1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  <p:grpSp>
          <p:nvGrpSpPr>
            <p:cNvPr id="78" name="群組 77"/>
            <p:cNvGrpSpPr/>
            <p:nvPr/>
          </p:nvGrpSpPr>
          <p:grpSpPr>
            <a:xfrm>
              <a:off x="4716632" y="4845206"/>
              <a:ext cx="2238905" cy="523220"/>
              <a:chOff x="5199360" y="3933056"/>
              <a:chExt cx="2468984" cy="523220"/>
            </a:xfrm>
          </p:grpSpPr>
          <p:sp>
            <p:nvSpPr>
              <p:cNvPr id="51" name="矩形 50"/>
              <p:cNvSpPr/>
              <p:nvPr/>
            </p:nvSpPr>
            <p:spPr bwMode="auto">
              <a:xfrm>
                <a:off x="5199360" y="3933056"/>
                <a:ext cx="2468984" cy="523220"/>
              </a:xfrm>
              <a:prstGeom prst="rect">
                <a:avLst/>
              </a:prstGeom>
              <a:gradFill>
                <a:gsLst>
                  <a:gs pos="97917">
                    <a:schemeClr val="bg1"/>
                  </a:gs>
                  <a:gs pos="0">
                    <a:srgbClr val="8BAE6C"/>
                  </a:gs>
                </a:gsLst>
                <a:lin ang="16200000" scaled="1"/>
              </a:gradFill>
              <a:ln w="22225"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altLang="zh-TW" sz="1400" b="1" dirty="0" smtClean="0">
                  <a:solidFill>
                    <a:schemeClr val="tx1"/>
                  </a:solidFill>
                  <a:latin typeface="Tahoma" pitchFamily="34" charset="0"/>
                  <a:ea typeface="新細明體" pitchFamily="18" charset="-120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altLang="zh-TW" sz="1400" b="1" dirty="0" smtClean="0">
                  <a:solidFill>
                    <a:schemeClr val="tx1"/>
                  </a:solidFill>
                  <a:latin typeface="Tahoma" pitchFamily="34" charset="0"/>
                  <a:ea typeface="新細明體" pitchFamily="18" charset="-120"/>
                </a:endParaRPr>
              </a:p>
            </p:txBody>
          </p:sp>
          <p:sp>
            <p:nvSpPr>
              <p:cNvPr id="52" name="文字方塊 51"/>
              <p:cNvSpPr txBox="1"/>
              <p:nvPr/>
            </p:nvSpPr>
            <p:spPr>
              <a:xfrm>
                <a:off x="5364088" y="3933056"/>
                <a:ext cx="21602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1400" b="1" dirty="0" smtClean="0">
                    <a:latin typeface="Arial" pitchFamily="34" charset="0"/>
                    <a:cs typeface="Arial" pitchFamily="34" charset="0"/>
                  </a:rPr>
                  <a:t>Vertical Splitting</a:t>
                </a:r>
              </a:p>
              <a:p>
                <a:pPr algn="ctr"/>
                <a:r>
                  <a:rPr lang="en-US" altLang="zh-TW" sz="1400" b="1" dirty="0" smtClean="0">
                    <a:latin typeface="Arial" pitchFamily="34" charset="0"/>
                    <a:cs typeface="Arial" pitchFamily="34" charset="0"/>
                  </a:rPr>
                  <a:t>&amp; Flipping</a:t>
                </a:r>
                <a:endParaRPr lang="en-US" altLang="zh-TW" sz="14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 bwMode="auto">
            <a:xfrm>
              <a:off x="4716632" y="2707330"/>
              <a:ext cx="2238905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6" name="文字方塊 55"/>
            <p:cNvSpPr txBox="1"/>
            <p:nvPr/>
          </p:nvSpPr>
          <p:spPr>
            <a:xfrm>
              <a:off x="4716016" y="2717028"/>
              <a:ext cx="2238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Downscaling in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Direction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矩形 59"/>
            <p:cNvSpPr/>
            <p:nvPr/>
          </p:nvSpPr>
          <p:spPr bwMode="auto">
            <a:xfrm>
              <a:off x="2365828" y="2711654"/>
              <a:ext cx="2258097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2535692" y="2684966"/>
              <a:ext cx="19442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Downscaling in 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Direction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66" name="肘形接點 65"/>
            <p:cNvCxnSpPr>
              <a:stCxn id="60" idx="2"/>
              <a:endCxn id="80" idx="1"/>
            </p:cNvCxnSpPr>
            <p:nvPr/>
          </p:nvCxnSpPr>
          <p:spPr bwMode="auto">
            <a:xfrm rot="16200000" flipH="1">
              <a:off x="2855910" y="3873840"/>
              <a:ext cx="2499689" cy="1221755"/>
            </a:xfrm>
            <a:prstGeom prst="bentConnector2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矩形 74"/>
            <p:cNvSpPr/>
            <p:nvPr/>
          </p:nvSpPr>
          <p:spPr bwMode="auto">
            <a:xfrm>
              <a:off x="4717191" y="4150033"/>
              <a:ext cx="2238739" cy="498316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76" name="文字方塊 75"/>
            <p:cNvSpPr txBox="1"/>
            <p:nvPr/>
          </p:nvSpPr>
          <p:spPr>
            <a:xfrm>
              <a:off x="4716633" y="4160953"/>
              <a:ext cx="2219959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err="1" smtClean="0">
                  <a:cs typeface="Arial" pitchFamily="34" charset="0"/>
                </a:rPr>
                <a:t>YCbCr</a:t>
              </a:r>
              <a:r>
                <a:rPr lang="en-US" altLang="zh-TW" sz="1400" b="1" dirty="0" smtClean="0">
                  <a:cs typeface="Arial" pitchFamily="34" charset="0"/>
                </a:rPr>
                <a:t> </a:t>
              </a:r>
              <a:r>
                <a:rPr lang="en-US" altLang="zh-TW" sz="1400" b="1" dirty="0">
                  <a:cs typeface="Arial" pitchFamily="34" charset="0"/>
                </a:rPr>
                <a:t>Color Format Conversion</a:t>
              </a:r>
            </a:p>
          </p:txBody>
        </p:sp>
        <p:sp>
          <p:nvSpPr>
            <p:cNvPr id="80" name="矩形 79"/>
            <p:cNvSpPr/>
            <p:nvPr/>
          </p:nvSpPr>
          <p:spPr bwMode="auto">
            <a:xfrm>
              <a:off x="4716632" y="5565286"/>
              <a:ext cx="2257481" cy="338554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8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8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81" name="文字方塊 80"/>
            <p:cNvSpPr txBox="1"/>
            <p:nvPr/>
          </p:nvSpPr>
          <p:spPr>
            <a:xfrm>
              <a:off x="4776352" y="5560051"/>
              <a:ext cx="21602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Combination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6" name="直線單箭頭接點 85"/>
            <p:cNvCxnSpPr/>
            <p:nvPr/>
          </p:nvCxnSpPr>
          <p:spPr bwMode="auto">
            <a:xfrm>
              <a:off x="5868144" y="2513010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7" name="直線單箭頭接點 86"/>
            <p:cNvCxnSpPr/>
            <p:nvPr/>
          </p:nvCxnSpPr>
          <p:spPr bwMode="auto">
            <a:xfrm>
              <a:off x="3471797" y="2507899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8" name="直線單箭頭接點 87"/>
            <p:cNvCxnSpPr/>
            <p:nvPr/>
          </p:nvCxnSpPr>
          <p:spPr bwMode="auto">
            <a:xfrm>
              <a:off x="5868144" y="3247143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9" name="直線單箭頭接點 88"/>
            <p:cNvCxnSpPr/>
            <p:nvPr/>
          </p:nvCxnSpPr>
          <p:spPr bwMode="auto">
            <a:xfrm>
              <a:off x="5868144" y="3953170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0" name="直線單箭頭接點 89"/>
            <p:cNvCxnSpPr/>
            <p:nvPr/>
          </p:nvCxnSpPr>
          <p:spPr bwMode="auto">
            <a:xfrm>
              <a:off x="5868144" y="4648346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1" name="直線單箭頭接點 90"/>
            <p:cNvCxnSpPr/>
            <p:nvPr/>
          </p:nvCxnSpPr>
          <p:spPr bwMode="auto">
            <a:xfrm>
              <a:off x="5868144" y="5368426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3" name="文字方塊 142"/>
            <p:cNvSpPr txBox="1"/>
            <p:nvPr/>
          </p:nvSpPr>
          <p:spPr>
            <a:xfrm>
              <a:off x="4499992" y="3409836"/>
              <a:ext cx="26642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>
                  <a:cs typeface="Arial" pitchFamily="34" charset="0"/>
                </a:rPr>
                <a:t>Pixel Rearrangement  to </a:t>
              </a:r>
            </a:p>
            <a:p>
              <a:pPr algn="ctr"/>
              <a:r>
                <a:rPr lang="en-US" altLang="zh-TW" sz="1400" b="1" dirty="0" smtClean="0">
                  <a:cs typeface="Arial" pitchFamily="34" charset="0"/>
                </a:rPr>
                <a:t>RGB </a:t>
              </a:r>
              <a:r>
                <a:rPr lang="en-US" altLang="zh-TW" sz="1400" b="1" dirty="0">
                  <a:cs typeface="Arial" pitchFamily="34" charset="0"/>
                </a:rPr>
                <a:t>Subpixels Channel</a:t>
              </a:r>
            </a:p>
          </p:txBody>
        </p:sp>
      </p:grpSp>
      <p:sp>
        <p:nvSpPr>
          <p:cNvPr id="120" name="文字方塊 119"/>
          <p:cNvSpPr txBox="1"/>
          <p:nvPr/>
        </p:nvSpPr>
        <p:spPr>
          <a:xfrm>
            <a:off x="-40229" y="1270501"/>
            <a:ext cx="310006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=1,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=(H/24)*</a:t>
            </a:r>
            <a:r>
              <a:rPr lang="en-US" altLang="zh-TW" sz="1000" dirty="0">
                <a:latin typeface="Calibri" panose="020F0502020204030204" pitchFamily="34" charset="0"/>
              </a:rPr>
              <a:t>k</a:t>
            </a:r>
            <a:endParaRPr lang="en-US" altLang="zh-TW" sz="1000" dirty="0" smtClean="0">
              <a:latin typeface="Calibri" panose="020F0502020204030204" pitchFamily="34" charset="0"/>
            </a:endParaRPr>
          </a:p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=2,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=(H/12k)*k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=3,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=(H/8k)*</a:t>
            </a:r>
            <a:r>
              <a:rPr lang="en-US" altLang="zh-TW" sz="1000" dirty="0">
                <a:latin typeface="Calibri" panose="020F0502020204030204" pitchFamily="34" charset="0"/>
              </a:rPr>
              <a:t>k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endParaRPr lang="zh-TW" altLang="en-US" sz="900" dirty="0"/>
          </a:p>
        </p:txBody>
      </p:sp>
      <p:sp>
        <p:nvSpPr>
          <p:cNvPr id="119" name="文字方塊 118"/>
          <p:cNvSpPr txBox="1"/>
          <p:nvPr/>
        </p:nvSpPr>
        <p:spPr>
          <a:xfrm>
            <a:off x="492141" y="3590877"/>
            <a:ext cx="3027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R</a:t>
            </a:r>
            <a:endParaRPr lang="zh-TW" altLang="en-US" sz="1100" dirty="0"/>
          </a:p>
        </p:txBody>
      </p:sp>
      <p:sp>
        <p:nvSpPr>
          <p:cNvPr id="150" name="文字方塊 149"/>
          <p:cNvSpPr txBox="1"/>
          <p:nvPr/>
        </p:nvSpPr>
        <p:spPr>
          <a:xfrm>
            <a:off x="296273" y="3767205"/>
            <a:ext cx="416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G</a:t>
            </a:r>
            <a:endParaRPr lang="zh-TW" altLang="en-US" sz="1100" dirty="0"/>
          </a:p>
        </p:txBody>
      </p:sp>
      <p:sp>
        <p:nvSpPr>
          <p:cNvPr id="151" name="文字方塊 150"/>
          <p:cNvSpPr txBox="1"/>
          <p:nvPr/>
        </p:nvSpPr>
        <p:spPr>
          <a:xfrm>
            <a:off x="206956" y="4028815"/>
            <a:ext cx="416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B</a:t>
            </a:r>
            <a:endParaRPr lang="zh-TW" altLang="en-US" sz="1100" dirty="0"/>
          </a:p>
        </p:txBody>
      </p:sp>
      <p:sp>
        <p:nvSpPr>
          <p:cNvPr id="152" name="文字方塊 151"/>
          <p:cNvSpPr txBox="1"/>
          <p:nvPr/>
        </p:nvSpPr>
        <p:spPr>
          <a:xfrm>
            <a:off x="8410834" y="5144335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53" name="文字方塊 152"/>
          <p:cNvSpPr txBox="1"/>
          <p:nvPr/>
        </p:nvSpPr>
        <p:spPr>
          <a:xfrm>
            <a:off x="8407651" y="4885765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54" name="文字方塊 153"/>
          <p:cNvSpPr txBox="1"/>
          <p:nvPr/>
        </p:nvSpPr>
        <p:spPr>
          <a:xfrm>
            <a:off x="8374556" y="3555747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55" name="文字方塊 154"/>
          <p:cNvSpPr txBox="1"/>
          <p:nvPr/>
        </p:nvSpPr>
        <p:spPr>
          <a:xfrm>
            <a:off x="8316416" y="2910143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39225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直線單箭頭接點 90"/>
          <p:cNvCxnSpPr/>
          <p:nvPr/>
        </p:nvCxnSpPr>
        <p:spPr bwMode="auto">
          <a:xfrm>
            <a:off x="5868144" y="5157192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861048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直線單箭頭接點 87"/>
          <p:cNvCxnSpPr/>
          <p:nvPr/>
        </p:nvCxnSpPr>
        <p:spPr bwMode="auto">
          <a:xfrm>
            <a:off x="5868144" y="321297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矩形 47"/>
          <p:cNvSpPr/>
          <p:nvPr/>
        </p:nvSpPr>
        <p:spPr bwMode="auto">
          <a:xfrm>
            <a:off x="4716016" y="3374566"/>
            <a:ext cx="223991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altLang="zh-TW" sz="14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algn="ctr"/>
            <a:endParaRPr lang="en-US" altLang="zh-TW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716632" y="4671347"/>
            <a:ext cx="2238905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&amp; Flipping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716632" y="2707330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717028"/>
            <a:ext cx="22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365828" y="271165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535692" y="2684966"/>
            <a:ext cx="1944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951477" y="3778273"/>
            <a:ext cx="2308554" cy="1221755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5" name="矩形 74"/>
          <p:cNvSpPr/>
          <p:nvPr/>
        </p:nvSpPr>
        <p:spPr bwMode="auto">
          <a:xfrm>
            <a:off x="4717191" y="4024228"/>
            <a:ext cx="2238739" cy="498316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4716633" y="4035148"/>
            <a:ext cx="2219959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YCbCr</a:t>
            </a:r>
            <a:r>
              <a:rPr lang="en-US" altLang="zh-TW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pic>
        <p:nvPicPr>
          <p:cNvPr id="72" name="圖片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68832"/>
            <a:ext cx="1152128" cy="64800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73958"/>
            <a:ext cx="1152128" cy="648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716632" y="5343373"/>
            <a:ext cx="2238905" cy="40011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0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0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55964" y="5350337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6" name="直線單箭頭接點 85"/>
          <p:cNvCxnSpPr/>
          <p:nvPr/>
        </p:nvCxnSpPr>
        <p:spPr bwMode="auto">
          <a:xfrm>
            <a:off x="5868144" y="251301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直線單箭頭接點 86"/>
          <p:cNvCxnSpPr/>
          <p:nvPr/>
        </p:nvCxnSpPr>
        <p:spPr bwMode="auto">
          <a:xfrm>
            <a:off x="3471797" y="2507899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522541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573325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>
            <a:spLocks noChangeAspect="1"/>
          </p:cNvSpPr>
          <p:nvPr/>
        </p:nvSpPr>
        <p:spPr>
          <a:xfrm>
            <a:off x="532310" y="212185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529007" y="54868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CTDP-2LR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263555"/>
            <a:ext cx="1152128" cy="648000"/>
          </a:xfrm>
          <a:prstGeom prst="rect">
            <a:avLst/>
          </a:prstGeom>
        </p:spPr>
      </p:pic>
      <p:pic>
        <p:nvPicPr>
          <p:cNvPr id="74" name="圖片 7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016" y="1267917"/>
            <a:ext cx="1152128" cy="648000"/>
          </a:xfrm>
          <a:prstGeom prst="rect">
            <a:avLst/>
          </a:prstGeom>
        </p:spPr>
      </p:pic>
      <p:sp>
        <p:nvSpPr>
          <p:cNvPr id="77" name="文字方塊 76"/>
          <p:cNvSpPr txBox="1">
            <a:spLocks noChangeAspect="1"/>
          </p:cNvSpPr>
          <p:nvPr/>
        </p:nvSpPr>
        <p:spPr>
          <a:xfrm>
            <a:off x="2678814" y="106376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79" name="文字方塊 78"/>
          <p:cNvSpPr txBox="1">
            <a:spLocks noChangeAspect="1"/>
          </p:cNvSpPr>
          <p:nvPr/>
        </p:nvSpPr>
        <p:spPr>
          <a:xfrm>
            <a:off x="3840112" y="106376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2" name="文字方塊 81"/>
          <p:cNvSpPr txBox="1">
            <a:spLocks noChangeAspect="1"/>
          </p:cNvSpPr>
          <p:nvPr/>
        </p:nvSpPr>
        <p:spPr>
          <a:xfrm>
            <a:off x="5177564" y="1052736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3" name="文字方塊 82"/>
          <p:cNvSpPr txBox="1">
            <a:spLocks noChangeAspect="1"/>
          </p:cNvSpPr>
          <p:nvPr/>
        </p:nvSpPr>
        <p:spPr>
          <a:xfrm>
            <a:off x="7601786" y="162880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98" name="文字方塊 97"/>
          <p:cNvSpPr txBox="1">
            <a:spLocks noChangeAspect="1"/>
          </p:cNvSpPr>
          <p:nvPr/>
        </p:nvSpPr>
        <p:spPr>
          <a:xfrm>
            <a:off x="7092280" y="142134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2" name="矩形 101"/>
          <p:cNvSpPr/>
          <p:nvPr/>
        </p:nvSpPr>
        <p:spPr bwMode="auto">
          <a:xfrm>
            <a:off x="2365827" y="1994609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3" name="文字方塊 102"/>
          <p:cNvSpPr txBox="1"/>
          <p:nvPr/>
        </p:nvSpPr>
        <p:spPr>
          <a:xfrm>
            <a:off x="2319669" y="1997400"/>
            <a:ext cx="2324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cs typeface="Arial" pitchFamily="34" charset="0"/>
              </a:rPr>
              <a:t>Combination &amp; Downscaling in Horizontal Direction by 2</a:t>
            </a:r>
            <a:endParaRPr lang="en-US" altLang="zh-TW" sz="1200" b="1" dirty="0">
              <a:cs typeface="Arial" pitchFamily="34" charset="0"/>
            </a:endParaRPr>
          </a:p>
        </p:txBody>
      </p:sp>
      <p:cxnSp>
        <p:nvCxnSpPr>
          <p:cNvPr id="104" name="直線單箭頭接點 103"/>
          <p:cNvCxnSpPr/>
          <p:nvPr/>
        </p:nvCxnSpPr>
        <p:spPr bwMode="auto">
          <a:xfrm>
            <a:off x="3471796" y="179085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5" name="矩形 104"/>
          <p:cNvSpPr/>
          <p:nvPr/>
        </p:nvSpPr>
        <p:spPr bwMode="auto">
          <a:xfrm>
            <a:off x="4716016" y="204168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4716017" y="201499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cs typeface="Arial" pitchFamily="34" charset="0"/>
              </a:rPr>
              <a:t>Combination &amp; Downscaling in Horizontal Direction by 2</a:t>
            </a:r>
          </a:p>
        </p:txBody>
      </p:sp>
      <p:cxnSp>
        <p:nvCxnSpPr>
          <p:cNvPr id="107" name="直線單箭頭接點 106"/>
          <p:cNvCxnSpPr/>
          <p:nvPr/>
        </p:nvCxnSpPr>
        <p:spPr bwMode="auto">
          <a:xfrm>
            <a:off x="6012160" y="1837929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0" name="文字方塊 109"/>
          <p:cNvSpPr txBox="1">
            <a:spLocks noChangeAspect="1"/>
          </p:cNvSpPr>
          <p:nvPr/>
        </p:nvSpPr>
        <p:spPr>
          <a:xfrm>
            <a:off x="1165768" y="171184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13" name="文字方塊 112"/>
          <p:cNvSpPr txBox="1">
            <a:spLocks noChangeAspect="1"/>
          </p:cNvSpPr>
          <p:nvPr/>
        </p:nvSpPr>
        <p:spPr>
          <a:xfrm>
            <a:off x="8342568" y="206084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33" name="文字方塊 132"/>
          <p:cNvSpPr txBox="1">
            <a:spLocks noChangeAspect="1"/>
          </p:cNvSpPr>
          <p:nvPr/>
        </p:nvSpPr>
        <p:spPr>
          <a:xfrm>
            <a:off x="6305492" y="106376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4" name="文字方塊 143"/>
          <p:cNvSpPr txBox="1">
            <a:spLocks noChangeAspect="1"/>
          </p:cNvSpPr>
          <p:nvPr/>
        </p:nvSpPr>
        <p:spPr>
          <a:xfrm>
            <a:off x="6372200" y="603406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5" name="文字方塊 144"/>
          <p:cNvSpPr txBox="1">
            <a:spLocks noChangeAspect="1"/>
          </p:cNvSpPr>
          <p:nvPr/>
        </p:nvSpPr>
        <p:spPr>
          <a:xfrm>
            <a:off x="604318" y="283044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6" name="文字方塊 145"/>
          <p:cNvSpPr txBox="1">
            <a:spLocks noChangeAspect="1"/>
          </p:cNvSpPr>
          <p:nvPr/>
        </p:nvSpPr>
        <p:spPr>
          <a:xfrm>
            <a:off x="8028384" y="2924944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7" name="文字方塊 146"/>
          <p:cNvSpPr txBox="1">
            <a:spLocks noChangeAspect="1"/>
          </p:cNvSpPr>
          <p:nvPr/>
        </p:nvSpPr>
        <p:spPr>
          <a:xfrm>
            <a:off x="7932326" y="3716820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8" name="文字方塊 147"/>
          <p:cNvSpPr txBox="1">
            <a:spLocks noChangeAspect="1"/>
          </p:cNvSpPr>
          <p:nvPr/>
        </p:nvSpPr>
        <p:spPr>
          <a:xfrm>
            <a:off x="8028384" y="4870086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9" name="文字方塊 148"/>
          <p:cNvSpPr txBox="1">
            <a:spLocks noChangeAspect="1"/>
          </p:cNvSpPr>
          <p:nvPr/>
        </p:nvSpPr>
        <p:spPr>
          <a:xfrm>
            <a:off x="2051720" y="148478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95" name="文字方塊 94"/>
          <p:cNvSpPr txBox="1"/>
          <p:nvPr/>
        </p:nvSpPr>
        <p:spPr>
          <a:xfrm>
            <a:off x="994819" y="3284984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W- </a:t>
            </a:r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14" name="文字方塊 113"/>
          <p:cNvSpPr txBox="1"/>
          <p:nvPr/>
        </p:nvSpPr>
        <p:spPr>
          <a:xfrm>
            <a:off x="7562938" y="3347085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18" name="文字方塊 117"/>
          <p:cNvSpPr txBox="1"/>
          <p:nvPr/>
        </p:nvSpPr>
        <p:spPr>
          <a:xfrm>
            <a:off x="7490930" y="2482989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604401"/>
              </p:ext>
            </p:extLst>
          </p:nvPr>
        </p:nvGraphicFramePr>
        <p:xfrm>
          <a:off x="7083425" y="4149725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4" name="方程式" r:id="rId6" imgW="2730240" imgH="596880" progId="Equation.3">
                  <p:embed/>
                </p:oleObj>
              </mc:Choice>
              <mc:Fallback>
                <p:oleObj name="方程式" r:id="rId6" imgW="2730240" imgH="596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4149725"/>
                        <a:ext cx="18891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" name="文字方塊 142"/>
          <p:cNvSpPr txBox="1"/>
          <p:nvPr/>
        </p:nvSpPr>
        <p:spPr>
          <a:xfrm>
            <a:off x="4499992" y="335699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Pixel Rearrangement  to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grpSp>
        <p:nvGrpSpPr>
          <p:cNvPr id="153" name="群組 152"/>
          <p:cNvGrpSpPr/>
          <p:nvPr/>
        </p:nvGrpSpPr>
        <p:grpSpPr>
          <a:xfrm>
            <a:off x="753051" y="1915002"/>
            <a:ext cx="1152128" cy="648000"/>
            <a:chOff x="1907704" y="2564904"/>
            <a:chExt cx="1152128" cy="1296000"/>
          </a:xfrm>
        </p:grpSpPr>
        <p:pic>
          <p:nvPicPr>
            <p:cNvPr id="154" name="圖片 15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55" name="圖片 15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59" name="群組 158"/>
          <p:cNvGrpSpPr>
            <a:grpSpLocks/>
          </p:cNvGrpSpPr>
          <p:nvPr/>
        </p:nvGrpSpPr>
        <p:grpSpPr>
          <a:xfrm>
            <a:off x="7242526" y="1884133"/>
            <a:ext cx="1157905" cy="648000"/>
            <a:chOff x="3995936" y="2704513"/>
            <a:chExt cx="1152128" cy="1289534"/>
          </a:xfrm>
        </p:grpSpPr>
        <p:pic>
          <p:nvPicPr>
            <p:cNvPr id="160" name="圖片 15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61" name="圖片 16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grpSp>
        <p:nvGrpSpPr>
          <p:cNvPr id="165" name="群組 164"/>
          <p:cNvGrpSpPr/>
          <p:nvPr/>
        </p:nvGrpSpPr>
        <p:grpSpPr>
          <a:xfrm>
            <a:off x="850438" y="2633563"/>
            <a:ext cx="961200" cy="648000"/>
            <a:chOff x="1907704" y="2564904"/>
            <a:chExt cx="1152128" cy="1296000"/>
          </a:xfrm>
        </p:grpSpPr>
        <p:pic>
          <p:nvPicPr>
            <p:cNvPr id="166" name="圖片 16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67" name="圖片 1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68" name="群組 167"/>
          <p:cNvGrpSpPr>
            <a:grpSpLocks/>
          </p:cNvGrpSpPr>
          <p:nvPr/>
        </p:nvGrpSpPr>
        <p:grpSpPr>
          <a:xfrm>
            <a:off x="7548173" y="2700803"/>
            <a:ext cx="576000" cy="648000"/>
            <a:chOff x="3995936" y="2704513"/>
            <a:chExt cx="1152128" cy="1289534"/>
          </a:xfrm>
        </p:grpSpPr>
        <p:pic>
          <p:nvPicPr>
            <p:cNvPr id="169" name="圖片 16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70" name="圖片 16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grpSp>
        <p:nvGrpSpPr>
          <p:cNvPr id="171" name="群組 170"/>
          <p:cNvGrpSpPr>
            <a:grpSpLocks/>
          </p:cNvGrpSpPr>
          <p:nvPr/>
        </p:nvGrpSpPr>
        <p:grpSpPr>
          <a:xfrm>
            <a:off x="7740352" y="3549898"/>
            <a:ext cx="180000" cy="630925"/>
            <a:chOff x="3995936" y="2704513"/>
            <a:chExt cx="1152128" cy="1255555"/>
          </a:xfrm>
        </p:grpSpPr>
        <p:pic>
          <p:nvPicPr>
            <p:cNvPr id="172" name="圖片 17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73" name="圖片 17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74" name="群組 173"/>
          <p:cNvGrpSpPr>
            <a:grpSpLocks/>
          </p:cNvGrpSpPr>
          <p:nvPr/>
        </p:nvGrpSpPr>
        <p:grpSpPr>
          <a:xfrm>
            <a:off x="7385730" y="4713450"/>
            <a:ext cx="180000" cy="630924"/>
            <a:chOff x="3995936" y="2704514"/>
            <a:chExt cx="1152128" cy="1255554"/>
          </a:xfrm>
        </p:grpSpPr>
        <p:pic>
          <p:nvPicPr>
            <p:cNvPr id="175" name="圖片 17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76" name="圖片 17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77" name="群組 176"/>
          <p:cNvGrpSpPr>
            <a:grpSpLocks/>
          </p:cNvGrpSpPr>
          <p:nvPr/>
        </p:nvGrpSpPr>
        <p:grpSpPr>
          <a:xfrm>
            <a:off x="7992400" y="4703286"/>
            <a:ext cx="180000" cy="630925"/>
            <a:chOff x="3995936" y="2704513"/>
            <a:chExt cx="1152128" cy="1255555"/>
          </a:xfrm>
        </p:grpSpPr>
        <p:pic>
          <p:nvPicPr>
            <p:cNvPr id="178" name="圖片 17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79" name="圖片 17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80" name="群組 179"/>
          <p:cNvGrpSpPr/>
          <p:nvPr/>
        </p:nvGrpSpPr>
        <p:grpSpPr>
          <a:xfrm>
            <a:off x="5377418" y="5881399"/>
            <a:ext cx="961200" cy="648000"/>
            <a:chOff x="1907704" y="2564904"/>
            <a:chExt cx="1152128" cy="1296000"/>
          </a:xfrm>
        </p:grpSpPr>
        <p:pic>
          <p:nvPicPr>
            <p:cNvPr id="181" name="圖片 18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82" name="圖片 18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83" name="群組 182"/>
          <p:cNvGrpSpPr>
            <a:grpSpLocks/>
          </p:cNvGrpSpPr>
          <p:nvPr/>
        </p:nvGrpSpPr>
        <p:grpSpPr>
          <a:xfrm>
            <a:off x="5197418" y="5877272"/>
            <a:ext cx="180000" cy="630924"/>
            <a:chOff x="3995936" y="2704514"/>
            <a:chExt cx="1152128" cy="1255554"/>
          </a:xfrm>
        </p:grpSpPr>
        <p:pic>
          <p:nvPicPr>
            <p:cNvPr id="184" name="圖片 18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85" name="圖片 18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89" name="群組 188"/>
          <p:cNvGrpSpPr>
            <a:grpSpLocks/>
          </p:cNvGrpSpPr>
          <p:nvPr/>
        </p:nvGrpSpPr>
        <p:grpSpPr>
          <a:xfrm>
            <a:off x="6336216" y="5877768"/>
            <a:ext cx="180000" cy="630925"/>
            <a:chOff x="3995936" y="2704513"/>
            <a:chExt cx="1152128" cy="1255555"/>
          </a:xfrm>
        </p:grpSpPr>
        <p:pic>
          <p:nvPicPr>
            <p:cNvPr id="190" name="圖片 18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91" name="圖片 19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92" name="文字方塊 191"/>
          <p:cNvSpPr txBox="1"/>
          <p:nvPr/>
        </p:nvSpPr>
        <p:spPr>
          <a:xfrm>
            <a:off x="6313408" y="6445521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93" name="文字方塊 192"/>
          <p:cNvSpPr txBox="1"/>
          <p:nvPr/>
        </p:nvSpPr>
        <p:spPr>
          <a:xfrm>
            <a:off x="5004048" y="6416341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94" name="文字方塊 193"/>
          <p:cNvSpPr txBox="1"/>
          <p:nvPr/>
        </p:nvSpPr>
        <p:spPr>
          <a:xfrm>
            <a:off x="5436096" y="6465612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W- </a:t>
            </a:r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2043877" y="3481263"/>
            <a:ext cx="1375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1     </a:t>
            </a:r>
            <a:r>
              <a:rPr lang="en-US" altLang="zh-TW" sz="1400" dirty="0"/>
              <a:t>2  </a:t>
            </a:r>
            <a:r>
              <a:rPr lang="en-US" altLang="zh-TW" sz="1400" dirty="0" smtClean="0"/>
              <a:t>   </a:t>
            </a:r>
            <a:r>
              <a:rPr lang="en-US" altLang="zh-TW" sz="1400" dirty="0"/>
              <a:t>3 </a:t>
            </a:r>
            <a:endParaRPr lang="zh-TW" altLang="en-US" sz="1400" dirty="0"/>
          </a:p>
        </p:txBody>
      </p:sp>
      <p:grpSp>
        <p:nvGrpSpPr>
          <p:cNvPr id="3" name="群組 2"/>
          <p:cNvGrpSpPr/>
          <p:nvPr/>
        </p:nvGrpSpPr>
        <p:grpSpPr>
          <a:xfrm>
            <a:off x="194278" y="3549898"/>
            <a:ext cx="2865554" cy="3077071"/>
            <a:chOff x="194278" y="3503781"/>
            <a:chExt cx="2865554" cy="3325454"/>
          </a:xfrm>
        </p:grpSpPr>
        <p:sp>
          <p:nvSpPr>
            <p:cNvPr id="99" name="矩形 98"/>
            <p:cNvSpPr/>
            <p:nvPr/>
          </p:nvSpPr>
          <p:spPr>
            <a:xfrm>
              <a:off x="251520" y="3503781"/>
              <a:ext cx="2808312" cy="3314429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sz="1600" dirty="0" smtClean="0">
                <a:solidFill>
                  <a:prstClr val="black"/>
                </a:solidFill>
              </a:endParaRPr>
            </a:p>
          </p:txBody>
        </p:sp>
        <p:pic>
          <p:nvPicPr>
            <p:cNvPr id="100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3562331"/>
              <a:ext cx="2795448" cy="28719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1" name="文字方塊 100"/>
            <p:cNvSpPr txBox="1"/>
            <p:nvPr/>
          </p:nvSpPr>
          <p:spPr>
            <a:xfrm>
              <a:off x="269973" y="3764881"/>
              <a:ext cx="1375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dirty="0"/>
                <a:t>1  2  3  4  5  6  7 </a:t>
              </a:r>
              <a:r>
                <a:rPr lang="en-US" altLang="zh-TW" sz="1000" dirty="0" smtClean="0"/>
                <a:t>8  </a:t>
              </a:r>
              <a:r>
                <a:rPr lang="en-US" altLang="zh-TW" sz="1000" dirty="0"/>
                <a:t>9</a:t>
              </a:r>
              <a:endParaRPr lang="zh-TW" altLang="en-US" sz="1000" dirty="0"/>
            </a:p>
          </p:txBody>
        </p:sp>
        <p:sp>
          <p:nvSpPr>
            <p:cNvPr id="109" name="文字方塊 108"/>
            <p:cNvSpPr txBox="1"/>
            <p:nvPr/>
          </p:nvSpPr>
          <p:spPr>
            <a:xfrm>
              <a:off x="630013" y="3548857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 smtClean="0"/>
                <a:t>Depth</a:t>
              </a:r>
              <a:endParaRPr lang="zh-TW" altLang="en-US" sz="1400" dirty="0"/>
            </a:p>
          </p:txBody>
        </p:sp>
        <p:sp>
          <p:nvSpPr>
            <p:cNvPr id="111" name="文字方塊 110"/>
            <p:cNvSpPr txBox="1"/>
            <p:nvPr/>
          </p:nvSpPr>
          <p:spPr>
            <a:xfrm>
              <a:off x="194278" y="6022002"/>
              <a:ext cx="3600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100" dirty="0" smtClean="0"/>
                <a:t>R</a:t>
              </a:r>
              <a:endParaRPr lang="zh-TW" altLang="en-US" sz="1100" dirty="0"/>
            </a:p>
          </p:txBody>
        </p:sp>
        <p:sp>
          <p:nvSpPr>
            <p:cNvPr id="112" name="文字方塊 111"/>
            <p:cNvSpPr txBox="1"/>
            <p:nvPr/>
          </p:nvSpPr>
          <p:spPr>
            <a:xfrm>
              <a:off x="299254" y="6142868"/>
              <a:ext cx="4956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100" dirty="0" smtClean="0"/>
                <a:t>G</a:t>
              </a:r>
              <a:endParaRPr lang="zh-TW" altLang="en-US" sz="1100" dirty="0"/>
            </a:p>
          </p:txBody>
        </p:sp>
        <p:sp>
          <p:nvSpPr>
            <p:cNvPr id="115" name="文字方塊 114"/>
            <p:cNvSpPr txBox="1"/>
            <p:nvPr/>
          </p:nvSpPr>
          <p:spPr>
            <a:xfrm>
              <a:off x="467544" y="6240584"/>
              <a:ext cx="4956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100" dirty="0" smtClean="0"/>
                <a:t>B</a:t>
              </a:r>
              <a:endParaRPr lang="zh-TW" altLang="en-US" sz="1100" dirty="0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323528" y="6330304"/>
              <a:ext cx="2664296" cy="498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cs typeface="Arial" pitchFamily="34" charset="0"/>
                </a:rPr>
                <a:t>Pixels Rearrangement</a:t>
              </a:r>
              <a:br>
                <a:rPr lang="en-US" altLang="zh-CN" sz="1200" b="1" dirty="0">
                  <a:cs typeface="Arial" pitchFamily="34" charset="0"/>
                </a:rPr>
              </a:br>
              <a:r>
                <a:rPr lang="en-US" altLang="zh-CN" sz="1200" b="1" dirty="0">
                  <a:cs typeface="Arial" pitchFamily="34" charset="0"/>
                </a:rPr>
                <a:t> to </a:t>
              </a:r>
              <a:r>
                <a:rPr lang="en-US" altLang="zh-TW" sz="1200" b="1" dirty="0" err="1">
                  <a:cs typeface="Arial" pitchFamily="34" charset="0"/>
                </a:rPr>
                <a:t>YCbCr</a:t>
              </a:r>
              <a:r>
                <a:rPr lang="en-US" altLang="zh-TW" sz="1200" b="1" dirty="0">
                  <a:cs typeface="Arial" pitchFamily="34" charset="0"/>
                </a:rPr>
                <a:t> </a:t>
              </a:r>
              <a:r>
                <a:rPr lang="en-US" altLang="zh-CN" sz="1200" b="1" dirty="0" smtClean="0">
                  <a:cs typeface="Arial" pitchFamily="34" charset="0"/>
                </a:rPr>
                <a:t>Subpixels </a:t>
              </a:r>
              <a:r>
                <a:rPr lang="en-US" altLang="zh-CN" sz="1200" b="1" dirty="0">
                  <a:cs typeface="Arial" pitchFamily="34" charset="0"/>
                </a:rPr>
                <a:t>Channel</a:t>
              </a:r>
              <a:endParaRPr lang="en-US" altLang="zh-TW" sz="1200" b="1" dirty="0">
                <a:cs typeface="Arial" pitchFamily="34" charset="0"/>
              </a:endParaRPr>
            </a:p>
          </p:txBody>
        </p:sp>
      </p:grpSp>
      <p:sp>
        <p:nvSpPr>
          <p:cNvPr id="117" name="文字方塊 116"/>
          <p:cNvSpPr txBox="1"/>
          <p:nvPr/>
        </p:nvSpPr>
        <p:spPr>
          <a:xfrm>
            <a:off x="-40229" y="1052736"/>
            <a:ext cx="310006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=1, </a:t>
            </a:r>
            <a:r>
              <a:rPr lang="en-US" altLang="zh-TW" sz="1000" dirty="0" smtClean="0">
                <a:latin typeface="Calibri" panose="020F0502020204030204" pitchFamily="34" charset="0"/>
              </a:rPr>
              <a:t>W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=(W/24k)*k</a:t>
            </a:r>
          </a:p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=2, </a:t>
            </a:r>
            <a:r>
              <a:rPr lang="en-US" altLang="zh-TW" sz="1000" dirty="0" smtClean="0">
                <a:latin typeface="Calibri" panose="020F0502020204030204" pitchFamily="34" charset="0"/>
              </a:rPr>
              <a:t>W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=(W/12k)*k </a:t>
            </a:r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=3, </a:t>
            </a:r>
            <a:r>
              <a:rPr lang="en-US" altLang="zh-TW" sz="1000" dirty="0" smtClean="0">
                <a:latin typeface="Calibri" panose="020F0502020204030204" pitchFamily="34" charset="0"/>
              </a:rPr>
              <a:t>W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=(W/8k)*</a:t>
            </a:r>
            <a:r>
              <a:rPr lang="en-US" altLang="zh-TW" sz="1000" dirty="0">
                <a:latin typeface="Calibri" panose="020F0502020204030204" pitchFamily="34" charset="0"/>
              </a:rPr>
              <a:t>k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endParaRPr lang="zh-TW" altLang="en-US" sz="900" dirty="0"/>
          </a:p>
        </p:txBody>
      </p:sp>
      <p:sp>
        <p:nvSpPr>
          <p:cNvPr id="119" name="文字方塊 118"/>
          <p:cNvSpPr txBox="1"/>
          <p:nvPr/>
        </p:nvSpPr>
        <p:spPr>
          <a:xfrm>
            <a:off x="7336719" y="5331957"/>
            <a:ext cx="5036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  </a:t>
            </a:r>
            <a:endParaRPr lang="zh-TW" altLang="en-US" sz="1100" dirty="0"/>
          </a:p>
        </p:txBody>
      </p:sp>
      <p:sp>
        <p:nvSpPr>
          <p:cNvPr id="120" name="文字方塊 119"/>
          <p:cNvSpPr txBox="1"/>
          <p:nvPr/>
        </p:nvSpPr>
        <p:spPr>
          <a:xfrm>
            <a:off x="7856216" y="5331957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121" name="文字方塊 120"/>
          <p:cNvSpPr txBox="1">
            <a:spLocks noChangeAspect="1"/>
          </p:cNvSpPr>
          <p:nvPr/>
        </p:nvSpPr>
        <p:spPr>
          <a:xfrm>
            <a:off x="7524328" y="4866098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54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3282" y="653133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Outlooks of CTDPs </a:t>
            </a:r>
            <a:r>
              <a:rPr lang="en-US" altLang="zh-TW" sz="1600" dirty="0" smtClean="0">
                <a:latin typeface="Calibri" panose="020F0502020204030204" pitchFamily="34" charset="0"/>
              </a:rPr>
              <a:t>(2TB, 2LR)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grpSp>
        <p:nvGrpSpPr>
          <p:cNvPr id="9" name="群組 8"/>
          <p:cNvGrpSpPr>
            <a:grpSpLocks/>
          </p:cNvGrpSpPr>
          <p:nvPr/>
        </p:nvGrpSpPr>
        <p:grpSpPr>
          <a:xfrm>
            <a:off x="1379346" y="5048928"/>
            <a:ext cx="1872000" cy="1054800"/>
            <a:chOff x="6012288" y="4654357"/>
            <a:chExt cx="1152000" cy="524912"/>
          </a:xfrm>
        </p:grpSpPr>
        <p:grpSp>
          <p:nvGrpSpPr>
            <p:cNvPr id="62" name="群組 61"/>
            <p:cNvGrpSpPr>
              <a:grpSpLocks/>
            </p:cNvGrpSpPr>
            <p:nvPr/>
          </p:nvGrpSpPr>
          <p:grpSpPr>
            <a:xfrm>
              <a:off x="6012288" y="4701281"/>
              <a:ext cx="1152000" cy="450000"/>
              <a:chOff x="755576" y="2220183"/>
              <a:chExt cx="1154780" cy="652208"/>
            </a:xfrm>
          </p:grpSpPr>
          <p:pic>
            <p:nvPicPr>
              <p:cNvPr id="63" name="圖片 62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576" y="2224391"/>
                <a:ext cx="643995" cy="648000"/>
              </a:xfrm>
              <a:prstGeom prst="rect">
                <a:avLst/>
              </a:prstGeom>
            </p:spPr>
          </p:pic>
          <p:pic>
            <p:nvPicPr>
              <p:cNvPr id="64" name="圖片 63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4894" y="2220183"/>
                <a:ext cx="575462" cy="648000"/>
              </a:xfrm>
              <a:prstGeom prst="rect">
                <a:avLst/>
              </a:prstGeom>
            </p:spPr>
          </p:pic>
        </p:grpSp>
        <p:grpSp>
          <p:nvGrpSpPr>
            <p:cNvPr id="65" name="群組 64"/>
            <p:cNvGrpSpPr/>
            <p:nvPr/>
          </p:nvGrpSpPr>
          <p:grpSpPr>
            <a:xfrm>
              <a:off x="6013264" y="4654357"/>
              <a:ext cx="1151024" cy="45940"/>
              <a:chOff x="7191544" y="2204864"/>
              <a:chExt cx="1151024" cy="276206"/>
            </a:xfrm>
          </p:grpSpPr>
          <p:pic>
            <p:nvPicPr>
              <p:cNvPr id="66" name="圖片 65"/>
              <p:cNvPicPr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191544" y="2204864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67" name="圖片 66"/>
              <p:cNvPicPr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767056" y="2206193"/>
                <a:ext cx="575512" cy="274877"/>
              </a:xfrm>
              <a:prstGeom prst="rect">
                <a:avLst/>
              </a:prstGeom>
            </p:spPr>
          </p:pic>
        </p:grpSp>
        <p:grpSp>
          <p:nvGrpSpPr>
            <p:cNvPr id="68" name="群組 67"/>
            <p:cNvGrpSpPr/>
            <p:nvPr/>
          </p:nvGrpSpPr>
          <p:grpSpPr>
            <a:xfrm>
              <a:off x="6013264" y="5133329"/>
              <a:ext cx="1151024" cy="45940"/>
              <a:chOff x="7191544" y="2577989"/>
              <a:chExt cx="1151024" cy="276206"/>
            </a:xfrm>
          </p:grpSpPr>
          <p:pic>
            <p:nvPicPr>
              <p:cNvPr id="69" name="圖片 68"/>
              <p:cNvPicPr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191544" y="2577989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70" name="圖片 69"/>
              <p:cNvPicPr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767056" y="2579318"/>
                <a:ext cx="575512" cy="274877"/>
              </a:xfrm>
              <a:prstGeom prst="rect">
                <a:avLst/>
              </a:prstGeom>
            </p:spPr>
          </p:pic>
        </p:grpSp>
      </p:grpSp>
      <p:pic>
        <p:nvPicPr>
          <p:cNvPr id="88" name="圖片 8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401" y="1412776"/>
            <a:ext cx="1872208" cy="1053000"/>
          </a:xfrm>
          <a:prstGeom prst="rect">
            <a:avLst/>
          </a:prstGeom>
        </p:spPr>
      </p:pic>
      <p:pic>
        <p:nvPicPr>
          <p:cNvPr id="89" name="圖片 8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747" y="1424613"/>
            <a:ext cx="1872208" cy="1053000"/>
          </a:xfrm>
          <a:prstGeom prst="rect">
            <a:avLst/>
          </a:prstGeom>
        </p:spPr>
      </p:pic>
      <p:sp>
        <p:nvSpPr>
          <p:cNvPr id="90" name="文字方塊 89"/>
          <p:cNvSpPr txBox="1">
            <a:spLocks noChangeAspect="1"/>
          </p:cNvSpPr>
          <p:nvPr/>
        </p:nvSpPr>
        <p:spPr>
          <a:xfrm>
            <a:off x="2348584" y="1736404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H</a:t>
            </a:r>
            <a:endParaRPr lang="zh-TW" altLang="en-US" sz="1400" dirty="0"/>
          </a:p>
        </p:txBody>
      </p:sp>
      <p:sp>
        <p:nvSpPr>
          <p:cNvPr id="91" name="文字方塊 90"/>
          <p:cNvSpPr txBox="1">
            <a:spLocks noChangeAspect="1"/>
          </p:cNvSpPr>
          <p:nvPr/>
        </p:nvSpPr>
        <p:spPr>
          <a:xfrm>
            <a:off x="6467176" y="1736404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H</a:t>
            </a:r>
            <a:endParaRPr lang="zh-TW" altLang="en-US" sz="1400" dirty="0"/>
          </a:p>
        </p:txBody>
      </p:sp>
      <p:sp>
        <p:nvSpPr>
          <p:cNvPr id="92" name="文字方塊 91"/>
          <p:cNvSpPr txBox="1">
            <a:spLocks noChangeAspect="1"/>
          </p:cNvSpPr>
          <p:nvPr/>
        </p:nvSpPr>
        <p:spPr>
          <a:xfrm>
            <a:off x="3276515" y="1196752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W</a:t>
            </a:r>
            <a:endParaRPr lang="zh-TW" altLang="en-US" sz="1400" dirty="0"/>
          </a:p>
        </p:txBody>
      </p:sp>
      <p:sp>
        <p:nvSpPr>
          <p:cNvPr id="93" name="文字方塊 92"/>
          <p:cNvSpPr txBox="1">
            <a:spLocks noChangeAspect="1"/>
          </p:cNvSpPr>
          <p:nvPr/>
        </p:nvSpPr>
        <p:spPr>
          <a:xfrm>
            <a:off x="5287316" y="1196751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W</a:t>
            </a:r>
            <a:endParaRPr lang="zh-TW" altLang="en-US" sz="1400" dirty="0"/>
          </a:p>
        </p:txBody>
      </p:sp>
      <p:pic>
        <p:nvPicPr>
          <p:cNvPr id="94" name="圖片 9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569" y="2589051"/>
            <a:ext cx="1872208" cy="1053000"/>
          </a:xfrm>
          <a:prstGeom prst="rect">
            <a:avLst/>
          </a:prstGeom>
        </p:spPr>
      </p:pic>
      <p:pic>
        <p:nvPicPr>
          <p:cNvPr id="95" name="圖片 9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915" y="2600888"/>
            <a:ext cx="1872208" cy="1053000"/>
          </a:xfrm>
          <a:prstGeom prst="rect">
            <a:avLst/>
          </a:prstGeom>
        </p:spPr>
      </p:pic>
      <p:sp>
        <p:nvSpPr>
          <p:cNvPr id="96" name="文字方塊 95"/>
          <p:cNvSpPr txBox="1">
            <a:spLocks noChangeAspect="1"/>
          </p:cNvSpPr>
          <p:nvPr/>
        </p:nvSpPr>
        <p:spPr>
          <a:xfrm>
            <a:off x="2339752" y="2912679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H</a:t>
            </a:r>
            <a:endParaRPr lang="zh-TW" altLang="en-US" sz="1400" dirty="0"/>
          </a:p>
        </p:txBody>
      </p:sp>
      <p:sp>
        <p:nvSpPr>
          <p:cNvPr id="97" name="文字方塊 96"/>
          <p:cNvSpPr txBox="1">
            <a:spLocks noChangeAspect="1"/>
          </p:cNvSpPr>
          <p:nvPr/>
        </p:nvSpPr>
        <p:spPr>
          <a:xfrm>
            <a:off x="6496411" y="2912679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H</a:t>
            </a:r>
            <a:endParaRPr lang="zh-TW" altLang="en-US" sz="1400" dirty="0"/>
          </a:p>
        </p:txBody>
      </p:sp>
      <p:grpSp>
        <p:nvGrpSpPr>
          <p:cNvPr id="60" name="群組 59"/>
          <p:cNvGrpSpPr/>
          <p:nvPr/>
        </p:nvGrpSpPr>
        <p:grpSpPr>
          <a:xfrm>
            <a:off x="5734896" y="5070046"/>
            <a:ext cx="2212469" cy="1058575"/>
            <a:chOff x="6676962" y="5195338"/>
            <a:chExt cx="2149987" cy="1106444"/>
          </a:xfrm>
        </p:grpSpPr>
        <p:grpSp>
          <p:nvGrpSpPr>
            <p:cNvPr id="61" name="群組 60"/>
            <p:cNvGrpSpPr/>
            <p:nvPr/>
          </p:nvGrpSpPr>
          <p:grpSpPr>
            <a:xfrm>
              <a:off x="6970409" y="5195338"/>
              <a:ext cx="1567008" cy="1101434"/>
              <a:chOff x="1907704" y="2564904"/>
              <a:chExt cx="1152128" cy="1296000"/>
            </a:xfrm>
          </p:grpSpPr>
          <p:pic>
            <p:nvPicPr>
              <p:cNvPr id="86" name="圖片 8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256490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87" name="圖片 8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3212904"/>
                <a:ext cx="1152128" cy="648000"/>
              </a:xfrm>
              <a:prstGeom prst="rect">
                <a:avLst/>
              </a:prstGeom>
            </p:spPr>
          </p:pic>
        </p:grpSp>
        <p:grpSp>
          <p:nvGrpSpPr>
            <p:cNvPr id="80" name="群組 79"/>
            <p:cNvGrpSpPr>
              <a:grpSpLocks/>
            </p:cNvGrpSpPr>
            <p:nvPr/>
          </p:nvGrpSpPr>
          <p:grpSpPr>
            <a:xfrm>
              <a:off x="6676962" y="5199339"/>
              <a:ext cx="293447" cy="1101600"/>
              <a:chOff x="3995936" y="2704514"/>
              <a:chExt cx="1152128" cy="1255554"/>
            </a:xfrm>
          </p:grpSpPr>
          <p:pic>
            <p:nvPicPr>
              <p:cNvPr id="84" name="圖片 83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270451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85" name="圖片 8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  <p:grpSp>
          <p:nvGrpSpPr>
            <p:cNvPr id="81" name="群組 80"/>
            <p:cNvGrpSpPr>
              <a:grpSpLocks/>
            </p:cNvGrpSpPr>
            <p:nvPr/>
          </p:nvGrpSpPr>
          <p:grpSpPr>
            <a:xfrm>
              <a:off x="8533502" y="5200182"/>
              <a:ext cx="293447" cy="1101600"/>
              <a:chOff x="3995936" y="2704513"/>
              <a:chExt cx="1152128" cy="1255555"/>
            </a:xfrm>
          </p:grpSpPr>
          <p:pic>
            <p:nvPicPr>
              <p:cNvPr id="82" name="圖片 8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2704513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83" name="圖片 8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</p:grpSp>
      <p:sp>
        <p:nvSpPr>
          <p:cNvPr id="104" name="左大括弧 103"/>
          <p:cNvSpPr>
            <a:spLocks noChangeAspect="1"/>
          </p:cNvSpPr>
          <p:nvPr/>
        </p:nvSpPr>
        <p:spPr>
          <a:xfrm>
            <a:off x="5731102" y="5084406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sz="1400"/>
          </a:p>
        </p:txBody>
      </p:sp>
      <p:sp>
        <p:nvSpPr>
          <p:cNvPr id="79" name="文字方塊 78"/>
          <p:cNvSpPr txBox="1"/>
          <p:nvPr/>
        </p:nvSpPr>
        <p:spPr>
          <a:xfrm>
            <a:off x="3225715" y="5394702"/>
            <a:ext cx="984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r>
              <a:rPr lang="en-US" altLang="zh-TW" sz="1600" dirty="0" smtClean="0">
                <a:latin typeface="Symbol" panose="05050102010706020507" pitchFamily="18" charset="2"/>
              </a:rPr>
              <a:t>-</a:t>
            </a:r>
            <a:r>
              <a:rPr lang="en-US" altLang="zh-TW" sz="1600" dirty="0" smtClean="0"/>
              <a:t>H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*2</a:t>
            </a:r>
            <a:endParaRPr lang="zh-TW" altLang="en-US" sz="1600" dirty="0"/>
          </a:p>
        </p:txBody>
      </p:sp>
      <p:sp>
        <p:nvSpPr>
          <p:cNvPr id="101" name="文字方塊 100"/>
          <p:cNvSpPr txBox="1"/>
          <p:nvPr/>
        </p:nvSpPr>
        <p:spPr>
          <a:xfrm>
            <a:off x="3225715" y="4926030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 </a:t>
            </a:r>
            <a:endParaRPr lang="zh-TW" altLang="en-US" sz="1600" dirty="0"/>
          </a:p>
        </p:txBody>
      </p:sp>
      <p:sp>
        <p:nvSpPr>
          <p:cNvPr id="102" name="文字方塊 101"/>
          <p:cNvSpPr txBox="1"/>
          <p:nvPr/>
        </p:nvSpPr>
        <p:spPr>
          <a:xfrm>
            <a:off x="3225715" y="5898758"/>
            <a:ext cx="627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H</a:t>
            </a:r>
            <a:r>
              <a:rPr lang="en-US" altLang="zh-TW" sz="1600" baseline="-25000" dirty="0"/>
              <a:t>RD </a:t>
            </a:r>
            <a:r>
              <a:rPr lang="en-US" altLang="zh-TW" sz="1600" dirty="0" smtClean="0"/>
              <a:t> </a:t>
            </a:r>
            <a:endParaRPr lang="zh-TW" altLang="en-US" sz="1600" dirty="0"/>
          </a:p>
        </p:txBody>
      </p:sp>
      <p:sp>
        <p:nvSpPr>
          <p:cNvPr id="106" name="文字方塊 105"/>
          <p:cNvSpPr txBox="1"/>
          <p:nvPr/>
        </p:nvSpPr>
        <p:spPr>
          <a:xfrm>
            <a:off x="5557813" y="4731492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</a:t>
            </a:r>
            <a:r>
              <a:rPr lang="en-US" altLang="zh-TW" sz="1600" baseline="-25000" dirty="0" smtClean="0"/>
              <a:t>RD</a:t>
            </a:r>
            <a:endParaRPr lang="zh-TW" altLang="en-US" sz="1600" dirty="0"/>
          </a:p>
        </p:txBody>
      </p:sp>
      <p:sp>
        <p:nvSpPr>
          <p:cNvPr id="107" name="文字方塊 106"/>
          <p:cNvSpPr txBox="1"/>
          <p:nvPr/>
        </p:nvSpPr>
        <p:spPr>
          <a:xfrm>
            <a:off x="7514050" y="4736126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W</a:t>
            </a:r>
            <a:r>
              <a:rPr lang="en-US" altLang="zh-TW" sz="1600" baseline="-25000" dirty="0"/>
              <a:t>RD</a:t>
            </a:r>
            <a:endParaRPr lang="zh-TW" altLang="en-US" sz="1600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6276579" y="4731492"/>
            <a:ext cx="1121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 smtClean="0"/>
              <a:t>W</a:t>
            </a:r>
            <a:r>
              <a:rPr lang="en-US" altLang="zh-TW" sz="1600" dirty="0" smtClean="0">
                <a:latin typeface="Symbol" panose="05050102010706020507" pitchFamily="18" charset="2"/>
              </a:rPr>
              <a:t>-</a:t>
            </a:r>
            <a:r>
              <a:rPr lang="en-US" altLang="zh-TW" sz="1600" dirty="0" smtClean="0"/>
              <a:t>W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*2</a:t>
            </a:r>
            <a:endParaRPr lang="zh-TW" altLang="en-US" sz="1600" dirty="0"/>
          </a:p>
        </p:txBody>
      </p:sp>
      <p:sp>
        <p:nvSpPr>
          <p:cNvPr id="109" name="文字方塊 108"/>
          <p:cNvSpPr txBox="1">
            <a:spLocks noChangeAspect="1"/>
          </p:cNvSpPr>
          <p:nvPr/>
        </p:nvSpPr>
        <p:spPr>
          <a:xfrm>
            <a:off x="5336462" y="5448543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endParaRPr lang="zh-TW" altLang="en-US" sz="16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1679132" y="6197242"/>
            <a:ext cx="59286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</a:rPr>
              <a:t>Viewable for current </a:t>
            </a:r>
            <a:r>
              <a:rPr lang="en-US" altLang="zh-TW" sz="2000" b="1" dirty="0" err="1" smtClean="0">
                <a:solidFill>
                  <a:srgbClr val="0000FF"/>
                </a:solidFill>
              </a:rPr>
              <a:t>SbS</a:t>
            </a:r>
            <a:r>
              <a:rPr lang="en-US" altLang="zh-TW" sz="2000" b="1" dirty="0" smtClean="0">
                <a:solidFill>
                  <a:srgbClr val="0000FF"/>
                </a:solidFill>
              </a:rPr>
              <a:t> and </a:t>
            </a:r>
            <a:r>
              <a:rPr lang="en-US" altLang="zh-TW" sz="2000" b="1" dirty="0" err="1" smtClean="0">
                <a:solidFill>
                  <a:srgbClr val="0000FF"/>
                </a:solidFill>
              </a:rPr>
              <a:t>TaB</a:t>
            </a:r>
            <a:r>
              <a:rPr lang="en-US" altLang="zh-TW" sz="2000" b="1" dirty="0" smtClean="0">
                <a:solidFill>
                  <a:srgbClr val="0000FF"/>
                </a:solidFill>
              </a:rPr>
              <a:t> 3D displays! </a:t>
            </a:r>
            <a:endParaRPr lang="zh-TW" altLang="en-US" sz="2000" b="1" dirty="0">
              <a:solidFill>
                <a:srgbClr val="0000FF"/>
              </a:solidFill>
            </a:endParaRPr>
          </a:p>
        </p:txBody>
      </p:sp>
      <p:sp>
        <p:nvSpPr>
          <p:cNvPr id="48" name="矩形 47"/>
          <p:cNvSpPr>
            <a:spLocks noChangeAspect="1"/>
          </p:cNvSpPr>
          <p:nvPr/>
        </p:nvSpPr>
        <p:spPr>
          <a:xfrm>
            <a:off x="-20028" y="3981566"/>
            <a:ext cx="11669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Calibri" pitchFamily="34" charset="0"/>
              </a:rPr>
              <a:t>CTDP-TB:</a:t>
            </a:r>
            <a:endParaRPr lang="zh-TW" altLang="en-US" sz="2000" b="1" dirty="0"/>
          </a:p>
        </p:txBody>
      </p:sp>
      <p:sp>
        <p:nvSpPr>
          <p:cNvPr id="49" name="矩形 48"/>
          <p:cNvSpPr>
            <a:spLocks noChangeAspect="1"/>
          </p:cNvSpPr>
          <p:nvPr/>
        </p:nvSpPr>
        <p:spPr>
          <a:xfrm>
            <a:off x="4572000" y="3997172"/>
            <a:ext cx="11493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Calibri" pitchFamily="34" charset="0"/>
              </a:rPr>
              <a:t>CTDP-LR:</a:t>
            </a:r>
            <a:endParaRPr lang="zh-TW" altLang="en-US" sz="2000" b="1" dirty="0"/>
          </a:p>
        </p:txBody>
      </p:sp>
      <p:sp>
        <p:nvSpPr>
          <p:cNvPr id="50" name="文字方塊 49"/>
          <p:cNvSpPr txBox="1"/>
          <p:nvPr/>
        </p:nvSpPr>
        <p:spPr>
          <a:xfrm>
            <a:off x="1060092" y="4058488"/>
            <a:ext cx="3583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400" dirty="0" err="1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1,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=(H/24k)*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k</a:t>
            </a:r>
            <a:endParaRPr lang="en-US" altLang="zh-TW" sz="1400" dirty="0" smtClean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2,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=(H/12k)*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k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3,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=(H/8k)*k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1" name="文字方塊 50"/>
          <p:cNvSpPr txBox="1"/>
          <p:nvPr/>
        </p:nvSpPr>
        <p:spPr>
          <a:xfrm>
            <a:off x="5580112" y="4039904"/>
            <a:ext cx="3583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400" dirty="0" err="1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1, W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=(W/24k)*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k</a:t>
            </a:r>
            <a:endParaRPr lang="en-US" altLang="zh-TW" sz="1400" dirty="0" smtClean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2, W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=(W/12k)*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k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3, W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=(W/8k)*k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314258" y="3686442"/>
            <a:ext cx="2421689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k</a:t>
            </a:r>
            <a:r>
              <a:rPr lang="en-US" altLang="zh-TW" dirty="0" smtClean="0">
                <a:solidFill>
                  <a:srgbClr val="FF0000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2</a:t>
            </a:r>
            <a:r>
              <a:rPr lang="en-US" altLang="zh-TW" baseline="30000" dirty="0" smtClean="0">
                <a:solidFill>
                  <a:srgbClr val="FF0000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packed_depth_size_factor+1</a:t>
            </a:r>
            <a:endParaRPr lang="zh-TW" altLang="en-US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42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01369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CTDP-2TB </a:t>
            </a:r>
            <a:r>
              <a:rPr lang="en-US" altLang="zh-TW" sz="3200" dirty="0" err="1">
                <a:latin typeface="Calibri" pitchFamily="34" charset="0"/>
              </a:rPr>
              <a:t>Depacking</a:t>
            </a:r>
            <a:r>
              <a:rPr lang="en-US" altLang="zh-TW" sz="3200" dirty="0">
                <a:latin typeface="Calibri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cxnSp>
        <p:nvCxnSpPr>
          <p:cNvPr id="11" name="直線單箭頭接點 10"/>
          <p:cNvCxnSpPr/>
          <p:nvPr/>
        </p:nvCxnSpPr>
        <p:spPr bwMode="auto">
          <a:xfrm>
            <a:off x="5281973" y="1556792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矩形 12"/>
          <p:cNvSpPr/>
          <p:nvPr/>
        </p:nvSpPr>
        <p:spPr bwMode="auto">
          <a:xfrm>
            <a:off x="4035165" y="2353265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599990" y="4159966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547664" y="414908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Vertical Direction</a:t>
            </a:r>
          </a:p>
        </p:txBody>
      </p:sp>
      <p:sp>
        <p:nvSpPr>
          <p:cNvPr id="66" name="矩形 65"/>
          <p:cNvSpPr/>
          <p:nvPr/>
        </p:nvSpPr>
        <p:spPr bwMode="auto">
          <a:xfrm>
            <a:off x="4034036" y="294034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354526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175365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16448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358920"/>
            <a:ext cx="2448000" cy="475200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228852"/>
            <a:ext cx="1129" cy="12441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2828465"/>
            <a:ext cx="1129" cy="11188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415546"/>
            <a:ext cx="0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020466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endCxn id="70" idx="0"/>
          </p:cNvCxnSpPr>
          <p:nvPr/>
        </p:nvCxnSpPr>
        <p:spPr>
          <a:xfrm>
            <a:off x="5259300" y="5229200"/>
            <a:ext cx="4976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170563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2946570"/>
            <a:ext cx="214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372752"/>
            <a:ext cx="24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Vertical Flipping</a:t>
            </a:r>
            <a:r>
              <a:rPr lang="en-US" altLang="zh-CN" sz="1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3512306"/>
            <a:ext cx="237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Get Depth Pixel from</a:t>
            </a:r>
          </a:p>
          <a:p>
            <a:pPr algn="ctr"/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121330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Vertical</a:t>
            </a:r>
            <a:r>
              <a:rPr lang="zh-TW" altLang="en-US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330064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4644008" y="1103888"/>
            <a:ext cx="1153435" cy="524912"/>
            <a:chOff x="4500624" y="1149828"/>
            <a:chExt cx="1153435" cy="524912"/>
          </a:xfrm>
        </p:grpSpPr>
        <p:grpSp>
          <p:nvGrpSpPr>
            <p:cNvPr id="60" name="群組 59"/>
            <p:cNvGrpSpPr>
              <a:grpSpLocks/>
            </p:cNvGrpSpPr>
            <p:nvPr/>
          </p:nvGrpSpPr>
          <p:grpSpPr>
            <a:xfrm>
              <a:off x="4502059" y="1196752"/>
              <a:ext cx="1152000" cy="450000"/>
              <a:chOff x="755576" y="2220183"/>
              <a:chExt cx="1154780" cy="652208"/>
            </a:xfrm>
          </p:grpSpPr>
          <p:pic>
            <p:nvPicPr>
              <p:cNvPr id="61" name="圖片 60"/>
              <p:cNvPicPr>
                <a:picLocks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576" y="2224391"/>
                <a:ext cx="575462" cy="648000"/>
              </a:xfrm>
              <a:prstGeom prst="rect">
                <a:avLst/>
              </a:prstGeom>
            </p:spPr>
          </p:pic>
          <p:pic>
            <p:nvPicPr>
              <p:cNvPr id="62" name="圖片 61"/>
              <p:cNvPicPr>
                <a:picLocks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4894" y="2220183"/>
                <a:ext cx="575462" cy="648000"/>
              </a:xfrm>
              <a:prstGeom prst="rect">
                <a:avLst/>
              </a:prstGeom>
            </p:spPr>
          </p:pic>
        </p:grpSp>
        <p:grpSp>
          <p:nvGrpSpPr>
            <p:cNvPr id="63" name="群組 62"/>
            <p:cNvGrpSpPr/>
            <p:nvPr/>
          </p:nvGrpSpPr>
          <p:grpSpPr>
            <a:xfrm>
              <a:off x="4503035" y="1149828"/>
              <a:ext cx="1151024" cy="45940"/>
              <a:chOff x="7191544" y="2204864"/>
              <a:chExt cx="1151024" cy="276206"/>
            </a:xfrm>
          </p:grpSpPr>
          <p:pic>
            <p:nvPicPr>
              <p:cNvPr id="64" name="圖片 63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191544" y="2204864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65" name="圖片 64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767056" y="2206193"/>
                <a:ext cx="575512" cy="274877"/>
              </a:xfrm>
              <a:prstGeom prst="rect">
                <a:avLst/>
              </a:prstGeom>
            </p:spPr>
          </p:pic>
        </p:grpSp>
        <p:grpSp>
          <p:nvGrpSpPr>
            <p:cNvPr id="71" name="群組 70"/>
            <p:cNvGrpSpPr/>
            <p:nvPr/>
          </p:nvGrpSpPr>
          <p:grpSpPr>
            <a:xfrm>
              <a:off x="4500624" y="1628800"/>
              <a:ext cx="1151024" cy="45940"/>
              <a:chOff x="7191544" y="2577989"/>
              <a:chExt cx="1151024" cy="276206"/>
            </a:xfrm>
          </p:grpSpPr>
          <p:pic>
            <p:nvPicPr>
              <p:cNvPr id="73" name="圖片 72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191544" y="2577989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75" name="圖片 74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767056" y="2579318"/>
                <a:ext cx="575512" cy="274877"/>
              </a:xfrm>
              <a:prstGeom prst="rect">
                <a:avLst/>
              </a:prstGeom>
            </p:spPr>
          </p:pic>
        </p:grpSp>
      </p:grpSp>
      <p:sp>
        <p:nvSpPr>
          <p:cNvPr id="89" name="矩形 88"/>
          <p:cNvSpPr/>
          <p:nvPr/>
        </p:nvSpPr>
        <p:spPr bwMode="auto">
          <a:xfrm>
            <a:off x="3995936" y="474913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90" name="直線單箭頭接點 89"/>
          <p:cNvCxnSpPr>
            <a:endCxn id="89" idx="0"/>
          </p:cNvCxnSpPr>
          <p:nvPr/>
        </p:nvCxnSpPr>
        <p:spPr>
          <a:xfrm>
            <a:off x="5218672" y="4605116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1" name="文字方塊 90"/>
          <p:cNvSpPr txBox="1"/>
          <p:nvPr/>
        </p:nvSpPr>
        <p:spPr>
          <a:xfrm>
            <a:off x="4029076" y="4705980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Splitting &amp; Upscaling 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 by 2</a:t>
            </a:r>
          </a:p>
        </p:txBody>
      </p:sp>
      <p:sp>
        <p:nvSpPr>
          <p:cNvPr id="94" name="矩形 93"/>
          <p:cNvSpPr/>
          <p:nvPr/>
        </p:nvSpPr>
        <p:spPr bwMode="auto">
          <a:xfrm>
            <a:off x="1599990" y="4840304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6" name="文字方塊 95"/>
          <p:cNvSpPr txBox="1"/>
          <p:nvPr/>
        </p:nvSpPr>
        <p:spPr>
          <a:xfrm>
            <a:off x="1581076" y="4797152"/>
            <a:ext cx="2198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Splitting </a:t>
            </a:r>
            <a:r>
              <a:rPr lang="en-US" altLang="zh-TW" sz="1400" b="1" dirty="0" smtClean="0">
                <a:cs typeface="Arial" pitchFamily="34" charset="0"/>
              </a:rPr>
              <a:t>&amp; 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</a:t>
            </a:r>
            <a:r>
              <a:rPr lang="zh-TW" altLang="en-US" sz="1400" b="1" dirty="0" smtClean="0">
                <a:cs typeface="Arial" pitchFamily="34" charset="0"/>
              </a:rPr>
              <a:t> </a:t>
            </a:r>
            <a:r>
              <a:rPr lang="en-US" altLang="zh-TW" sz="1400" b="1" dirty="0" smtClean="0">
                <a:cs typeface="Arial" pitchFamily="34" charset="0"/>
              </a:rPr>
              <a:t> by 2</a:t>
            </a:r>
            <a:endParaRPr lang="en-US" altLang="zh-TW" sz="1400" b="1" dirty="0">
              <a:cs typeface="Arial" pitchFamily="34" charset="0"/>
            </a:endParaRPr>
          </a:p>
        </p:txBody>
      </p:sp>
      <p:cxnSp>
        <p:nvCxnSpPr>
          <p:cNvPr id="97" name="直線單箭頭接點 96"/>
          <p:cNvCxnSpPr/>
          <p:nvPr/>
        </p:nvCxnSpPr>
        <p:spPr>
          <a:xfrm>
            <a:off x="2668381" y="4685508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99" name="群組 98"/>
          <p:cNvGrpSpPr>
            <a:grpSpLocks/>
          </p:cNvGrpSpPr>
          <p:nvPr/>
        </p:nvGrpSpPr>
        <p:grpSpPr>
          <a:xfrm>
            <a:off x="1331768" y="2060848"/>
            <a:ext cx="1152000" cy="450000"/>
            <a:chOff x="755576" y="2220183"/>
            <a:chExt cx="1154780" cy="652208"/>
          </a:xfrm>
        </p:grpSpPr>
        <p:pic>
          <p:nvPicPr>
            <p:cNvPr id="100" name="圖片 99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01" name="圖片 100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sp>
        <p:nvSpPr>
          <p:cNvPr id="102" name="文字方塊 101"/>
          <p:cNvSpPr txBox="1">
            <a:spLocks noChangeAspect="1"/>
          </p:cNvSpPr>
          <p:nvPr/>
        </p:nvSpPr>
        <p:spPr>
          <a:xfrm>
            <a:off x="1813816" y="1738882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03" name="文字方塊 102"/>
          <p:cNvSpPr txBox="1">
            <a:spLocks noChangeAspect="1"/>
          </p:cNvSpPr>
          <p:nvPr/>
        </p:nvSpPr>
        <p:spPr>
          <a:xfrm>
            <a:off x="100262" y="455496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04" name="群組 103"/>
          <p:cNvGrpSpPr/>
          <p:nvPr/>
        </p:nvGrpSpPr>
        <p:grpSpPr>
          <a:xfrm>
            <a:off x="361995" y="4349935"/>
            <a:ext cx="1154780" cy="652208"/>
            <a:chOff x="755576" y="2220183"/>
            <a:chExt cx="1154780" cy="652208"/>
          </a:xfrm>
        </p:grpSpPr>
        <p:pic>
          <p:nvPicPr>
            <p:cNvPr id="105" name="圖片 104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06" name="圖片 105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sp>
        <p:nvSpPr>
          <p:cNvPr id="107" name="文字方塊 106"/>
          <p:cNvSpPr txBox="1">
            <a:spLocks noChangeAspect="1"/>
          </p:cNvSpPr>
          <p:nvPr/>
        </p:nvSpPr>
        <p:spPr>
          <a:xfrm>
            <a:off x="785076" y="414908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pic>
        <p:nvPicPr>
          <p:cNvPr id="108" name="圖片 10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5964431"/>
            <a:ext cx="1152128" cy="648000"/>
          </a:xfrm>
          <a:prstGeom prst="rect">
            <a:avLst/>
          </a:prstGeom>
        </p:spPr>
      </p:pic>
      <p:pic>
        <p:nvPicPr>
          <p:cNvPr id="109" name="圖片 10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5954028"/>
            <a:ext cx="1152128" cy="648000"/>
          </a:xfrm>
          <a:prstGeom prst="rect">
            <a:avLst/>
          </a:prstGeom>
        </p:spPr>
      </p:pic>
      <p:sp>
        <p:nvSpPr>
          <p:cNvPr id="111" name="文字方塊 110"/>
          <p:cNvSpPr txBox="1">
            <a:spLocks noChangeAspect="1"/>
          </p:cNvSpPr>
          <p:nvPr/>
        </p:nvSpPr>
        <p:spPr>
          <a:xfrm>
            <a:off x="1190276" y="620432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16" name="群組 115"/>
          <p:cNvGrpSpPr/>
          <p:nvPr/>
        </p:nvGrpSpPr>
        <p:grpSpPr>
          <a:xfrm>
            <a:off x="6659176" y="1873852"/>
            <a:ext cx="1151024" cy="45940"/>
            <a:chOff x="7191544" y="2204864"/>
            <a:chExt cx="1151024" cy="276206"/>
          </a:xfrm>
        </p:grpSpPr>
        <p:pic>
          <p:nvPicPr>
            <p:cNvPr id="117" name="圖片 116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191544" y="2204864"/>
              <a:ext cx="575512" cy="274877"/>
            </a:xfrm>
            <a:prstGeom prst="rect">
              <a:avLst/>
            </a:prstGeom>
          </p:spPr>
        </p:pic>
        <p:pic>
          <p:nvPicPr>
            <p:cNvPr id="118" name="圖片 117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767056" y="2206193"/>
              <a:ext cx="575512" cy="274877"/>
            </a:xfrm>
            <a:prstGeom prst="rect">
              <a:avLst/>
            </a:prstGeom>
          </p:spPr>
        </p:pic>
      </p:grpSp>
      <p:grpSp>
        <p:nvGrpSpPr>
          <p:cNvPr id="119" name="群組 118"/>
          <p:cNvGrpSpPr/>
          <p:nvPr/>
        </p:nvGrpSpPr>
        <p:grpSpPr>
          <a:xfrm>
            <a:off x="6660280" y="2062106"/>
            <a:ext cx="1151024" cy="45940"/>
            <a:chOff x="7191544" y="2577989"/>
            <a:chExt cx="1151024" cy="276206"/>
          </a:xfrm>
        </p:grpSpPr>
        <p:pic>
          <p:nvPicPr>
            <p:cNvPr id="120" name="圖片 119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191544" y="2577989"/>
              <a:ext cx="575512" cy="274877"/>
            </a:xfrm>
            <a:prstGeom prst="rect">
              <a:avLst/>
            </a:prstGeom>
          </p:spPr>
        </p:pic>
        <p:pic>
          <p:nvPicPr>
            <p:cNvPr id="121" name="圖片 120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767056" y="2579318"/>
              <a:ext cx="575512" cy="274877"/>
            </a:xfrm>
            <a:prstGeom prst="rect">
              <a:avLst/>
            </a:prstGeom>
          </p:spPr>
        </p:pic>
      </p:grpSp>
      <p:sp>
        <p:nvSpPr>
          <p:cNvPr id="122" name="文字方塊 121"/>
          <p:cNvSpPr txBox="1">
            <a:spLocks noChangeAspect="1"/>
          </p:cNvSpPr>
          <p:nvPr/>
        </p:nvSpPr>
        <p:spPr>
          <a:xfrm>
            <a:off x="7040996" y="1641091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9" name="肘形接點 8"/>
          <p:cNvCxnSpPr>
            <a:stCxn id="68" idx="1"/>
            <a:endCxn id="16" idx="0"/>
          </p:cNvCxnSpPr>
          <p:nvPr/>
        </p:nvCxnSpPr>
        <p:spPr>
          <a:xfrm rot="10800000" flipV="1">
            <a:off x="2663788" y="1991252"/>
            <a:ext cx="1370248" cy="2157828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29" name="群組 128"/>
          <p:cNvGrpSpPr/>
          <p:nvPr/>
        </p:nvGrpSpPr>
        <p:grpSpPr>
          <a:xfrm>
            <a:off x="6660232" y="2560612"/>
            <a:ext cx="1151024" cy="108000"/>
            <a:chOff x="7191544" y="2204864"/>
            <a:chExt cx="1151024" cy="649331"/>
          </a:xfrm>
        </p:grpSpPr>
        <p:pic>
          <p:nvPicPr>
            <p:cNvPr id="130" name="圖片 129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31" name="圖片 130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32" name="文字方塊 131"/>
          <p:cNvSpPr txBox="1">
            <a:spLocks noChangeAspect="1"/>
          </p:cNvSpPr>
          <p:nvPr/>
        </p:nvSpPr>
        <p:spPr>
          <a:xfrm>
            <a:off x="7024618" y="2355621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134" name="群組 133"/>
          <p:cNvGrpSpPr/>
          <p:nvPr/>
        </p:nvGrpSpPr>
        <p:grpSpPr>
          <a:xfrm>
            <a:off x="6726334" y="3630760"/>
            <a:ext cx="1151024" cy="324000"/>
            <a:chOff x="7191544" y="2204864"/>
            <a:chExt cx="1151024" cy="649331"/>
          </a:xfrm>
        </p:grpSpPr>
        <p:pic>
          <p:nvPicPr>
            <p:cNvPr id="135" name="圖片 134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36" name="圖片 135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37" name="文字方塊 136"/>
          <p:cNvSpPr txBox="1">
            <a:spLocks noChangeAspect="1"/>
          </p:cNvSpPr>
          <p:nvPr/>
        </p:nvSpPr>
        <p:spPr>
          <a:xfrm>
            <a:off x="7136094" y="3429000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38" name="文字方塊 137"/>
          <p:cNvSpPr txBox="1">
            <a:spLocks noChangeAspect="1"/>
          </p:cNvSpPr>
          <p:nvPr/>
        </p:nvSpPr>
        <p:spPr>
          <a:xfrm>
            <a:off x="7211962" y="4157728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139" name="群組 138"/>
          <p:cNvGrpSpPr/>
          <p:nvPr/>
        </p:nvGrpSpPr>
        <p:grpSpPr>
          <a:xfrm>
            <a:off x="6801720" y="4363845"/>
            <a:ext cx="1151024" cy="649331"/>
            <a:chOff x="7191544" y="2204864"/>
            <a:chExt cx="1151024" cy="649331"/>
          </a:xfrm>
        </p:grpSpPr>
        <p:pic>
          <p:nvPicPr>
            <p:cNvPr id="140" name="圖片 139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41" name="圖片 140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42" name="文字方塊 141"/>
          <p:cNvSpPr txBox="1">
            <a:spLocks noChangeAspect="1"/>
          </p:cNvSpPr>
          <p:nvPr/>
        </p:nvSpPr>
        <p:spPr>
          <a:xfrm>
            <a:off x="7884368" y="458112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pic>
        <p:nvPicPr>
          <p:cNvPr id="143" name="圖片 1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816" y="5982575"/>
            <a:ext cx="1152128" cy="648000"/>
          </a:xfrm>
          <a:prstGeom prst="rect">
            <a:avLst/>
          </a:prstGeom>
        </p:spPr>
      </p:pic>
      <p:pic>
        <p:nvPicPr>
          <p:cNvPr id="144" name="圖片 1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808" y="5981660"/>
            <a:ext cx="1152128" cy="648000"/>
          </a:xfrm>
          <a:prstGeom prst="rect">
            <a:avLst/>
          </a:prstGeom>
        </p:spPr>
      </p:pic>
      <p:sp>
        <p:nvSpPr>
          <p:cNvPr id="145" name="文字方塊 144"/>
          <p:cNvSpPr txBox="1">
            <a:spLocks noChangeAspect="1"/>
          </p:cNvSpPr>
          <p:nvPr/>
        </p:nvSpPr>
        <p:spPr>
          <a:xfrm>
            <a:off x="1813816" y="5749525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7" name="文字方塊 146"/>
          <p:cNvSpPr txBox="1">
            <a:spLocks noChangeAspect="1"/>
          </p:cNvSpPr>
          <p:nvPr/>
        </p:nvSpPr>
        <p:spPr>
          <a:xfrm>
            <a:off x="6430418" y="631209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9" name="文字方塊 148"/>
          <p:cNvSpPr txBox="1">
            <a:spLocks noChangeAspect="1"/>
          </p:cNvSpPr>
          <p:nvPr/>
        </p:nvSpPr>
        <p:spPr>
          <a:xfrm>
            <a:off x="2941744" y="5733256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152" name="直線單箭頭接點 151"/>
          <p:cNvCxnSpPr/>
          <p:nvPr/>
        </p:nvCxnSpPr>
        <p:spPr>
          <a:xfrm>
            <a:off x="5256772" y="5834120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4" name="直線單箭頭接點 153"/>
          <p:cNvCxnSpPr/>
          <p:nvPr/>
        </p:nvCxnSpPr>
        <p:spPr>
          <a:xfrm>
            <a:off x="2657582" y="5373216"/>
            <a:ext cx="0" cy="5384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2" name="文字方塊 111"/>
          <p:cNvSpPr txBox="1"/>
          <p:nvPr/>
        </p:nvSpPr>
        <p:spPr>
          <a:xfrm>
            <a:off x="5785708" y="1477272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13" name="文字方塊 112"/>
          <p:cNvSpPr txBox="1"/>
          <p:nvPr/>
        </p:nvSpPr>
        <p:spPr>
          <a:xfrm>
            <a:off x="5781155" y="1018802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23" name="文字方塊 122"/>
          <p:cNvSpPr txBox="1"/>
          <p:nvPr/>
        </p:nvSpPr>
        <p:spPr>
          <a:xfrm>
            <a:off x="5724128" y="1284532"/>
            <a:ext cx="7040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H-H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24" name="文字方塊 123"/>
          <p:cNvSpPr txBox="1"/>
          <p:nvPr/>
        </p:nvSpPr>
        <p:spPr>
          <a:xfrm>
            <a:off x="627601" y="2159278"/>
            <a:ext cx="7040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H-H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25" name="文字方塊 124"/>
          <p:cNvSpPr txBox="1">
            <a:spLocks noChangeAspect="1"/>
          </p:cNvSpPr>
          <p:nvPr/>
        </p:nvSpPr>
        <p:spPr>
          <a:xfrm>
            <a:off x="5682955" y="5800235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26" name="文字方塊 125"/>
          <p:cNvSpPr txBox="1">
            <a:spLocks noChangeAspect="1"/>
          </p:cNvSpPr>
          <p:nvPr/>
        </p:nvSpPr>
        <p:spPr>
          <a:xfrm>
            <a:off x="4505610" y="5805264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27" name="文字方塊 126"/>
          <p:cNvSpPr txBox="1"/>
          <p:nvPr/>
        </p:nvSpPr>
        <p:spPr>
          <a:xfrm>
            <a:off x="7744905" y="1991252"/>
            <a:ext cx="4219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146" name="文字方塊 145"/>
          <p:cNvSpPr txBox="1"/>
          <p:nvPr/>
        </p:nvSpPr>
        <p:spPr>
          <a:xfrm>
            <a:off x="7740352" y="1727230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50" name="文字方塊 149"/>
          <p:cNvSpPr txBox="1"/>
          <p:nvPr/>
        </p:nvSpPr>
        <p:spPr>
          <a:xfrm>
            <a:off x="7740352" y="2460060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51" name="文字方塊 150"/>
          <p:cNvSpPr txBox="1"/>
          <p:nvPr/>
        </p:nvSpPr>
        <p:spPr>
          <a:xfrm>
            <a:off x="7812360" y="3643111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文字方塊 92"/>
              <p:cNvSpPr txBox="1"/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93" name="文字方塊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" name="文字方塊 91"/>
          <p:cNvSpPr txBox="1"/>
          <p:nvPr/>
        </p:nvSpPr>
        <p:spPr>
          <a:xfrm>
            <a:off x="11352" y="1270501"/>
            <a:ext cx="310006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=(H/24k)*k</a:t>
            </a: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=(H/12k)*k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=(H/8k)*</a:t>
            </a:r>
            <a:r>
              <a:rPr lang="en-US" altLang="zh-TW" sz="1000" dirty="0">
                <a:latin typeface="Calibri" panose="020F0502020204030204" pitchFamily="34" charset="0"/>
              </a:rPr>
              <a:t>k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endParaRPr lang="zh-TW" altLang="en-US" sz="900" dirty="0"/>
          </a:p>
        </p:txBody>
      </p:sp>
    </p:spTree>
    <p:extLst>
      <p:ext uri="{BB962C8B-B14F-4D97-AF65-F5344CB8AC3E}">
        <p14:creationId xmlns:p14="http://schemas.microsoft.com/office/powerpoint/2010/main" val="278707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01369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CTDP-2LR </a:t>
            </a:r>
            <a:r>
              <a:rPr lang="en-US" altLang="zh-TW" sz="3200" dirty="0" err="1">
                <a:latin typeface="Calibri" pitchFamily="34" charset="0"/>
              </a:rPr>
              <a:t>Depacking</a:t>
            </a:r>
            <a:r>
              <a:rPr lang="en-US" altLang="zh-TW" sz="3200" dirty="0">
                <a:latin typeface="Calibri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599990" y="4159966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547664" y="4149080"/>
            <a:ext cx="223224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Horizontal Direction</a:t>
            </a:r>
          </a:p>
        </p:txBody>
      </p:sp>
      <p:sp>
        <p:nvSpPr>
          <p:cNvPr id="94" name="矩形 93"/>
          <p:cNvSpPr/>
          <p:nvPr/>
        </p:nvSpPr>
        <p:spPr bwMode="auto">
          <a:xfrm>
            <a:off x="1599990" y="4840304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6" name="文字方塊 95"/>
          <p:cNvSpPr txBox="1"/>
          <p:nvPr/>
        </p:nvSpPr>
        <p:spPr>
          <a:xfrm>
            <a:off x="1581076" y="4797152"/>
            <a:ext cx="219883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Splitting </a:t>
            </a:r>
            <a:r>
              <a:rPr lang="en-US" altLang="zh-TW" sz="1400" b="1" dirty="0" smtClean="0">
                <a:cs typeface="Arial" pitchFamily="34" charset="0"/>
              </a:rPr>
              <a:t>&amp; 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Vertical by </a:t>
            </a:r>
            <a:r>
              <a:rPr lang="en-US" altLang="zh-TW" sz="1400" b="1" dirty="0" smtClean="0">
                <a:cs typeface="Arial" pitchFamily="34" charset="0"/>
              </a:rPr>
              <a:t>2</a:t>
            </a:r>
            <a:endParaRPr lang="en-US" altLang="zh-TW" sz="1400" b="1" dirty="0">
              <a:cs typeface="Arial" pitchFamily="34" charset="0"/>
            </a:endParaRPr>
          </a:p>
        </p:txBody>
      </p:sp>
      <p:cxnSp>
        <p:nvCxnSpPr>
          <p:cNvPr id="97" name="直線單箭頭接點 96"/>
          <p:cNvCxnSpPr/>
          <p:nvPr/>
        </p:nvCxnSpPr>
        <p:spPr>
          <a:xfrm>
            <a:off x="2668381" y="4685508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3" name="文字方塊 102"/>
          <p:cNvSpPr txBox="1">
            <a:spLocks noChangeAspect="1"/>
          </p:cNvSpPr>
          <p:nvPr/>
        </p:nvSpPr>
        <p:spPr>
          <a:xfrm>
            <a:off x="-36512" y="492603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7" name="文字方塊 106"/>
          <p:cNvSpPr txBox="1">
            <a:spLocks noChangeAspect="1"/>
          </p:cNvSpPr>
          <p:nvPr/>
        </p:nvSpPr>
        <p:spPr>
          <a:xfrm>
            <a:off x="785076" y="4520153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9" name="肘形接點 8"/>
          <p:cNvCxnSpPr>
            <a:stCxn id="68" idx="1"/>
            <a:endCxn id="16" idx="0"/>
          </p:cNvCxnSpPr>
          <p:nvPr/>
        </p:nvCxnSpPr>
        <p:spPr>
          <a:xfrm rot="10800000" flipV="1">
            <a:off x="2663788" y="2270016"/>
            <a:ext cx="1370248" cy="1879063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8" name="文字方塊 137"/>
          <p:cNvSpPr txBox="1">
            <a:spLocks noChangeAspect="1"/>
          </p:cNvSpPr>
          <p:nvPr/>
        </p:nvSpPr>
        <p:spPr>
          <a:xfrm>
            <a:off x="7211962" y="4520153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2" name="文字方塊 141"/>
          <p:cNvSpPr txBox="1">
            <a:spLocks noChangeAspect="1"/>
          </p:cNvSpPr>
          <p:nvPr/>
        </p:nvSpPr>
        <p:spPr>
          <a:xfrm>
            <a:off x="7952744" y="499324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cxnSp>
        <p:nvCxnSpPr>
          <p:cNvPr id="154" name="直線單箭頭接點 153"/>
          <p:cNvCxnSpPr/>
          <p:nvPr/>
        </p:nvCxnSpPr>
        <p:spPr>
          <a:xfrm>
            <a:off x="2657582" y="5373216"/>
            <a:ext cx="0" cy="5384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文字方塊 92"/>
              <p:cNvSpPr txBox="1"/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93" name="文字方塊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5" name="群組 114"/>
          <p:cNvGrpSpPr/>
          <p:nvPr/>
        </p:nvGrpSpPr>
        <p:grpSpPr>
          <a:xfrm>
            <a:off x="289382" y="4770761"/>
            <a:ext cx="1152128" cy="648000"/>
            <a:chOff x="1907704" y="2564904"/>
            <a:chExt cx="1152128" cy="1296000"/>
          </a:xfrm>
        </p:grpSpPr>
        <p:pic>
          <p:nvPicPr>
            <p:cNvPr id="128" name="圖片 12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33" name="圖片 13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48" name="群組 147"/>
          <p:cNvGrpSpPr>
            <a:grpSpLocks/>
          </p:cNvGrpSpPr>
          <p:nvPr/>
        </p:nvGrpSpPr>
        <p:grpSpPr>
          <a:xfrm>
            <a:off x="6794839" y="4763960"/>
            <a:ext cx="1157905" cy="648000"/>
            <a:chOff x="3995936" y="2704513"/>
            <a:chExt cx="1152128" cy="1289534"/>
          </a:xfrm>
        </p:grpSpPr>
        <p:pic>
          <p:nvPicPr>
            <p:cNvPr id="153" name="圖片 15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55" name="圖片 15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sp>
        <p:nvSpPr>
          <p:cNvPr id="156" name="文字方塊 155"/>
          <p:cNvSpPr txBox="1">
            <a:spLocks noChangeAspect="1"/>
          </p:cNvSpPr>
          <p:nvPr/>
        </p:nvSpPr>
        <p:spPr>
          <a:xfrm>
            <a:off x="7618116" y="3656057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57" name="文字方塊 156"/>
          <p:cNvSpPr txBox="1"/>
          <p:nvPr/>
        </p:nvSpPr>
        <p:spPr>
          <a:xfrm>
            <a:off x="7072501" y="4160251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grpSp>
        <p:nvGrpSpPr>
          <p:cNvPr id="158" name="群組 157"/>
          <p:cNvGrpSpPr>
            <a:grpSpLocks/>
          </p:cNvGrpSpPr>
          <p:nvPr/>
        </p:nvGrpSpPr>
        <p:grpSpPr>
          <a:xfrm>
            <a:off x="7062291" y="3518643"/>
            <a:ext cx="576000" cy="648000"/>
            <a:chOff x="3995936" y="2704513"/>
            <a:chExt cx="1152128" cy="1289534"/>
          </a:xfrm>
        </p:grpSpPr>
        <p:pic>
          <p:nvPicPr>
            <p:cNvPr id="159" name="圖片 15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60" name="圖片 1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pic>
        <p:nvPicPr>
          <p:cNvPr id="77" name="圖片 7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021360"/>
            <a:ext cx="1152128" cy="648000"/>
          </a:xfrm>
          <a:prstGeom prst="rect">
            <a:avLst/>
          </a:prstGeom>
        </p:spPr>
      </p:pic>
      <p:pic>
        <p:nvPicPr>
          <p:cNvPr id="79" name="圖片 7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6010957"/>
            <a:ext cx="1152128" cy="648000"/>
          </a:xfrm>
          <a:prstGeom prst="rect">
            <a:avLst/>
          </a:prstGeom>
        </p:spPr>
      </p:pic>
      <p:sp>
        <p:nvSpPr>
          <p:cNvPr id="81" name="文字方塊 80"/>
          <p:cNvSpPr txBox="1">
            <a:spLocks noChangeAspect="1"/>
          </p:cNvSpPr>
          <p:nvPr/>
        </p:nvSpPr>
        <p:spPr>
          <a:xfrm>
            <a:off x="1190276" y="6261257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pic>
        <p:nvPicPr>
          <p:cNvPr id="82" name="圖片 8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816" y="6025727"/>
            <a:ext cx="1152128" cy="648000"/>
          </a:xfrm>
          <a:prstGeom prst="rect">
            <a:avLst/>
          </a:prstGeom>
        </p:spPr>
      </p:pic>
      <p:pic>
        <p:nvPicPr>
          <p:cNvPr id="84" name="圖片 8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808" y="6024812"/>
            <a:ext cx="1152128" cy="648000"/>
          </a:xfrm>
          <a:prstGeom prst="rect">
            <a:avLst/>
          </a:prstGeom>
        </p:spPr>
      </p:pic>
      <p:sp>
        <p:nvSpPr>
          <p:cNvPr id="85" name="文字方塊 84"/>
          <p:cNvSpPr txBox="1">
            <a:spLocks noChangeAspect="1"/>
          </p:cNvSpPr>
          <p:nvPr/>
        </p:nvSpPr>
        <p:spPr>
          <a:xfrm>
            <a:off x="1813816" y="5806454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6" name="文字方塊 85"/>
          <p:cNvSpPr txBox="1">
            <a:spLocks noChangeAspect="1"/>
          </p:cNvSpPr>
          <p:nvPr/>
        </p:nvSpPr>
        <p:spPr>
          <a:xfrm>
            <a:off x="6430418" y="631209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87" name="文字方塊 86"/>
          <p:cNvSpPr txBox="1">
            <a:spLocks noChangeAspect="1"/>
          </p:cNvSpPr>
          <p:nvPr/>
        </p:nvSpPr>
        <p:spPr>
          <a:xfrm>
            <a:off x="2941744" y="5790185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00" name="文字方塊 99"/>
          <p:cNvSpPr txBox="1">
            <a:spLocks noChangeAspect="1"/>
          </p:cNvSpPr>
          <p:nvPr/>
        </p:nvSpPr>
        <p:spPr>
          <a:xfrm>
            <a:off x="1208663" y="253098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1" name="文字方塊 100"/>
          <p:cNvSpPr txBox="1"/>
          <p:nvPr/>
        </p:nvSpPr>
        <p:spPr>
          <a:xfrm>
            <a:off x="1666949" y="2951366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W- </a:t>
            </a:r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grpSp>
        <p:nvGrpSpPr>
          <p:cNvPr id="102" name="群組 101"/>
          <p:cNvGrpSpPr/>
          <p:nvPr/>
        </p:nvGrpSpPr>
        <p:grpSpPr>
          <a:xfrm>
            <a:off x="1522568" y="2321979"/>
            <a:ext cx="961200" cy="648000"/>
            <a:chOff x="1907704" y="2564904"/>
            <a:chExt cx="1152128" cy="1296000"/>
          </a:xfrm>
        </p:grpSpPr>
        <p:pic>
          <p:nvPicPr>
            <p:cNvPr id="104" name="圖片 10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05" name="圖片 10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sp>
        <p:nvSpPr>
          <p:cNvPr id="106" name="文字方塊 105"/>
          <p:cNvSpPr txBox="1">
            <a:spLocks noChangeAspect="1"/>
          </p:cNvSpPr>
          <p:nvPr/>
        </p:nvSpPr>
        <p:spPr>
          <a:xfrm>
            <a:off x="7625031" y="1704389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7288434" y="1340768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109" name="文字方塊 108"/>
          <p:cNvSpPr txBox="1"/>
          <p:nvPr/>
        </p:nvSpPr>
        <p:spPr>
          <a:xfrm>
            <a:off x="6782761" y="1321250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grpSp>
        <p:nvGrpSpPr>
          <p:cNvPr id="116" name="群組 115"/>
          <p:cNvGrpSpPr>
            <a:grpSpLocks/>
          </p:cNvGrpSpPr>
          <p:nvPr/>
        </p:nvGrpSpPr>
        <p:grpSpPr>
          <a:xfrm>
            <a:off x="6869060" y="1547753"/>
            <a:ext cx="180000" cy="630924"/>
            <a:chOff x="3995936" y="2704514"/>
            <a:chExt cx="1152128" cy="1255554"/>
          </a:xfrm>
        </p:grpSpPr>
        <p:pic>
          <p:nvPicPr>
            <p:cNvPr id="117" name="圖片 11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18" name="圖片 11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19" name="群組 118"/>
          <p:cNvGrpSpPr>
            <a:grpSpLocks/>
          </p:cNvGrpSpPr>
          <p:nvPr/>
        </p:nvGrpSpPr>
        <p:grpSpPr>
          <a:xfrm>
            <a:off x="7475730" y="1537589"/>
            <a:ext cx="180000" cy="630925"/>
            <a:chOff x="3995936" y="2704513"/>
            <a:chExt cx="1152128" cy="1255555"/>
          </a:xfrm>
        </p:grpSpPr>
        <p:pic>
          <p:nvPicPr>
            <p:cNvPr id="120" name="圖片 1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21" name="圖片 1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22" name="文字方塊 121"/>
          <p:cNvSpPr txBox="1">
            <a:spLocks noChangeAspect="1"/>
          </p:cNvSpPr>
          <p:nvPr/>
        </p:nvSpPr>
        <p:spPr>
          <a:xfrm>
            <a:off x="7363586" y="2514514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24" name="文字方塊 123"/>
          <p:cNvSpPr txBox="1"/>
          <p:nvPr/>
        </p:nvSpPr>
        <p:spPr>
          <a:xfrm>
            <a:off x="6994198" y="2144779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grpSp>
        <p:nvGrpSpPr>
          <p:cNvPr id="127" name="群組 126"/>
          <p:cNvGrpSpPr>
            <a:grpSpLocks/>
          </p:cNvGrpSpPr>
          <p:nvPr/>
        </p:nvGrpSpPr>
        <p:grpSpPr>
          <a:xfrm>
            <a:off x="7171612" y="2347592"/>
            <a:ext cx="180000" cy="630925"/>
            <a:chOff x="3995936" y="2704513"/>
            <a:chExt cx="1152128" cy="1255555"/>
          </a:xfrm>
        </p:grpSpPr>
        <p:pic>
          <p:nvPicPr>
            <p:cNvPr id="129" name="圖片 1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30" name="圖片 12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32" name="文字方塊 131"/>
          <p:cNvSpPr txBox="1">
            <a:spLocks noChangeAspect="1"/>
          </p:cNvSpPr>
          <p:nvPr/>
        </p:nvSpPr>
        <p:spPr>
          <a:xfrm>
            <a:off x="5796136" y="148478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34" name="群組 133"/>
          <p:cNvGrpSpPr/>
          <p:nvPr/>
        </p:nvGrpSpPr>
        <p:grpSpPr>
          <a:xfrm>
            <a:off x="4780224" y="1255975"/>
            <a:ext cx="961200" cy="648000"/>
            <a:chOff x="1907704" y="2564904"/>
            <a:chExt cx="1152128" cy="1296000"/>
          </a:xfrm>
        </p:grpSpPr>
        <p:pic>
          <p:nvPicPr>
            <p:cNvPr id="135" name="圖片 1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36" name="圖片 1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37" name="群組 136"/>
          <p:cNvGrpSpPr>
            <a:grpSpLocks/>
          </p:cNvGrpSpPr>
          <p:nvPr/>
        </p:nvGrpSpPr>
        <p:grpSpPr>
          <a:xfrm>
            <a:off x="4600224" y="1273051"/>
            <a:ext cx="180000" cy="630924"/>
            <a:chOff x="3995936" y="2704514"/>
            <a:chExt cx="1152128" cy="1255554"/>
          </a:xfrm>
        </p:grpSpPr>
        <p:pic>
          <p:nvPicPr>
            <p:cNvPr id="139" name="圖片 13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40" name="圖片 13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41" name="群組 140"/>
          <p:cNvGrpSpPr>
            <a:grpSpLocks/>
          </p:cNvGrpSpPr>
          <p:nvPr/>
        </p:nvGrpSpPr>
        <p:grpSpPr>
          <a:xfrm>
            <a:off x="5739022" y="1273050"/>
            <a:ext cx="180000" cy="630925"/>
            <a:chOff x="3995936" y="2704513"/>
            <a:chExt cx="1152128" cy="1255555"/>
          </a:xfrm>
        </p:grpSpPr>
        <p:pic>
          <p:nvPicPr>
            <p:cNvPr id="146" name="圖片 14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50" name="圖片 14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51" name="文字方塊 150"/>
          <p:cNvSpPr txBox="1"/>
          <p:nvPr/>
        </p:nvSpPr>
        <p:spPr>
          <a:xfrm>
            <a:off x="5724128" y="1094064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61" name="文字方塊 160"/>
          <p:cNvSpPr txBox="1"/>
          <p:nvPr/>
        </p:nvSpPr>
        <p:spPr>
          <a:xfrm>
            <a:off x="4311612" y="1094064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cxnSp>
        <p:nvCxnSpPr>
          <p:cNvPr id="11" name="直線單箭頭接點 10"/>
          <p:cNvCxnSpPr/>
          <p:nvPr/>
        </p:nvCxnSpPr>
        <p:spPr bwMode="auto">
          <a:xfrm>
            <a:off x="5281973" y="1864852"/>
            <a:ext cx="392" cy="18358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矩形 12"/>
          <p:cNvSpPr/>
          <p:nvPr/>
        </p:nvSpPr>
        <p:spPr bwMode="auto">
          <a:xfrm>
            <a:off x="4035165" y="2607619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4034036" y="3155113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3719244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2048437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296707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450847"/>
            <a:ext cx="2448000" cy="443158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491595"/>
            <a:ext cx="1129" cy="11602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3050776"/>
            <a:ext cx="1129" cy="10433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598271"/>
            <a:ext cx="0" cy="12097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162401"/>
            <a:ext cx="1264" cy="13430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endCxn id="70" idx="0"/>
          </p:cNvCxnSpPr>
          <p:nvPr/>
        </p:nvCxnSpPr>
        <p:spPr>
          <a:xfrm>
            <a:off x="5259300" y="5329874"/>
            <a:ext cx="4976" cy="12097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2066309"/>
            <a:ext cx="2160240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3160918"/>
            <a:ext cx="2141880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625792"/>
            <a:ext cx="2448000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Vertical Flipping</a:t>
            </a:r>
            <a:r>
              <a:rPr lang="en-US" altLang="zh-CN" sz="1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3688506"/>
            <a:ext cx="2379826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400" b="1" dirty="0">
                <a:cs typeface="Arial" pitchFamily="34" charset="0"/>
              </a:rPr>
              <a:t>Get Depth Pixel from</a:t>
            </a:r>
          </a:p>
          <a:p>
            <a:pPr algn="ctr">
              <a:lnSpc>
                <a:spcPct val="90000"/>
              </a:lnSpc>
            </a:pPr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304655"/>
            <a:ext cx="2303760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Horizontal 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423936"/>
            <a:ext cx="2303760" cy="487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89" name="矩形 88"/>
          <p:cNvSpPr/>
          <p:nvPr/>
        </p:nvSpPr>
        <p:spPr bwMode="auto">
          <a:xfrm>
            <a:off x="3995936" y="4909087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90" name="直線單箭頭接點 89"/>
          <p:cNvCxnSpPr>
            <a:endCxn id="89" idx="0"/>
          </p:cNvCxnSpPr>
          <p:nvPr/>
        </p:nvCxnSpPr>
        <p:spPr>
          <a:xfrm>
            <a:off x="5218672" y="4774781"/>
            <a:ext cx="1264" cy="13430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1" name="文字方塊 90"/>
          <p:cNvSpPr txBox="1"/>
          <p:nvPr/>
        </p:nvSpPr>
        <p:spPr>
          <a:xfrm>
            <a:off x="4068440" y="4909028"/>
            <a:ext cx="2303760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Splitting &amp; Upscaling in </a:t>
            </a:r>
          </a:p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Vertical by 2</a:t>
            </a:r>
          </a:p>
        </p:txBody>
      </p:sp>
      <p:cxnSp>
        <p:nvCxnSpPr>
          <p:cNvPr id="88" name="直線單箭頭接點 87"/>
          <p:cNvCxnSpPr/>
          <p:nvPr/>
        </p:nvCxnSpPr>
        <p:spPr>
          <a:xfrm>
            <a:off x="5256772" y="5894004"/>
            <a:ext cx="1264" cy="13430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2" name="文字方塊 91"/>
          <p:cNvSpPr txBox="1">
            <a:spLocks noChangeAspect="1"/>
          </p:cNvSpPr>
          <p:nvPr/>
        </p:nvSpPr>
        <p:spPr>
          <a:xfrm>
            <a:off x="5682955" y="5818444"/>
            <a:ext cx="330540" cy="258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99" name="文字方塊 98"/>
          <p:cNvSpPr txBox="1">
            <a:spLocks noChangeAspect="1"/>
          </p:cNvSpPr>
          <p:nvPr/>
        </p:nvSpPr>
        <p:spPr>
          <a:xfrm>
            <a:off x="4505610" y="5831640"/>
            <a:ext cx="330540" cy="258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62" name="文字方塊 161"/>
          <p:cNvSpPr txBox="1"/>
          <p:nvPr/>
        </p:nvSpPr>
        <p:spPr>
          <a:xfrm>
            <a:off x="4862563" y="1051820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W- </a:t>
            </a:r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11" name="文字方塊 110"/>
          <p:cNvSpPr txBox="1"/>
          <p:nvPr/>
        </p:nvSpPr>
        <p:spPr>
          <a:xfrm>
            <a:off x="501689" y="1357254"/>
            <a:ext cx="310006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000" dirty="0" err="1" smtClean="0">
                <a:latin typeface="Calibri" panose="020F0502020204030204" pitchFamily="34" charset="0"/>
              </a:rPr>
              <a:t>Fa</a:t>
            </a:r>
            <a:r>
              <a:rPr lang="en-US" altLang="zh-TW" sz="1000" baseline="-25000" dirty="0" err="1" smtClean="0">
                <a:latin typeface="Calibri" panose="020F0502020204030204" pitchFamily="34" charset="0"/>
              </a:rPr>
              <a:t>W</a:t>
            </a:r>
            <a:r>
              <a:rPr lang="en-US" altLang="zh-TW" sz="1000" dirty="0" smtClean="0">
                <a:latin typeface="Calibri" panose="020F0502020204030204" pitchFamily="34" charset="0"/>
              </a:rPr>
              <a:t> =(W/24k)*k</a:t>
            </a: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000" dirty="0" err="1" smtClean="0">
                <a:latin typeface="Calibri" panose="020F0502020204030204" pitchFamily="34" charset="0"/>
              </a:rPr>
              <a:t>Fa</a:t>
            </a:r>
            <a:r>
              <a:rPr lang="en-US" altLang="zh-TW" sz="1000" baseline="-25000" dirty="0" err="1" smtClean="0">
                <a:latin typeface="Calibri" panose="020F0502020204030204" pitchFamily="34" charset="0"/>
              </a:rPr>
              <a:t>W</a:t>
            </a:r>
            <a:r>
              <a:rPr lang="en-US" altLang="zh-TW" sz="1000" dirty="0" smtClean="0">
                <a:latin typeface="Calibri" panose="020F0502020204030204" pitchFamily="34" charset="0"/>
              </a:rPr>
              <a:t> =(W/12k)*</a:t>
            </a:r>
            <a:r>
              <a:rPr lang="en-US" altLang="zh-TW" sz="1000" dirty="0">
                <a:latin typeface="Calibri" panose="020F0502020204030204" pitchFamily="34" charset="0"/>
              </a:rPr>
              <a:t>k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000" dirty="0" err="1" smtClean="0">
                <a:latin typeface="Calibri" panose="020F0502020204030204" pitchFamily="34" charset="0"/>
              </a:rPr>
              <a:t>Fa</a:t>
            </a:r>
            <a:r>
              <a:rPr lang="en-US" altLang="zh-TW" sz="1000" baseline="-25000" dirty="0" err="1" smtClean="0">
                <a:latin typeface="Calibri" panose="020F0502020204030204" pitchFamily="34" charset="0"/>
              </a:rPr>
              <a:t>W</a:t>
            </a:r>
            <a:r>
              <a:rPr lang="en-US" altLang="zh-TW" sz="1000" dirty="0" smtClean="0">
                <a:latin typeface="Calibri" panose="020F0502020204030204" pitchFamily="34" charset="0"/>
              </a:rPr>
              <a:t> =(W/8k)*</a:t>
            </a:r>
            <a:r>
              <a:rPr lang="en-US" altLang="zh-TW" sz="1000" dirty="0">
                <a:latin typeface="Calibri" panose="020F0502020204030204" pitchFamily="34" charset="0"/>
              </a:rPr>
              <a:t>k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60821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>
                <a:latin typeface="Calibri" pitchFamily="34" charset="0"/>
              </a:rPr>
              <a:t>Centralized Texture-Depth Packing (CTDP) SEI Message Syntax</a:t>
            </a:r>
            <a:endParaRPr lang="en-US" altLang="zh-TW" sz="22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9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 SEI 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123504"/>
              </p:ext>
            </p:extLst>
          </p:nvPr>
        </p:nvGraphicFramePr>
        <p:xfrm>
          <a:off x="611560" y="1484784"/>
          <a:ext cx="8064896" cy="4330175"/>
        </p:xfrm>
        <a:graphic>
          <a:graphicData uri="http://schemas.openxmlformats.org/drawingml/2006/table">
            <a:tbl>
              <a:tblPr/>
              <a:tblGrid>
                <a:gridCol w="6696744"/>
                <a:gridCol w="1368152"/>
              </a:tblGrid>
              <a:tr h="40290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cancel_flag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6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</a:t>
                      </a:r>
                      <a:r>
                        <a:rPr lang="en-GB" altLang="zh-TW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centralized_texture-depth_packing_cancel_flag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depth_sampling_factor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zh-TW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             </a:t>
                      </a:r>
                      <a:r>
                        <a:rPr kumimoji="0" lang="en-US" altLang="zh-TW" sz="16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packed_depth_size_factor</a:t>
                      </a:r>
                      <a:endParaRPr kumimoji="0" lang="zh-TW" sz="1600" b="1" kern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u(2)</a:t>
                      </a:r>
                      <a:endParaRPr lang="zh-TW" altLang="zh-TW" sz="16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depth_spatial_flipping_flag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u(2)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texture_sampling_type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u(3)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_sampling_type</a:t>
                      </a: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u(3)</a:t>
                      </a:r>
                      <a:endParaRPr lang="zh-TW" altLang="zh-TW" sz="16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kumimoji="0" lang="en-GB" sz="16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</a:t>
                      </a:r>
                      <a:r>
                        <a:rPr kumimoji="0" lang="en-GB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depth_chroma_sampling_type</a:t>
                      </a:r>
                      <a:endParaRPr kumimoji="0" lang="zh-TW" sz="16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u(3)</a:t>
                      </a:r>
                      <a:endParaRPr lang="zh-TW" alt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persistence_flag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43">
                <a:tc>
                  <a:txBody>
                    <a:bodyPr/>
                    <a:lstStyle/>
                    <a:p>
                      <a:pPr algn="l" hangingPunct="0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12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9269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</a:tabLst>
            </a:pPr>
            <a:r>
              <a:rPr lang="en-GB" altLang="zh-TW" sz="3200" dirty="0" err="1">
                <a:latin typeface="Calibri" panose="020F0502020204030204" pitchFamily="34" charset="0"/>
              </a:rPr>
              <a:t>depth_sampling_factor</a:t>
            </a:r>
            <a:endParaRPr lang="zh-TW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927636"/>
              </p:ext>
            </p:extLst>
          </p:nvPr>
        </p:nvGraphicFramePr>
        <p:xfrm>
          <a:off x="503548" y="1484784"/>
          <a:ext cx="8136904" cy="365822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0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Unspecified the</a:t>
                      </a:r>
                      <a:r>
                        <a:rPr kumimoji="1" lang="en-US" altLang="zh-TW" sz="14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</a:t>
                      </a: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downscale method</a:t>
                      </a:r>
                      <a:r>
                        <a:rPr kumimoji="1" lang="en-US" altLang="zh-TW" sz="14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</a:t>
                      </a: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between the </a:t>
                      </a:r>
                      <a:r>
                        <a:rPr kumimoji="1" lang="en-CA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centralized texture-depth</a:t>
                      </a: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packed constituent frames.</a:t>
                      </a:r>
                      <a:endParaRPr kumimoji="1" lang="zh-TW" alt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Each depth frame in centralized texture-depth packing arrangement represents about 4:1 decimation from the original depth frame horizontally or vertically and about 12:11 decimation from the original texture frame horizontally or vertically, starting from the top or left-most sample.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Each depth frame in centralized texture-depth packing arrangement represents about 4:2 decimation from the original depth frame horizontally or vertically and about 12:10 decimation from the original texture frame horizontally or vertically, starting from the top or left-most sample.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3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Each depth frame in centralized texture-depth packing arrangement represents about 4:3 decimation from the original depth frame horizontally or vertically and about 12:9 decimation from the original texture frame horizontally or vertically, starting from the top or left-most sample.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09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9269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</a:tabLst>
            </a:pPr>
            <a:r>
              <a:rPr lang="en-GB" altLang="zh-TW" sz="3200" dirty="0" err="1">
                <a:latin typeface="Calibri" panose="020F0502020204030204" pitchFamily="34" charset="0"/>
              </a:rPr>
              <a:t>packed_depth_size_factor</a:t>
            </a:r>
            <a:endParaRPr lang="zh-TW" altLang="zh-TW" sz="3200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9024" y="1988840"/>
            <a:ext cx="87849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zh-TW" b="1" dirty="0" err="1">
                <a:solidFill>
                  <a:srgbClr val="FF0000"/>
                </a:solidFill>
              </a:rPr>
              <a:t>packed_depth_size_factor</a:t>
            </a:r>
            <a:r>
              <a:rPr lang="en-US" altLang="zh-TW" dirty="0">
                <a:solidFill>
                  <a:srgbClr val="FF0000"/>
                </a:solidFill>
              </a:rPr>
              <a:t> indicates that the heights of reduced depth and texture regions for CTDP-TB format or the width of reduced depth and texture regions for CTDP-LR format are all multiple of 2</a:t>
            </a:r>
            <a:r>
              <a:rPr lang="en-US" altLang="zh-TW" baseline="30000" dirty="0">
                <a:solidFill>
                  <a:srgbClr val="FF0000"/>
                </a:solidFill>
              </a:rPr>
              <a:t>packed_depth_size_factor+1</a:t>
            </a:r>
            <a:r>
              <a:rPr lang="en-US" altLang="zh-TW" dirty="0">
                <a:solidFill>
                  <a:srgbClr val="FF0000"/>
                </a:solidFill>
              </a:rPr>
              <a:t>. It is noted that the value of </a:t>
            </a:r>
            <a:r>
              <a:rPr lang="en-US" altLang="zh-TW" dirty="0" err="1">
                <a:solidFill>
                  <a:srgbClr val="FF0000"/>
                </a:solidFill>
              </a:rPr>
              <a:t>packed_depth_size_factor</a:t>
            </a:r>
            <a:r>
              <a:rPr lang="en-US" altLang="zh-TW" dirty="0">
                <a:solidFill>
                  <a:srgbClr val="FF0000"/>
                </a:solidFill>
              </a:rPr>
              <a:t> is only permitted when the height of image is multiple of 2</a:t>
            </a:r>
            <a:r>
              <a:rPr lang="en-US" altLang="zh-TW" baseline="30000" dirty="0">
                <a:solidFill>
                  <a:srgbClr val="FF0000"/>
                </a:solidFill>
              </a:rPr>
              <a:t>packed_depth_size_factor+1</a:t>
            </a:r>
            <a:r>
              <a:rPr lang="en-US" altLang="zh-TW" dirty="0">
                <a:solidFill>
                  <a:srgbClr val="FF0000"/>
                </a:solidFill>
              </a:rPr>
              <a:t> for CTDP-TB format and the width of image is multiple of 2</a:t>
            </a:r>
            <a:r>
              <a:rPr lang="en-US" altLang="zh-TW" baseline="30000" dirty="0">
                <a:solidFill>
                  <a:srgbClr val="FF0000"/>
                </a:solidFill>
              </a:rPr>
              <a:t>packed_depth_size_factor+1</a:t>
            </a:r>
            <a:r>
              <a:rPr lang="en-US" altLang="zh-TW" dirty="0">
                <a:solidFill>
                  <a:srgbClr val="FF0000"/>
                </a:solidFill>
              </a:rPr>
              <a:t> for CTDP-LR format.</a:t>
            </a:r>
            <a:endParaRPr lang="zh-TW" altLang="zh-TW" dirty="0">
              <a:solidFill>
                <a:srgbClr val="FF0000"/>
              </a:solidFill>
            </a:endParaRPr>
          </a:p>
          <a:p>
            <a:pPr hangingPunct="0"/>
            <a:endParaRPr lang="zh-TW" altLang="zh-TW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03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36712"/>
            <a:ext cx="9144000" cy="576263"/>
          </a:xfrm>
        </p:spPr>
        <p:txBody>
          <a:bodyPr lIns="91431" tIns="45716" rIns="91431" bIns="45716"/>
          <a:lstStyle/>
          <a:p>
            <a:pPr eaLnBrk="1" hangingPunct="1"/>
            <a:r>
              <a:rPr lang="en-US" altLang="zh-TW" dirty="0" smtClean="0">
                <a:latin typeface="Calibri" pitchFamily="34" charset="0"/>
              </a:rPr>
              <a:t>Contents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1115616" y="1772816"/>
            <a:ext cx="6984776" cy="381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solidFill>
                  <a:schemeClr val="tx2"/>
                </a:solidFill>
                <a:latin typeface="Calibri" pitchFamily="34" charset="0"/>
              </a:rPr>
              <a:t>Frame </a:t>
            </a:r>
            <a:r>
              <a:rPr lang="en-US" altLang="zh-TW" sz="2400" b="1" dirty="0">
                <a:solidFill>
                  <a:schemeClr val="tx2"/>
                </a:solidFill>
                <a:latin typeface="Calibri" pitchFamily="34" charset="0"/>
              </a:rPr>
              <a:t>Compatible Centralized Texture‐Depth Packing (CTDP</a:t>
            </a:r>
            <a:r>
              <a:rPr lang="en-US" altLang="zh-TW" sz="2400" b="1" dirty="0" smtClean="0">
                <a:solidFill>
                  <a:schemeClr val="tx2"/>
                </a:solidFill>
                <a:latin typeface="Calibri" pitchFamily="34" charset="0"/>
              </a:rPr>
              <a:t>)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>
                <a:solidFill>
                  <a:schemeClr val="tx2"/>
                </a:solidFill>
                <a:latin typeface="Calibri" pitchFamily="34" charset="0"/>
              </a:rPr>
              <a:t>Centralized Texture-Depth Packing (CTDP) SEI Message </a:t>
            </a:r>
            <a:r>
              <a:rPr lang="en-US" altLang="zh-TW" sz="2400" b="1" dirty="0" smtClean="0">
                <a:solidFill>
                  <a:schemeClr val="tx2"/>
                </a:solidFill>
                <a:latin typeface="Calibri" pitchFamily="34" charset="0"/>
              </a:rPr>
              <a:t>Syntax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solidFill>
                  <a:schemeClr val="tx2"/>
                </a:solidFill>
                <a:latin typeface="Calibri" pitchFamily="34" charset="0"/>
              </a:rPr>
              <a:t>Depth Enhancement for CTDP </a:t>
            </a:r>
            <a:r>
              <a:rPr lang="en-US" altLang="zh-TW" sz="2400" b="1" dirty="0" err="1" smtClean="0">
                <a:solidFill>
                  <a:schemeClr val="tx2"/>
                </a:solidFill>
                <a:latin typeface="Calibri" pitchFamily="34" charset="0"/>
              </a:rPr>
              <a:t>Depacking</a:t>
            </a:r>
            <a:endParaRPr lang="en-US" altLang="zh-TW" sz="24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solidFill>
                  <a:schemeClr val="tx2"/>
                </a:solidFill>
                <a:latin typeface="Calibri" pitchFamily="34" charset="0"/>
              </a:rPr>
              <a:t>Experimental Results of Enhanced CTDP </a:t>
            </a:r>
            <a:r>
              <a:rPr lang="en-US" altLang="zh-TW" sz="2400" b="1" dirty="0" err="1" smtClean="0">
                <a:solidFill>
                  <a:schemeClr val="tx2"/>
                </a:solidFill>
                <a:latin typeface="Calibri" pitchFamily="34" charset="0"/>
              </a:rPr>
              <a:t>Depacking</a:t>
            </a:r>
            <a:endParaRPr lang="en-US" altLang="zh-TW" sz="24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solidFill>
                  <a:schemeClr val="tx2"/>
                </a:solidFill>
                <a:latin typeface="Calibri" pitchFamily="34" charset="0"/>
              </a:rPr>
              <a:t>CTDP Adoption Plans in Taiwan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solidFill>
                  <a:schemeClr val="tx2"/>
                </a:solidFill>
                <a:latin typeface="Calibri" pitchFamily="34" charset="0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87652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centralized_texture-depth_packing_content_interpretation_type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132686"/>
              </p:ext>
            </p:extLst>
          </p:nvPr>
        </p:nvGraphicFramePr>
        <p:xfrm>
          <a:off x="323528" y="1556793"/>
          <a:ext cx="8568952" cy="34855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07729"/>
                <a:gridCol w="7761223"/>
              </a:tblGrid>
              <a:tr h="33331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3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3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3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3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008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3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0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Indicates that the packed frame is arranged in order of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reduced_depth_top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(RT), and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reduced_depth_bottom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from top to bottom called as CTDP TB type as illustrated in Figure D‑X1.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713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3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Indicates that the packed frame is arranged in order of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reduced_depth_left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(RT), and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reduced_depth_right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from left to right called as CTDP LR type as illustrated in Figure D‑X2.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078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3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2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Indicates that the packed frame, which provides two texture-plus-depth views, is arranged in order of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reduced_depth_leftview_top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(RDL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reduced_depth_rightview_top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(RDR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resized_texture_leftview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resized_texture_rightview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reduced_depth_leftview_bottom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(RDL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and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reduced_depth_rightview_bottom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(RDR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),, from upper left, upper right to lower right called as CTDP 2TB type as illustrated in Figure D‑X3.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078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3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3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Indicates that the packed frame, which provides two texture-plus-depth views, is arranged in order of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reduced_depth_topview_left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reduced_depth_bottomview_left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(RDB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resized_texture_topview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resized_texture_bottomview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reduced_depth_topview_right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and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reduced_depth_bottomview_right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(RDB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from upper left, upper center to lower right called as CTDP 2LR type as illustrated in Figure D‑X4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536" y="5373216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2483975" y="5373216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975" y="5373216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4121975" y="5373216"/>
            <a:ext cx="234000" cy="1053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02745" y="6433591"/>
            <a:ext cx="12961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CTDP-TB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2717976" y="6402217"/>
            <a:ext cx="12100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CTDP-LR</a:t>
            </a:r>
            <a:endParaRPr lang="zh-TW" altLang="en-US" sz="1400" dirty="0">
              <a:cs typeface="Arial" panose="020B0604020202020204" pitchFamily="34" charset="0"/>
            </a:endParaRPr>
          </a:p>
        </p:txBody>
      </p:sp>
      <p:grpSp>
        <p:nvGrpSpPr>
          <p:cNvPr id="3" name="群組 2"/>
          <p:cNvGrpSpPr>
            <a:grpSpLocks/>
          </p:cNvGrpSpPr>
          <p:nvPr/>
        </p:nvGrpSpPr>
        <p:grpSpPr>
          <a:xfrm>
            <a:off x="4785293" y="5342276"/>
            <a:ext cx="1866277" cy="1089212"/>
            <a:chOff x="6946829" y="4418339"/>
            <a:chExt cx="1153435" cy="524912"/>
          </a:xfrm>
        </p:grpSpPr>
        <p:grpSp>
          <p:nvGrpSpPr>
            <p:cNvPr id="17" name="群組 16"/>
            <p:cNvGrpSpPr>
              <a:grpSpLocks/>
            </p:cNvGrpSpPr>
            <p:nvPr/>
          </p:nvGrpSpPr>
          <p:grpSpPr>
            <a:xfrm>
              <a:off x="6948264" y="4465262"/>
              <a:ext cx="1151998" cy="450004"/>
              <a:chOff x="755576" y="2220178"/>
              <a:chExt cx="1154778" cy="652213"/>
            </a:xfrm>
          </p:grpSpPr>
          <p:pic>
            <p:nvPicPr>
              <p:cNvPr id="20" name="圖片 19"/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576" y="2224391"/>
                <a:ext cx="575462" cy="648000"/>
              </a:xfrm>
              <a:prstGeom prst="rect">
                <a:avLst/>
              </a:prstGeom>
            </p:spPr>
          </p:pic>
          <p:pic>
            <p:nvPicPr>
              <p:cNvPr id="21" name="圖片 20"/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4892" y="2220178"/>
                <a:ext cx="575462" cy="648000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6949240" y="4418339"/>
              <a:ext cx="1151024" cy="45940"/>
              <a:chOff x="7191544" y="2204864"/>
              <a:chExt cx="1151024" cy="276206"/>
            </a:xfrm>
          </p:grpSpPr>
          <p:pic>
            <p:nvPicPr>
              <p:cNvPr id="25" name="圖片 24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191544" y="2204864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26" name="圖片 25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767056" y="2206193"/>
                <a:ext cx="575512" cy="274877"/>
              </a:xfrm>
              <a:prstGeom prst="rect">
                <a:avLst/>
              </a:prstGeom>
            </p:spPr>
          </p:pic>
        </p:grpSp>
        <p:grpSp>
          <p:nvGrpSpPr>
            <p:cNvPr id="27" name="群組 26"/>
            <p:cNvGrpSpPr/>
            <p:nvPr/>
          </p:nvGrpSpPr>
          <p:grpSpPr>
            <a:xfrm>
              <a:off x="6946829" y="4897311"/>
              <a:ext cx="1151024" cy="45940"/>
              <a:chOff x="7191544" y="2577989"/>
              <a:chExt cx="1151024" cy="276206"/>
            </a:xfrm>
          </p:grpSpPr>
          <p:pic>
            <p:nvPicPr>
              <p:cNvPr id="28" name="圖片 27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191544" y="2577989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767056" y="2579318"/>
                <a:ext cx="575512" cy="274877"/>
              </a:xfrm>
              <a:prstGeom prst="rect">
                <a:avLst/>
              </a:prstGeom>
            </p:spPr>
          </p:pic>
        </p:grpSp>
      </p:grpSp>
      <p:sp>
        <p:nvSpPr>
          <p:cNvPr id="31" name="矩形 30"/>
          <p:cNvSpPr/>
          <p:nvPr/>
        </p:nvSpPr>
        <p:spPr>
          <a:xfrm>
            <a:off x="4853799" y="6421962"/>
            <a:ext cx="16952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CTDP-2TB</a:t>
            </a:r>
            <a:endParaRPr lang="zh-TW" altLang="en-US" sz="1400" dirty="0"/>
          </a:p>
        </p:txBody>
      </p:sp>
      <p:grpSp>
        <p:nvGrpSpPr>
          <p:cNvPr id="7" name="群組 6"/>
          <p:cNvGrpSpPr/>
          <p:nvPr/>
        </p:nvGrpSpPr>
        <p:grpSpPr>
          <a:xfrm>
            <a:off x="6958517" y="5341842"/>
            <a:ext cx="2149987" cy="1106444"/>
            <a:chOff x="6676962" y="5195338"/>
            <a:chExt cx="2149987" cy="1106444"/>
          </a:xfrm>
        </p:grpSpPr>
        <p:grpSp>
          <p:nvGrpSpPr>
            <p:cNvPr id="37" name="群組 36"/>
            <p:cNvGrpSpPr/>
            <p:nvPr/>
          </p:nvGrpSpPr>
          <p:grpSpPr>
            <a:xfrm>
              <a:off x="6970409" y="5195338"/>
              <a:ext cx="1567008" cy="1101434"/>
              <a:chOff x="1907704" y="2564904"/>
              <a:chExt cx="1152128" cy="1296000"/>
            </a:xfrm>
          </p:grpSpPr>
          <p:pic>
            <p:nvPicPr>
              <p:cNvPr id="38" name="圖片 3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256490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39" name="圖片 3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3212904"/>
                <a:ext cx="1152128" cy="648000"/>
              </a:xfrm>
              <a:prstGeom prst="rect">
                <a:avLst/>
              </a:prstGeom>
            </p:spPr>
          </p:pic>
        </p:grpSp>
        <p:grpSp>
          <p:nvGrpSpPr>
            <p:cNvPr id="40" name="群組 39"/>
            <p:cNvGrpSpPr>
              <a:grpSpLocks/>
            </p:cNvGrpSpPr>
            <p:nvPr/>
          </p:nvGrpSpPr>
          <p:grpSpPr>
            <a:xfrm>
              <a:off x="6676962" y="5199339"/>
              <a:ext cx="293447" cy="1101600"/>
              <a:chOff x="3995936" y="2704514"/>
              <a:chExt cx="1152128" cy="1255554"/>
            </a:xfrm>
          </p:grpSpPr>
          <p:pic>
            <p:nvPicPr>
              <p:cNvPr id="41" name="圖片 40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270451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42" name="圖片 4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  <p:grpSp>
          <p:nvGrpSpPr>
            <p:cNvPr id="43" name="群組 42"/>
            <p:cNvGrpSpPr>
              <a:grpSpLocks/>
            </p:cNvGrpSpPr>
            <p:nvPr/>
          </p:nvGrpSpPr>
          <p:grpSpPr>
            <a:xfrm>
              <a:off x="8533502" y="5200182"/>
              <a:ext cx="293447" cy="1101600"/>
              <a:chOff x="3995936" y="2704513"/>
              <a:chExt cx="1152128" cy="1255555"/>
            </a:xfrm>
          </p:grpSpPr>
          <p:pic>
            <p:nvPicPr>
              <p:cNvPr id="44" name="圖片 43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2704513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45" name="圖片 4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</p:grpSp>
      <p:sp>
        <p:nvSpPr>
          <p:cNvPr id="46" name="矩形 45"/>
          <p:cNvSpPr/>
          <p:nvPr/>
        </p:nvSpPr>
        <p:spPr>
          <a:xfrm>
            <a:off x="7201590" y="6433591"/>
            <a:ext cx="16952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CTDP-2LR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6612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>
                <a:latin typeface="Calibri" panose="020F0502020204030204" pitchFamily="34" charset="0"/>
              </a:rPr>
              <a:t>depth_spatial_flipping_flag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indicates that the reduced depth region are spatially flipped relative to its intended orientation for display or other such purposes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807464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No flipping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Flipping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4" name="群組 3"/>
          <p:cNvGrpSpPr/>
          <p:nvPr/>
        </p:nvGrpSpPr>
        <p:grpSpPr>
          <a:xfrm>
            <a:off x="4788024" y="3619342"/>
            <a:ext cx="4248475" cy="1681866"/>
            <a:chOff x="7092280" y="4395010"/>
            <a:chExt cx="1887017" cy="605969"/>
          </a:xfrm>
        </p:grpSpPr>
        <p:pic>
          <p:nvPicPr>
            <p:cNvPr id="5" name="圖片 4"/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92280" y="4751412"/>
              <a:ext cx="1440000" cy="108000"/>
            </a:xfrm>
            <a:prstGeom prst="rect">
              <a:avLst/>
            </a:prstGeom>
          </p:spPr>
        </p:pic>
        <p:pic>
          <p:nvPicPr>
            <p:cNvPr id="6" name="圖片 5"/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V="1">
              <a:off x="7092280" y="4500610"/>
              <a:ext cx="1440000" cy="108000"/>
            </a:xfrm>
            <a:prstGeom prst="rect">
              <a:avLst/>
            </a:prstGeom>
          </p:spPr>
        </p:pic>
        <p:sp>
          <p:nvSpPr>
            <p:cNvPr id="7" name="文字方塊 6"/>
            <p:cNvSpPr txBox="1"/>
            <p:nvPr/>
          </p:nvSpPr>
          <p:spPr>
            <a:xfrm>
              <a:off x="8518914" y="4739369"/>
              <a:ext cx="4603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r>
                <a:rPr lang="en-US" altLang="zh-TW" sz="1100" dirty="0" smtClean="0"/>
                <a:t> </a:t>
              </a:r>
              <a:endParaRPr lang="zh-TW" altLang="en-US" sz="1100" dirty="0"/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8518915" y="4488926"/>
              <a:ext cx="4603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r>
                <a:rPr lang="en-US" altLang="zh-TW" sz="1100" dirty="0" smtClean="0"/>
                <a:t> </a:t>
              </a:r>
              <a:endParaRPr lang="zh-TW" altLang="en-US" sz="11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7678641" y="4395010"/>
              <a:ext cx="2872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100" dirty="0" smtClean="0"/>
                <a:t>w</a:t>
              </a:r>
              <a:endParaRPr lang="zh-TW" altLang="en-US" sz="11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7713585" y="4656621"/>
              <a:ext cx="2872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100" dirty="0" smtClean="0"/>
                <a:t>w</a:t>
              </a:r>
              <a:endParaRPr lang="zh-TW" altLang="en-US" sz="1100" dirty="0"/>
            </a:p>
          </p:txBody>
        </p:sp>
      </p:grpSp>
      <p:grpSp>
        <p:nvGrpSpPr>
          <p:cNvPr id="12" name="群組 11"/>
          <p:cNvGrpSpPr/>
          <p:nvPr/>
        </p:nvGrpSpPr>
        <p:grpSpPr>
          <a:xfrm>
            <a:off x="691949" y="3645020"/>
            <a:ext cx="4248475" cy="1650921"/>
            <a:chOff x="7092280" y="4406159"/>
            <a:chExt cx="1887017" cy="594820"/>
          </a:xfrm>
        </p:grpSpPr>
        <p:pic>
          <p:nvPicPr>
            <p:cNvPr id="13" name="圖片 12"/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V="1">
              <a:off x="7092280" y="4751412"/>
              <a:ext cx="1440000" cy="108000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92280" y="4500610"/>
              <a:ext cx="1440000" cy="108000"/>
            </a:xfrm>
            <a:prstGeom prst="rect">
              <a:avLst/>
            </a:prstGeom>
          </p:spPr>
        </p:pic>
        <p:sp>
          <p:nvSpPr>
            <p:cNvPr id="15" name="文字方塊 14"/>
            <p:cNvSpPr txBox="1"/>
            <p:nvPr/>
          </p:nvSpPr>
          <p:spPr>
            <a:xfrm>
              <a:off x="8518914" y="4739369"/>
              <a:ext cx="4603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r>
                <a:rPr lang="en-US" altLang="zh-TW" sz="1100" dirty="0" smtClean="0"/>
                <a:t> </a:t>
              </a:r>
              <a:endParaRPr lang="zh-TW" altLang="en-US" sz="1100" dirty="0"/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8518915" y="4488926"/>
              <a:ext cx="4603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r>
                <a:rPr lang="en-US" altLang="zh-TW" sz="1100" dirty="0" smtClean="0"/>
                <a:t> </a:t>
              </a:r>
              <a:endParaRPr lang="zh-TW" altLang="en-US" sz="11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7678641" y="4406159"/>
              <a:ext cx="2872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100" dirty="0" smtClean="0"/>
                <a:t>w</a:t>
              </a:r>
              <a:endParaRPr lang="zh-TW" altLang="en-US" sz="11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7713585" y="4656621"/>
              <a:ext cx="2872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100" dirty="0" smtClean="0"/>
                <a:t>w</a:t>
              </a:r>
              <a:endParaRPr lang="zh-TW" altLang="en-US" sz="1100" dirty="0"/>
            </a:p>
          </p:txBody>
        </p:sp>
      </p:grpSp>
      <p:sp>
        <p:nvSpPr>
          <p:cNvPr id="20" name="文字方塊 19"/>
          <p:cNvSpPr txBox="1"/>
          <p:nvPr/>
        </p:nvSpPr>
        <p:spPr>
          <a:xfrm>
            <a:off x="467544" y="3401786"/>
            <a:ext cx="1390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No flipping</a:t>
            </a:r>
            <a:endParaRPr lang="zh-TW" altLang="zh-TW" b="1" dirty="0"/>
          </a:p>
          <a:p>
            <a:endParaRPr lang="zh-TW" altLang="en-US" b="1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4499992" y="3429000"/>
            <a:ext cx="1082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F</a:t>
            </a:r>
            <a:r>
              <a:rPr lang="en-US" altLang="zh-TW" b="1" dirty="0" smtClean="0"/>
              <a:t>lipping</a:t>
            </a:r>
            <a:endParaRPr lang="zh-TW" altLang="zh-TW" b="1" dirty="0"/>
          </a:p>
          <a:p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415927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depth_subpixel_arrangement_type</a:t>
            </a:r>
            <a:r>
              <a:rPr lang="en-US" altLang="zh-TW" sz="3200" dirty="0" smtClean="0">
                <a:latin typeface="Calibri" panose="020F0502020204030204" pitchFamily="34" charset="0"/>
              </a:rPr>
              <a:t> = 0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695948"/>
              </p:ext>
            </p:extLst>
          </p:nvPr>
        </p:nvGraphicFramePr>
        <p:xfrm>
          <a:off x="2051150" y="1412776"/>
          <a:ext cx="5257154" cy="5144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4" name="投影片" r:id="rId3" imgW="4494397" imgH="3370977" progId="PowerPoint.Slide.12">
                  <p:embed/>
                </p:oleObj>
              </mc:Choice>
              <mc:Fallback>
                <p:oleObj name="投影片" r:id="rId3" imgW="4494397" imgH="3370977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8949" r="17819"/>
                      <a:stretch>
                        <a:fillRect/>
                      </a:stretch>
                    </p:blipFill>
                    <p:spPr bwMode="auto">
                      <a:xfrm>
                        <a:off x="2051150" y="1412776"/>
                        <a:ext cx="5257154" cy="51447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927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depth_subpixel_arrangement_type</a:t>
            </a:r>
            <a:r>
              <a:rPr lang="en-US" altLang="zh-TW" sz="3200" dirty="0" smtClean="0">
                <a:latin typeface="Calibri" panose="020F0502020204030204" pitchFamily="34" charset="0"/>
              </a:rPr>
              <a:t> = 1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652693"/>
              </p:ext>
            </p:extLst>
          </p:nvPr>
        </p:nvGraphicFramePr>
        <p:xfrm>
          <a:off x="1979712" y="1481160"/>
          <a:ext cx="5400600" cy="518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投影片" r:id="rId3" imgW="4556884" imgH="3416978" progId="PowerPoint.Slide.12">
                  <p:embed/>
                </p:oleObj>
              </mc:Choice>
              <mc:Fallback>
                <p:oleObj name="投影片" r:id="rId3" imgW="4556884" imgH="3416978" progId="PowerPoint.Slide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9036" r="18230"/>
                      <a:stretch>
                        <a:fillRect/>
                      </a:stretch>
                    </p:blipFill>
                    <p:spPr bwMode="auto">
                      <a:xfrm>
                        <a:off x="1979712" y="1481160"/>
                        <a:ext cx="5400600" cy="5188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286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texture_sampling_type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texture_sampling_type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sampling 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DX‑3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42874"/>
              </p:ext>
            </p:extLst>
          </p:nvPr>
        </p:nvGraphicFramePr>
        <p:xfrm>
          <a:off x="611560" y="2348880"/>
          <a:ext cx="7848872" cy="1219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texture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</a:t>
                      </a:r>
                      <a:r>
                        <a:rPr kumimoji="1" lang="en-US" sz="16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bicubic</a:t>
                      </a: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method to downscale the vertical or horizontal resolution of texture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05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depth_sampling_type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depth_sampling_type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Table DX‑4.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939856"/>
              </p:ext>
            </p:extLst>
          </p:nvPr>
        </p:nvGraphicFramePr>
        <p:xfrm>
          <a:off x="611560" y="2348880"/>
          <a:ext cx="7848872" cy="1219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depth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</a:t>
                      </a:r>
                      <a:r>
                        <a:rPr kumimoji="1" lang="en-US" sz="16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bicubic</a:t>
                      </a: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method to downscale the vertical or horizontal resolution of depth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41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39816"/>
          </a:xfrm>
        </p:spPr>
        <p:txBody>
          <a:bodyPr/>
          <a:lstStyle/>
          <a:p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depth-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chroma_sampling_type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indicates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that the depth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chroma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sampling method from 444 to 422 or 420 format 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D-X5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dirty="0"/>
          </a:p>
        </p:txBody>
      </p:sp>
      <p:sp>
        <p:nvSpPr>
          <p:cNvPr id="6" name="標題 1"/>
          <p:cNvSpPr txBox="1">
            <a:spLocks/>
          </p:cNvSpPr>
          <p:nvPr/>
        </p:nvSpPr>
        <p:spPr bwMode="auto">
          <a:xfrm>
            <a:off x="457200" y="791127"/>
            <a:ext cx="82296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lang="en-GB" altLang="zh-TW" sz="3200" dirty="0" err="1" smtClean="0">
                <a:latin typeface="Calibri" panose="020F0502020204030204" pitchFamily="34" charset="0"/>
              </a:rPr>
              <a:t>depth_chroma_sampling_type</a:t>
            </a:r>
            <a:endParaRPr kumimoji="0"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040398"/>
              </p:ext>
            </p:extLst>
          </p:nvPr>
        </p:nvGraphicFramePr>
        <p:xfrm>
          <a:off x="647564" y="2708920"/>
          <a:ext cx="7848872" cy="17003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2880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2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the direct sample to convert the </a:t>
                      </a:r>
                      <a:r>
                        <a:rPr kumimoji="1" lang="en-US" altLang="zh-TW" sz="16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chroma</a:t>
                      </a: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sample from 444 to 422 or 420 format according to marked </a:t>
                      </a:r>
                      <a:r>
                        <a:rPr kumimoji="1" lang="en-US" altLang="zh-TW" sz="16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chroma</a:t>
                      </a: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sample location.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the mean of two (four) samples to convert the </a:t>
                      </a:r>
                      <a:r>
                        <a:rPr kumimoji="1" lang="en-US" altLang="zh-TW" sz="16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chroma</a:t>
                      </a: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sample from 444 to 422 (420) format.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67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>
                <a:latin typeface="Calibri" pitchFamily="34" charset="0"/>
              </a:rPr>
              <a:t>Depth Enhancement for </a:t>
            </a:r>
            <a:r>
              <a:rPr lang="en-US" altLang="zh-TW" dirty="0" smtClean="0">
                <a:latin typeface="Calibri" pitchFamily="34" charset="0"/>
              </a:rPr>
              <a:t/>
            </a:r>
            <a:br>
              <a:rPr lang="en-US" altLang="zh-TW" dirty="0" smtClean="0">
                <a:latin typeface="Calibri" pitchFamily="34" charset="0"/>
              </a:rPr>
            </a:br>
            <a:r>
              <a:rPr lang="en-US" altLang="zh-TW" dirty="0" smtClean="0">
                <a:latin typeface="Calibri" pitchFamily="34" charset="0"/>
              </a:rPr>
              <a:t>CTDP </a:t>
            </a:r>
            <a:r>
              <a:rPr lang="en-US" altLang="zh-TW" dirty="0">
                <a:latin typeface="Calibri" pitchFamily="34" charset="0"/>
              </a:rPr>
              <a:t>Format</a:t>
            </a:r>
          </a:p>
        </p:txBody>
      </p:sp>
    </p:spTree>
    <p:extLst>
      <p:ext uri="{BB962C8B-B14F-4D97-AF65-F5344CB8AC3E}">
        <p14:creationId xmlns:p14="http://schemas.microsoft.com/office/powerpoint/2010/main" val="39904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CTDP-LR </a:t>
            </a:r>
            <a:r>
              <a:rPr lang="en-US" altLang="zh-TW" sz="3200" dirty="0" err="1">
                <a:latin typeface="Calibri" panose="020F0502020204030204" pitchFamily="34" charset="0"/>
              </a:rPr>
              <a:t>Depacking</a:t>
            </a:r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035165" y="2692993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383966" y="4515096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331640" y="450421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</a:t>
            </a:r>
            <a:r>
              <a:rPr lang="en-US" altLang="zh-TW" sz="1400" dirty="0"/>
              <a:t> </a:t>
            </a:r>
            <a:r>
              <a:rPr lang="en-US" altLang="zh-TW" sz="1400" b="1" dirty="0" smtClean="0">
                <a:cs typeface="Arial" pitchFamily="34" charset="0"/>
              </a:rPr>
              <a:t>Direction</a:t>
            </a:r>
            <a:endParaRPr lang="en-US" altLang="zh-TW" sz="1400" b="1" dirty="0">
              <a:cs typeface="Arial" pitchFamily="34" charset="0"/>
            </a:endParaRPr>
          </a:p>
        </p:txBody>
      </p:sp>
      <p:cxnSp>
        <p:nvCxnSpPr>
          <p:cNvPr id="17" name="肘形接點 16"/>
          <p:cNvCxnSpPr>
            <a:stCxn id="68" idx="1"/>
            <a:endCxn id="15" idx="0"/>
          </p:cNvCxnSpPr>
          <p:nvPr/>
        </p:nvCxnSpPr>
        <p:spPr>
          <a:xfrm rot="10800000" flipV="1">
            <a:off x="2430652" y="2330980"/>
            <a:ext cx="1603385" cy="2184116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直線單箭頭接點 21"/>
          <p:cNvCxnSpPr>
            <a:stCxn id="15" idx="2"/>
            <a:endCxn id="57" idx="0"/>
          </p:cNvCxnSpPr>
          <p:nvPr/>
        </p:nvCxnSpPr>
        <p:spPr bwMode="auto">
          <a:xfrm>
            <a:off x="2430651" y="5038316"/>
            <a:ext cx="17113" cy="65296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直線單箭頭接點 45"/>
          <p:cNvCxnSpPr/>
          <p:nvPr/>
        </p:nvCxnSpPr>
        <p:spPr bwMode="auto">
          <a:xfrm>
            <a:off x="8024195" y="5982929"/>
            <a:ext cx="392" cy="216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6" name="矩形 65"/>
          <p:cNvSpPr/>
          <p:nvPr/>
        </p:nvSpPr>
        <p:spPr bwMode="auto">
          <a:xfrm>
            <a:off x="4034036" y="382983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4456268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2093380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942" y="5115218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568580"/>
            <a:ext cx="1129" cy="12441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4305032"/>
            <a:ext cx="0" cy="15123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931468"/>
            <a:ext cx="1906" cy="18375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/>
          <p:nvPr/>
        </p:nvCxnSpPr>
        <p:spPr>
          <a:xfrm>
            <a:off x="5259300" y="5603536"/>
            <a:ext cx="4976" cy="180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204536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3810556"/>
            <a:ext cx="214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712480"/>
            <a:ext cx="24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 </a:t>
            </a:r>
            <a:r>
              <a:rPr lang="en-US" altLang="zh-TW" sz="1400" b="1" dirty="0">
                <a:cs typeface="Arial" pitchFamily="34" charset="0"/>
              </a:rPr>
              <a:t>Flipping</a:t>
            </a:r>
            <a:r>
              <a:rPr lang="en-US" altLang="zh-CN" sz="14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4434066"/>
            <a:ext cx="237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Get Depth Pixel from</a:t>
            </a:r>
          </a:p>
          <a:p>
            <a:pPr algn="ctr"/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35" name="文字方塊 34"/>
          <p:cNvSpPr txBox="1"/>
          <p:nvPr/>
        </p:nvSpPr>
        <p:spPr>
          <a:xfrm>
            <a:off x="3923928" y="5095942"/>
            <a:ext cx="2663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Upscaling</a:t>
            </a:r>
            <a:r>
              <a:rPr lang="en-US" altLang="zh-TW" sz="1400" b="1" dirty="0" smtClean="0">
                <a:cs typeface="Arial" pitchFamily="34" charset="0"/>
              </a:rPr>
              <a:t> in Horizontal</a:t>
            </a:r>
            <a:r>
              <a:rPr lang="en-US" altLang="zh-TW" sz="1400" dirty="0" smtClean="0"/>
              <a:t> </a:t>
            </a:r>
            <a:r>
              <a:rPr lang="en-US" altLang="zh-TW" sz="1400" b="1" dirty="0" smtClean="0">
                <a:cs typeface="Arial" pitchFamily="34" charset="0"/>
              </a:rPr>
              <a:t>Direction </a:t>
            </a:r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</a:t>
            </a:r>
            <a:r>
              <a:rPr lang="en-US" altLang="zh-TW" sz="1400" b="1" dirty="0" err="1" smtClean="0">
                <a:solidFill>
                  <a:srgbClr val="FF0000"/>
                </a:solidFill>
                <a:cs typeface="Arial" pitchFamily="34" charset="0"/>
              </a:rPr>
              <a:t>bicubic</a:t>
            </a:r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57" name="圖片 5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01" y="5691282"/>
            <a:ext cx="1150925" cy="648614"/>
          </a:xfrm>
          <a:prstGeom prst="rect">
            <a:avLst/>
          </a:prstGeom>
        </p:spPr>
      </p:pic>
      <p:sp>
        <p:nvSpPr>
          <p:cNvPr id="58" name="文字方塊 57"/>
          <p:cNvSpPr txBox="1"/>
          <p:nvPr/>
        </p:nvSpPr>
        <p:spPr>
          <a:xfrm>
            <a:off x="2297244" y="630229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pic>
        <p:nvPicPr>
          <p:cNvPr id="60" name="圖片 5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648130"/>
            <a:ext cx="1151025" cy="648670"/>
          </a:xfrm>
          <a:prstGeom prst="rect">
            <a:avLst/>
          </a:prstGeom>
        </p:spPr>
      </p:pic>
      <p:sp>
        <p:nvSpPr>
          <p:cNvPr id="61" name="文字方塊 60"/>
          <p:cNvSpPr txBox="1"/>
          <p:nvPr/>
        </p:nvSpPr>
        <p:spPr>
          <a:xfrm>
            <a:off x="7888687" y="625355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62" name="直線單箭頭接點 61"/>
          <p:cNvCxnSpPr/>
          <p:nvPr/>
        </p:nvCxnSpPr>
        <p:spPr bwMode="auto">
          <a:xfrm>
            <a:off x="5250230" y="1894022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71" name="圖片 7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075" y="1314346"/>
            <a:ext cx="1150925" cy="648614"/>
          </a:xfrm>
          <a:prstGeom prst="rect">
            <a:avLst/>
          </a:prstGeom>
        </p:spPr>
      </p:pic>
      <p:pic>
        <p:nvPicPr>
          <p:cNvPr id="73" name="圖片 72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49" y="1316710"/>
            <a:ext cx="126000" cy="648000"/>
          </a:xfrm>
          <a:prstGeom prst="rect">
            <a:avLst/>
          </a:prstGeom>
        </p:spPr>
      </p:pic>
      <p:pic>
        <p:nvPicPr>
          <p:cNvPr id="75" name="圖片 74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5815935" y="1314346"/>
            <a:ext cx="126000" cy="648000"/>
          </a:xfrm>
          <a:prstGeom prst="rect">
            <a:avLst/>
          </a:prstGeom>
        </p:spPr>
      </p:pic>
      <p:pic>
        <p:nvPicPr>
          <p:cNvPr id="77" name="圖片 7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81" y="2058011"/>
            <a:ext cx="1150925" cy="648614"/>
          </a:xfrm>
          <a:prstGeom prst="rect">
            <a:avLst/>
          </a:prstGeom>
        </p:spPr>
      </p:pic>
      <p:sp>
        <p:nvSpPr>
          <p:cNvPr id="48" name="文字方塊 47"/>
          <p:cNvSpPr txBox="1"/>
          <p:nvPr/>
        </p:nvSpPr>
        <p:spPr>
          <a:xfrm>
            <a:off x="1250219" y="1829272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50" name="文字方塊 49"/>
          <p:cNvSpPr txBox="1"/>
          <p:nvPr/>
        </p:nvSpPr>
        <p:spPr>
          <a:xfrm>
            <a:off x="4355976" y="1062948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51" name="文字方塊 50"/>
          <p:cNvSpPr txBox="1"/>
          <p:nvPr/>
        </p:nvSpPr>
        <p:spPr>
          <a:xfrm>
            <a:off x="5652120" y="1052736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52" name="文字方塊 51"/>
          <p:cNvSpPr txBox="1"/>
          <p:nvPr/>
        </p:nvSpPr>
        <p:spPr>
          <a:xfrm>
            <a:off x="4869776" y="1062948"/>
            <a:ext cx="7823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W-W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79" name="文字方塊 78"/>
          <p:cNvSpPr txBox="1"/>
          <p:nvPr/>
        </p:nvSpPr>
        <p:spPr>
          <a:xfrm>
            <a:off x="2188494" y="221090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5956851" y="150221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6" name="文字方塊 85"/>
          <p:cNvSpPr txBox="1"/>
          <p:nvPr/>
        </p:nvSpPr>
        <p:spPr>
          <a:xfrm>
            <a:off x="3007257" y="586003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1" name="文字方塊 90"/>
          <p:cNvSpPr txBox="1"/>
          <p:nvPr/>
        </p:nvSpPr>
        <p:spPr>
          <a:xfrm>
            <a:off x="8603345" y="593442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8" name="矩形 97"/>
          <p:cNvSpPr/>
          <p:nvPr/>
        </p:nvSpPr>
        <p:spPr bwMode="auto">
          <a:xfrm>
            <a:off x="4046700" y="5754772"/>
            <a:ext cx="2448000" cy="432000"/>
          </a:xfrm>
          <a:prstGeom prst="rect">
            <a:avLst/>
          </a:prstGeom>
          <a:solidFill>
            <a:srgbClr val="FF0000">
              <a:alpha val="63000"/>
            </a:srgbClr>
          </a:solidFill>
          <a:ln w="2222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altLang="zh-TW" sz="1400" b="1" dirty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/>
            <a:endParaRPr lang="en-US" altLang="zh-TW" sz="1400" b="1" dirty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7" name="文字方塊 96"/>
          <p:cNvSpPr txBox="1"/>
          <p:nvPr/>
        </p:nvSpPr>
        <p:spPr>
          <a:xfrm>
            <a:off x="4135329" y="5805264"/>
            <a:ext cx="2303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Refinement</a:t>
            </a:r>
          </a:p>
        </p:txBody>
      </p:sp>
      <p:grpSp>
        <p:nvGrpSpPr>
          <p:cNvPr id="11" name="群組 10"/>
          <p:cNvGrpSpPr/>
          <p:nvPr/>
        </p:nvGrpSpPr>
        <p:grpSpPr>
          <a:xfrm>
            <a:off x="4034036" y="3283190"/>
            <a:ext cx="2448000" cy="432000"/>
            <a:chOff x="6687863" y="4520800"/>
            <a:chExt cx="2448000" cy="432000"/>
          </a:xfrm>
        </p:grpSpPr>
        <p:sp>
          <p:nvSpPr>
            <p:cNvPr id="100" name="矩形 99"/>
            <p:cNvSpPr/>
            <p:nvPr/>
          </p:nvSpPr>
          <p:spPr bwMode="auto">
            <a:xfrm>
              <a:off x="6687863" y="4520800"/>
              <a:ext cx="2448000" cy="432000"/>
            </a:xfrm>
            <a:prstGeom prst="rect">
              <a:avLst/>
            </a:prstGeom>
            <a:solidFill>
              <a:srgbClr val="FF0000">
                <a:alpha val="63000"/>
              </a:srgbClr>
            </a:solidFill>
            <a:ln w="2222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US" altLang="zh-TW" sz="1400" b="1" dirty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  <a:p>
              <a:pPr algn="ctr"/>
              <a:endParaRPr lang="en-US" altLang="zh-TW" sz="1400" b="1" dirty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101" name="文字方塊 100"/>
            <p:cNvSpPr txBox="1"/>
            <p:nvPr/>
          </p:nvSpPr>
          <p:spPr>
            <a:xfrm>
              <a:off x="6776492" y="4582911"/>
              <a:ext cx="23037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err="1" smtClean="0">
                  <a:cs typeface="Arial" pitchFamily="34" charset="0"/>
                </a:rPr>
                <a:t>YCbCr</a:t>
              </a:r>
              <a:r>
                <a:rPr lang="en-US" altLang="zh-TW" sz="1400" b="1" dirty="0" smtClean="0">
                  <a:cs typeface="Arial" pitchFamily="34" charset="0"/>
                </a:rPr>
                <a:t> Calibration</a:t>
              </a:r>
            </a:p>
          </p:txBody>
        </p:sp>
      </p:grpSp>
      <p:cxnSp>
        <p:nvCxnSpPr>
          <p:cNvPr id="102" name="直線單箭頭接點 101"/>
          <p:cNvCxnSpPr/>
          <p:nvPr/>
        </p:nvCxnSpPr>
        <p:spPr>
          <a:xfrm>
            <a:off x="5265588" y="3717032"/>
            <a:ext cx="4976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3" name="直線單箭頭接點 102"/>
          <p:cNvCxnSpPr/>
          <p:nvPr/>
        </p:nvCxnSpPr>
        <p:spPr>
          <a:xfrm>
            <a:off x="5259806" y="3184240"/>
            <a:ext cx="4976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直線單箭頭接點 18"/>
          <p:cNvCxnSpPr>
            <a:stCxn id="98" idx="3"/>
            <a:endCxn id="60" idx="1"/>
          </p:cNvCxnSpPr>
          <p:nvPr/>
        </p:nvCxnSpPr>
        <p:spPr>
          <a:xfrm>
            <a:off x="6494700" y="5970772"/>
            <a:ext cx="957620" cy="169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52107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0291" y="836712"/>
            <a:ext cx="8229600" cy="710952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YCbCr</a:t>
            </a:r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Calibration (for 4:2:0 format)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293842"/>
              </p:ext>
            </p:extLst>
          </p:nvPr>
        </p:nvGraphicFramePr>
        <p:xfrm>
          <a:off x="892683" y="3446060"/>
          <a:ext cx="7272810" cy="25130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  <a:gridCol w="404045"/>
              </a:tblGrid>
              <a:tr h="418845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 err="1" smtClean="0"/>
                        <a:t>Cb</a:t>
                      </a:r>
                      <a:endParaRPr lang="zh-TW" altLang="en-US" sz="1400" baseline="-250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Cr</a:t>
                      </a:r>
                      <a:endParaRPr kumimoji="0" lang="zh-TW" altLang="en-US" sz="14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Cb</a:t>
                      </a:r>
                      <a:endParaRPr kumimoji="0" lang="zh-TW" altLang="en-US" sz="14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Cr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TW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TW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TW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Cb</a:t>
                      </a:r>
                      <a:endParaRPr kumimoji="0" lang="zh-TW" altLang="en-US" sz="14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Cr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418845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418845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Cb</a:t>
                      </a:r>
                      <a:endParaRPr kumimoji="0" lang="zh-TW" altLang="en-US" sz="14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Cr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Cb</a:t>
                      </a:r>
                      <a:endParaRPr kumimoji="0" lang="zh-TW" altLang="en-US" sz="14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Cr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Cb</a:t>
                      </a:r>
                      <a:endParaRPr kumimoji="0" lang="zh-TW" altLang="en-US" sz="14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Cr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</a:tr>
              <a:tr h="418845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err="1" smtClean="0"/>
                        <a:t>Y</a:t>
                      </a:r>
                      <a:r>
                        <a:rPr lang="en-US" altLang="zh-TW" sz="1400" dirty="0" err="1" smtClean="0"/>
                        <a:t>c</a:t>
                      </a:r>
                      <a:endParaRPr lang="zh-TW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1FF"/>
                    </a:solidFill>
                  </a:tcPr>
                </a:tc>
              </a:tr>
              <a:tr h="418845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Cb</a:t>
                      </a:r>
                      <a:endParaRPr kumimoji="0" lang="zh-TW" altLang="en-US" sz="14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Cr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Cb</a:t>
                      </a:r>
                      <a:endParaRPr kumimoji="0" lang="zh-TW" altLang="en-US" sz="14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Cr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Cb</a:t>
                      </a:r>
                      <a:endParaRPr kumimoji="0" lang="zh-TW" altLang="en-US" sz="14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Cr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418845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FFB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Y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U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V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 bwMode="auto">
          <a:xfrm>
            <a:off x="2518283" y="3842058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2518283" y="3446058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324731" y="3863574"/>
            <a:ext cx="792088" cy="400110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518283" y="4274106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2518283" y="4706154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324731" y="4711289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2518283" y="5134459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518283" y="5534290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324731" y="5534290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968000" y="3825000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4968000" y="3429000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4968000" y="4257048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4968000" y="4689096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4968000" y="5117401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4968000" y="5517232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7373403" y="3825000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7373403" y="3429000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7373403" y="4257048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7373403" y="4689096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7373403" y="5117401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7373403" y="5517232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3724175" y="3861048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3740944" y="4702411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3773003" y="5534290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149267" y="3863574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6149267" y="4711289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6" name="矩形 35"/>
          <p:cNvSpPr/>
          <p:nvPr/>
        </p:nvSpPr>
        <p:spPr bwMode="auto">
          <a:xfrm>
            <a:off x="6149267" y="5534290"/>
            <a:ext cx="792088" cy="432048"/>
          </a:xfrm>
          <a:prstGeom prst="rect">
            <a:avLst/>
          </a:prstGeom>
          <a:solidFill>
            <a:srgbClr val="0E1C2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899592" y="3429000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904006" y="4293096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899592" y="5117401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3337975" y="3446106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3328125" y="4293096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3337975" y="5117401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5753217" y="3447790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4" name="矩形 43"/>
          <p:cNvSpPr/>
          <p:nvPr/>
        </p:nvSpPr>
        <p:spPr bwMode="auto">
          <a:xfrm>
            <a:off x="5755175" y="4274106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5" name="矩形 44"/>
          <p:cNvSpPr/>
          <p:nvPr/>
        </p:nvSpPr>
        <p:spPr bwMode="auto">
          <a:xfrm>
            <a:off x="5755175" y="5126275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6" name="文字方塊 45"/>
          <p:cNvSpPr txBox="1"/>
          <p:nvPr/>
        </p:nvSpPr>
        <p:spPr>
          <a:xfrm>
            <a:off x="683568" y="2780928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>
                <a:solidFill>
                  <a:srgbClr val="000000"/>
                </a:solidFill>
              </a:rPr>
              <a:t>Reference Pixels</a:t>
            </a:r>
            <a:endParaRPr lang="zh-TW" altLang="en-US" sz="2000" b="1" dirty="0">
              <a:solidFill>
                <a:srgbClr val="000000"/>
              </a:solidFill>
            </a:endParaRPr>
          </a:p>
        </p:txBody>
      </p:sp>
      <p:sp>
        <p:nvSpPr>
          <p:cNvPr id="51" name="文字方塊 50"/>
          <p:cNvSpPr txBox="1"/>
          <p:nvPr/>
        </p:nvSpPr>
        <p:spPr>
          <a:xfrm>
            <a:off x="467544" y="1641574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8" indent="-357188"/>
            <a:r>
              <a:rPr lang="en-US" altLang="zh-TW" dirty="0" smtClean="0"/>
              <a:t>1.  Find the best-matched Y with the minimum difference value of </a:t>
            </a:r>
            <a:r>
              <a:rPr lang="en-US" altLang="zh-TW" dirty="0" err="1" smtClean="0"/>
              <a:t>Yc</a:t>
            </a:r>
            <a:r>
              <a:rPr lang="en-US" altLang="zh-TW" dirty="0" smtClean="0"/>
              <a:t> from reference Y pixels</a:t>
            </a:r>
          </a:p>
        </p:txBody>
      </p:sp>
      <p:sp>
        <p:nvSpPr>
          <p:cNvPr id="52" name="矩形 51"/>
          <p:cNvSpPr/>
          <p:nvPr/>
        </p:nvSpPr>
        <p:spPr bwMode="auto">
          <a:xfrm>
            <a:off x="3333370" y="3447790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graphicFrame>
        <p:nvGraphicFramePr>
          <p:cNvPr id="54" name="表格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753622"/>
              </p:ext>
            </p:extLst>
          </p:nvPr>
        </p:nvGraphicFramePr>
        <p:xfrm>
          <a:off x="3724174" y="4715614"/>
          <a:ext cx="803132" cy="4188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1566"/>
                <a:gridCol w="401566"/>
              </a:tblGrid>
              <a:tr h="4188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Cb</a:t>
                      </a:r>
                      <a:endParaRPr kumimoji="0" lang="zh-TW" altLang="en-US" sz="14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</a:rPr>
                        <a:t>Cr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/>
        </p:nvSpPr>
        <p:spPr bwMode="auto">
          <a:xfrm>
            <a:off x="3333055" y="4702411"/>
            <a:ext cx="396050" cy="432000"/>
          </a:xfrm>
          <a:prstGeom prst="rect">
            <a:avLst/>
          </a:prstGeom>
          <a:noFill/>
          <a:ln w="38100" cap="flat" cmpd="sng" algn="ctr">
            <a:solidFill>
              <a:srgbClr val="FF9999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3741088" y="3439758"/>
            <a:ext cx="758262" cy="432000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56" name="直線單箭頭接點 55"/>
          <p:cNvCxnSpPr/>
          <p:nvPr/>
        </p:nvCxnSpPr>
        <p:spPr bwMode="auto">
          <a:xfrm>
            <a:off x="3729105" y="5085184"/>
            <a:ext cx="803927" cy="1102901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57" name="文字方塊 56"/>
          <p:cNvSpPr txBox="1"/>
          <p:nvPr/>
        </p:nvSpPr>
        <p:spPr>
          <a:xfrm>
            <a:off x="4570226" y="6185382"/>
            <a:ext cx="1657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Target pixel</a:t>
            </a:r>
            <a:endParaRPr lang="zh-TW" altLang="en-US" dirty="0"/>
          </a:p>
        </p:txBody>
      </p:sp>
      <p:sp>
        <p:nvSpPr>
          <p:cNvPr id="58" name="矩形 57"/>
          <p:cNvSpPr/>
          <p:nvPr/>
        </p:nvSpPr>
        <p:spPr>
          <a:xfrm>
            <a:off x="467544" y="2204864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/>
              <a:t>2.  Fill </a:t>
            </a:r>
            <a:r>
              <a:rPr lang="en-US" altLang="zh-TW" dirty="0" err="1"/>
              <a:t>Cb</a:t>
            </a:r>
            <a:r>
              <a:rPr lang="en-US" altLang="zh-TW" dirty="0"/>
              <a:t> and Cr of </a:t>
            </a:r>
            <a:r>
              <a:rPr lang="en-US" altLang="zh-TW" dirty="0" err="1"/>
              <a:t>Yc</a:t>
            </a:r>
            <a:r>
              <a:rPr lang="en-US" altLang="zh-TW" dirty="0"/>
              <a:t> by using </a:t>
            </a:r>
            <a:r>
              <a:rPr lang="en-US" altLang="zh-TW" dirty="0" err="1"/>
              <a:t>Cb</a:t>
            </a:r>
            <a:r>
              <a:rPr lang="en-US" altLang="zh-TW" dirty="0"/>
              <a:t> and Cr of the </a:t>
            </a:r>
            <a:r>
              <a:rPr lang="en-US" altLang="zh-TW" dirty="0" smtClean="0"/>
              <a:t>best-matched </a:t>
            </a:r>
            <a:r>
              <a:rPr lang="en-US" altLang="zh-TW" dirty="0"/>
              <a:t>Y </a:t>
            </a:r>
          </a:p>
        </p:txBody>
      </p:sp>
    </p:spTree>
    <p:extLst>
      <p:ext uri="{BB962C8B-B14F-4D97-AF65-F5344CB8AC3E}">
        <p14:creationId xmlns:p14="http://schemas.microsoft.com/office/powerpoint/2010/main" val="72244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5.78302E-7 L 0.00122 0.187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93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51" grpId="0"/>
      <p:bldP spid="52" grpId="0" animBg="1"/>
      <p:bldP spid="50" grpId="0" animBg="1"/>
      <p:bldP spid="53" grpId="0" animBg="1"/>
      <p:bldP spid="53" grpId="1" animBg="1"/>
      <p:bldP spid="57" grpId="0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992888" cy="2160240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>
                <a:latin typeface="Calibri" pitchFamily="34" charset="0"/>
              </a:rPr>
              <a:t>Frame Compatible </a:t>
            </a:r>
            <a:r>
              <a:rPr lang="en-US" altLang="zh-TW" dirty="0" err="1">
                <a:latin typeface="Calibri" pitchFamily="34" charset="0"/>
              </a:rPr>
              <a:t>Centrailzed</a:t>
            </a:r>
            <a:r>
              <a:rPr lang="en-US" altLang="zh-TW" dirty="0">
                <a:latin typeface="Calibri" pitchFamily="34" charset="0"/>
              </a:rPr>
              <a:t> Texture-Depth Packing (CTDP)</a:t>
            </a:r>
            <a:endParaRPr lang="en-US" altLang="zh-TW" dirty="0" smtClean="0">
              <a:latin typeface="Calibri" pitchFamily="34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339752" y="3573016"/>
            <a:ext cx="4968552" cy="1754326"/>
          </a:xfrm>
          <a:prstGeom prst="rect">
            <a:avLst/>
          </a:prstGeom>
          <a:solidFill>
            <a:srgbClr val="FFFF66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altLang="zh-TW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b="1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GB" altLang="zh-TW" b="1" dirty="0" smtClean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 1, </a:t>
            </a:r>
          </a:p>
          <a:p>
            <a:r>
              <a:rPr lang="en-US" altLang="zh-TW" dirty="0" smtClean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    </a:t>
            </a:r>
            <a:r>
              <a:rPr lang="en-GB" altLang="zh-TW" dirty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Texture resized to 11/12, </a:t>
            </a:r>
            <a:r>
              <a:rPr lang="en-US" altLang="zh-TW" dirty="0" smtClean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 resized to 3/12, </a:t>
            </a:r>
            <a:endParaRPr lang="en-GB" altLang="zh-TW" dirty="0">
              <a:solidFill>
                <a:srgbClr val="0000FF"/>
              </a:solidFill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b="1" dirty="0" smtClean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GB" altLang="zh-TW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 </a:t>
            </a:r>
            <a:r>
              <a:rPr lang="en-GB" altLang="zh-TW" b="1" dirty="0" smtClean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2, </a:t>
            </a:r>
          </a:p>
          <a:p>
            <a:r>
              <a:rPr lang="en-GB" altLang="zh-TW" dirty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GB" altLang="zh-TW" dirty="0" smtClean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 </a:t>
            </a:r>
            <a:r>
              <a:rPr lang="en-GB" altLang="zh-TW" dirty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GB" altLang="zh-TW" dirty="0" smtClean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 </a:t>
            </a:r>
            <a:r>
              <a:rPr lang="en-GB" altLang="zh-TW" dirty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Texture resized to 5/6, </a:t>
            </a:r>
            <a:r>
              <a:rPr lang="en-US" altLang="zh-TW" dirty="0" smtClean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 resized to 3/6, </a:t>
            </a:r>
            <a:r>
              <a:rPr lang="en-GB" altLang="zh-TW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b="1" dirty="0" smtClean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GB" altLang="zh-TW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 </a:t>
            </a:r>
            <a:r>
              <a:rPr lang="en-GB" altLang="zh-TW" b="1" dirty="0" smtClean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3, </a:t>
            </a:r>
            <a:endParaRPr lang="en-US" altLang="zh-TW" b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dirty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GB" altLang="zh-TW" dirty="0" smtClean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    </a:t>
            </a:r>
            <a:r>
              <a:rPr lang="en-GB" altLang="zh-TW" dirty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Texture resized to 3/4</a:t>
            </a:r>
            <a:r>
              <a:rPr lang="en-GB" altLang="zh-TW" dirty="0" smtClean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, </a:t>
            </a:r>
            <a:r>
              <a:rPr lang="en-US" altLang="zh-TW" dirty="0" smtClean="0">
                <a:solidFill>
                  <a:srgbClr val="0000FF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 resized to 3/4, </a:t>
            </a:r>
            <a:endParaRPr lang="en-GB" altLang="zh-TW" dirty="0">
              <a:solidFill>
                <a:srgbClr val="0000FF"/>
              </a:solidFill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9753" y="5793516"/>
            <a:ext cx="496855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2400" dirty="0" smtClean="0">
                <a:solidFill>
                  <a:srgbClr val="FF0000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               k = 2</a:t>
            </a:r>
            <a:r>
              <a:rPr lang="en-US" altLang="zh-TW" sz="2400" baseline="30000" dirty="0" smtClean="0">
                <a:solidFill>
                  <a:srgbClr val="FF0000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packed_depth_size_factor+1</a:t>
            </a:r>
            <a:endParaRPr lang="zh-TW" altLang="en-US" sz="2400" baseline="30000" dirty="0">
              <a:solidFill>
                <a:srgbClr val="FF0000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 flipH="1">
            <a:off x="899592" y="5445516"/>
            <a:ext cx="7970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/>
              <a:t>To control  half-color-packed depth size to be multiple of 2, 4, 8, or 16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標題 1"/>
          <p:cNvSpPr txBox="1">
            <a:spLocks/>
          </p:cNvSpPr>
          <p:nvPr/>
        </p:nvSpPr>
        <p:spPr bwMode="auto">
          <a:xfrm>
            <a:off x="466701" y="680939"/>
            <a:ext cx="82296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kumimoji="0" lang="en-US" altLang="zh-TW" sz="3200" dirty="0" smtClean="0">
                <a:latin typeface="Calibri" panose="020F0502020204030204" pitchFamily="34" charset="0"/>
              </a:rPr>
              <a:t>Depth Refinement</a:t>
            </a:r>
            <a:endParaRPr kumimoji="0"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10" name="物件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837480"/>
              </p:ext>
            </p:extLst>
          </p:nvPr>
        </p:nvGraphicFramePr>
        <p:xfrm>
          <a:off x="1217613" y="1790700"/>
          <a:ext cx="6596062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1" name="Equation" r:id="rId3" imgW="4114800" imgH="888840" progId="Equation.3">
                  <p:embed/>
                </p:oleObj>
              </mc:Choice>
              <mc:Fallback>
                <p:oleObj name="Equation" r:id="rId3" imgW="411480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7613" y="1790700"/>
                        <a:ext cx="6596062" cy="142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圖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1328"/>
            <a:ext cx="4497883" cy="2548800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504" y="3831328"/>
            <a:ext cx="4500000" cy="2550000"/>
          </a:xfrm>
          <a:prstGeom prst="rect">
            <a:avLst/>
          </a:prstGeom>
        </p:spPr>
      </p:pic>
      <p:sp>
        <p:nvSpPr>
          <p:cNvPr id="13" name="文字方塊 12"/>
          <p:cNvSpPr txBox="1"/>
          <p:nvPr/>
        </p:nvSpPr>
        <p:spPr>
          <a:xfrm>
            <a:off x="1907704" y="349171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before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6588224" y="35010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after</a:t>
            </a:r>
            <a:endParaRPr lang="zh-TW" altLang="en-US" dirty="0"/>
          </a:p>
        </p:txBody>
      </p:sp>
      <p:grpSp>
        <p:nvGrpSpPr>
          <p:cNvPr id="18" name="群組 17"/>
          <p:cNvGrpSpPr/>
          <p:nvPr/>
        </p:nvGrpSpPr>
        <p:grpSpPr>
          <a:xfrm>
            <a:off x="755575" y="3923580"/>
            <a:ext cx="7390954" cy="1521644"/>
            <a:chOff x="755575" y="3923580"/>
            <a:chExt cx="7390954" cy="1521644"/>
          </a:xfrm>
        </p:grpSpPr>
        <p:sp>
          <p:nvSpPr>
            <p:cNvPr id="15" name="橢圓 14"/>
            <p:cNvSpPr/>
            <p:nvPr/>
          </p:nvSpPr>
          <p:spPr>
            <a:xfrm>
              <a:off x="2519772" y="4869160"/>
              <a:ext cx="972108" cy="576064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sp>
          <p:nvSpPr>
            <p:cNvPr id="16" name="橢圓 15"/>
            <p:cNvSpPr/>
            <p:nvPr/>
          </p:nvSpPr>
          <p:spPr>
            <a:xfrm>
              <a:off x="7174421" y="4869160"/>
              <a:ext cx="972108" cy="576064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pic>
          <p:nvPicPr>
            <p:cNvPr id="19" name="Picture 9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5" y="3923580"/>
              <a:ext cx="1952625" cy="857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9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191" y="3977113"/>
              <a:ext cx="1943100" cy="8950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" name="直線單箭頭接點 5"/>
            <p:cNvCxnSpPr>
              <a:stCxn id="16" idx="0"/>
            </p:cNvCxnSpPr>
            <p:nvPr/>
          </p:nvCxnSpPr>
          <p:spPr>
            <a:xfrm flipH="1" flipV="1">
              <a:off x="7200292" y="4424482"/>
              <a:ext cx="460183" cy="444678"/>
            </a:xfrm>
            <a:prstGeom prst="straightConnector1">
              <a:avLst/>
            </a:prstGeom>
            <a:ln w="158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單箭頭接點 16"/>
            <p:cNvCxnSpPr>
              <a:stCxn id="15" idx="0"/>
            </p:cNvCxnSpPr>
            <p:nvPr/>
          </p:nvCxnSpPr>
          <p:spPr>
            <a:xfrm flipH="1" flipV="1">
              <a:off x="2708201" y="4352030"/>
              <a:ext cx="297625" cy="517130"/>
            </a:xfrm>
            <a:prstGeom prst="straightConnector1">
              <a:avLst/>
            </a:prstGeom>
            <a:ln w="158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770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 smtClean="0">
                <a:latin typeface="Calibri" pitchFamily="34" charset="0"/>
              </a:rPr>
              <a:t>Experimental Results</a:t>
            </a:r>
            <a:endParaRPr lang="en-US" altLang="zh-TW" sz="2200" dirty="0" smtClean="0"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680" y="3933056"/>
            <a:ext cx="648072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sz="2000" dirty="0" smtClean="0"/>
              <a:t>Environment Settings</a:t>
            </a:r>
            <a:endParaRPr lang="en-US" altLang="zh-TW" sz="2000" b="1" dirty="0" smtClean="0">
              <a:latin typeface="Calibri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en-US" altLang="zh-TW" sz="2000" dirty="0"/>
              <a:t>Coding performance </a:t>
            </a:r>
            <a:r>
              <a:rPr lang="en-US" altLang="zh-TW" sz="2000" dirty="0" smtClean="0"/>
              <a:t>in HEVC HM 13.0 (CTDP)</a:t>
            </a:r>
          </a:p>
          <a:p>
            <a:pPr marL="342900" indent="-342900">
              <a:buFontTx/>
              <a:buAutoNum type="arabicPeriod"/>
            </a:pPr>
            <a:r>
              <a:rPr lang="en-US" altLang="zh-TW" sz="2000" dirty="0" smtClean="0"/>
              <a:t>Coding performance in 3D-HEVC HTM 8.0 </a:t>
            </a:r>
            <a:endParaRPr lang="en-US" altLang="zh-TW" sz="2000" dirty="0"/>
          </a:p>
          <a:p>
            <a:pPr marL="342900" indent="-34290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7647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524109"/>
              </p:ext>
            </p:extLst>
          </p:nvPr>
        </p:nvGraphicFramePr>
        <p:xfrm>
          <a:off x="179512" y="1700808"/>
          <a:ext cx="6696744" cy="2468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84176"/>
                <a:gridCol w="1440160"/>
                <a:gridCol w="1080120"/>
                <a:gridCol w="936104"/>
                <a:gridCol w="1656184"/>
              </a:tblGrid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Sequence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Resolution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Frames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Coded</a:t>
                      </a:r>
                    </a:p>
                    <a:p>
                      <a:pPr algn="ctr"/>
                      <a:r>
                        <a:rPr lang="en-US" altLang="zh-TW" dirty="0" smtClean="0"/>
                        <a:t>View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Synthesized</a:t>
                      </a:r>
                    </a:p>
                    <a:p>
                      <a:pPr algn="ctr"/>
                      <a:r>
                        <a:rPr lang="en-US" altLang="zh-TW" sz="1800" baseline="0" dirty="0" smtClean="0"/>
                        <a:t> View</a:t>
                      </a:r>
                      <a:endParaRPr lang="zh-TW" altLang="en-US" sz="1800" dirty="0"/>
                    </a:p>
                  </a:txBody>
                  <a:tcPr anchor="ctr"/>
                </a:tc>
              </a:tr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Poznan Hall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1920*1088</a:t>
                      </a:r>
                      <a:endParaRPr lang="zh-TW" alt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Poznan Street 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1920*1088</a:t>
                      </a:r>
                      <a:endParaRPr lang="zh-TW" alt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Kendo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1024*768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Balloons 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1024*768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Newspaper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1024*768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82321"/>
            <a:ext cx="2670067" cy="152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683" y="4740933"/>
            <a:ext cx="2729171" cy="15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437" y="3477283"/>
            <a:ext cx="1994899" cy="154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437" y="1700808"/>
            <a:ext cx="1994899" cy="153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246" y="5141168"/>
            <a:ext cx="1976250" cy="14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標題 1"/>
          <p:cNvSpPr txBox="1">
            <a:spLocks/>
          </p:cNvSpPr>
          <p:nvPr/>
        </p:nvSpPr>
        <p:spPr bwMode="auto">
          <a:xfrm>
            <a:off x="457200" y="764704"/>
            <a:ext cx="82296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kumimoji="0" lang="en-US" altLang="zh-TW" sz="3200" dirty="0" smtClean="0">
                <a:latin typeface="Calibri" pitchFamily="34" charset="0"/>
                <a:cs typeface="+mn-cs"/>
              </a:rPr>
              <a:t>Test Sequences (Nature)</a:t>
            </a:r>
            <a:endParaRPr kumimoji="0" lang="en-US" altLang="zh-CN" sz="3200" dirty="0">
              <a:latin typeface="Calibri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26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solidFill>
                  <a:schemeClr val="tx1"/>
                </a:solidFill>
                <a:latin typeface="Calibri" pitchFamily="34" charset="0"/>
              </a:rPr>
              <a:t>Experimental </a:t>
            </a:r>
            <a:r>
              <a:rPr lang="en-US" altLang="zh-TW" sz="3200" dirty="0" smtClean="0">
                <a:solidFill>
                  <a:schemeClr val="tx1"/>
                </a:solidFill>
                <a:latin typeface="Calibri" pitchFamily="34" charset="0"/>
              </a:rPr>
              <a:t>Settings</a:t>
            </a:r>
            <a:endParaRPr lang="zh-TW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28638" y="1412776"/>
            <a:ext cx="8435850" cy="4839816"/>
          </a:xfrm>
        </p:spPr>
        <p:txBody>
          <a:bodyPr/>
          <a:lstStyle/>
          <a:p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Encoding 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Mode: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All Intra, Low delay, Random 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access</a:t>
            </a:r>
          </a:p>
          <a:p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QP: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27,32,37,42</a:t>
            </a:r>
          </a:p>
          <a:p>
            <a:r>
              <a:rPr lang="en-US" altLang="zh-TW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depth_sampling_factor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5/6</a:t>
            </a:r>
          </a:p>
          <a:p>
            <a:r>
              <a:rPr lang="en-US" altLang="zh-TW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CTDP_content_interpretation_type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 CTDP-LR/TB </a:t>
            </a:r>
          </a:p>
          <a:p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image resizing: </a:t>
            </a:r>
            <a:r>
              <a:rPr lang="en-US" altLang="zh-TW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bicubic</a:t>
            </a:r>
            <a:r>
              <a:rPr lang="en-US" altLang="zh-TW" dirty="0" smtClean="0"/>
              <a:t> 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3050" lvl="1" indent="-273050">
              <a:buClr>
                <a:srgbClr val="0BD0D9"/>
              </a:buClr>
              <a:buSzPct val="95000"/>
            </a:pP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depth resizing</a:t>
            </a:r>
            <a:r>
              <a:rPr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zh-TW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bicubic</a:t>
            </a:r>
            <a:r>
              <a:rPr lang="en-US" altLang="zh-TW" dirty="0" smtClean="0"/>
              <a:t> 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3050" lvl="1" indent="-273050">
              <a:buClr>
                <a:srgbClr val="0BD0D9"/>
              </a:buClr>
              <a:buSzPct val="95000"/>
            </a:pP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depth spatial flipping: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flipped</a:t>
            </a:r>
          </a:p>
          <a:p>
            <a:pPr marL="273050" lvl="1" indent="-273050">
              <a:buClr>
                <a:srgbClr val="0BD0D9"/>
              </a:buClr>
              <a:buSzPct val="95000"/>
            </a:pP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depth subpixel arrangement: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sequential order</a:t>
            </a:r>
          </a:p>
          <a:p>
            <a:pPr marL="273050" lvl="1" indent="-273050">
              <a:buClr>
                <a:srgbClr val="0BD0D9"/>
              </a:buClr>
              <a:buSzPct val="95000"/>
            </a:pPr>
            <a:r>
              <a:rPr lang="en-US" altLang="zh-TW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depth_chorma_sampling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 direct sample 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lvl="1" indent="0">
              <a:buNone/>
            </a:pP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0768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0357036"/>
              </p:ext>
            </p:extLst>
          </p:nvPr>
        </p:nvGraphicFramePr>
        <p:xfrm>
          <a:off x="395536" y="1772816"/>
          <a:ext cx="8389922" cy="1869981"/>
        </p:xfrm>
        <a:graphic>
          <a:graphicData uri="http://schemas.openxmlformats.org/drawingml/2006/table">
            <a:tbl>
              <a:tblPr/>
              <a:tblGrid>
                <a:gridCol w="507844"/>
                <a:gridCol w="636957"/>
                <a:gridCol w="748855"/>
                <a:gridCol w="757462"/>
                <a:gridCol w="842260"/>
                <a:gridCol w="720080"/>
                <a:gridCol w="864096"/>
                <a:gridCol w="720080"/>
                <a:gridCol w="864096"/>
                <a:gridCol w="827102"/>
                <a:gridCol w="901090"/>
              </a:tblGrid>
              <a:tr h="232484">
                <a:tc gridSpan="11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BDBR</a:t>
                      </a:r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　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/>
                      </a:endParaRP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259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Case 1 (without DIBR) %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Case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 (DIBR)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%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3248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Texture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Depth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Texture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3248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5/6_TB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5/6_LR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5/6_TB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5/6_TB_DE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5/6_LR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5/6_LR_DE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5/6_TB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5/6_TB_DE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5/6_LR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5/6_LR_DE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3248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ra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10.7136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12.9911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-42.4982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-47.0694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-37.0339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-41.7659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48.8943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42.9057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73.2979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71.1128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3248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ldp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5.9081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9.1367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-60.5437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-63.2642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-55.6811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-59.4658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30.9208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25.9498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50.1587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47.6359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3248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ai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1.0943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-29.7676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-34.9516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-23.6991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-28.9122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34.1673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29.2253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56.7791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55.1875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3248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ave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5.9053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8.0196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-44.2698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-48.4284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-38.8047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-43.3813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37.9941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32.6936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60.0786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57.9787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254956"/>
              </p:ext>
            </p:extLst>
          </p:nvPr>
        </p:nvGraphicFramePr>
        <p:xfrm>
          <a:off x="395536" y="4079299"/>
          <a:ext cx="8352928" cy="2086005"/>
        </p:xfrm>
        <a:graphic>
          <a:graphicData uri="http://schemas.openxmlformats.org/drawingml/2006/table">
            <a:tbl>
              <a:tblPr/>
              <a:tblGrid>
                <a:gridCol w="611465"/>
                <a:gridCol w="629205"/>
                <a:gridCol w="739741"/>
                <a:gridCol w="748244"/>
                <a:gridCol w="799737"/>
                <a:gridCol w="720080"/>
                <a:gridCol w="864096"/>
                <a:gridCol w="720080"/>
                <a:gridCol w="864096"/>
                <a:gridCol w="864096"/>
                <a:gridCol w="792088"/>
              </a:tblGrid>
              <a:tr h="259341">
                <a:tc gridSpan="11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BDPSNR</a:t>
                      </a:r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細明體"/>
                        </a:rPr>
                        <a:t>　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/>
                      </a:endParaRP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70618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Case 1 (without DIBR)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dB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Case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 (DIBR) dB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5934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Texture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Depth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Texture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5934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5/6_TB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5/6_LR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5/6_TB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5/6_TB_DE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5/6_LR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5/6_LR_DE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5/6_TB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5/6_TB_DE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5/6_LR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5/6_LR_DE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593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ra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-0.4758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2.1916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2.3961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1.6986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1.9095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-1.0967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-1.0013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-1.5741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-1.5513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593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ldp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3.8679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4.0752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3.2761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3.5311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-0.7968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-0.7005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-1.2681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-1.2370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593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ai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1.7845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2.0004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1.1862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1.4016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-1.0646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-0.9546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-1.6084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-1.5977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593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ave</a:t>
                      </a:r>
                    </a:p>
                  </a:txBody>
                  <a:tcPr marL="6216" marR="6216" marT="62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2.6147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2.8239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2.0536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2.2807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-0.8855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-1.4835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-1.4620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  <p:sp>
        <p:nvSpPr>
          <p:cNvPr id="8" name="文字方塊 7"/>
          <p:cNvSpPr txBox="1"/>
          <p:nvPr/>
        </p:nvSpPr>
        <p:spPr>
          <a:xfrm>
            <a:off x="323528" y="6237312"/>
            <a:ext cx="3409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+mj-cs"/>
              </a:rPr>
              <a:t>DE :  depth </a:t>
            </a:r>
            <a:r>
              <a:rPr lang="en-US" altLang="zh-TW" sz="2400" b="1" dirty="0" smtClean="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+mj-cs"/>
              </a:rPr>
              <a:t>enhancement</a:t>
            </a:r>
            <a:endParaRPr lang="en-US" altLang="zh-TW" sz="2400" b="1" dirty="0">
              <a:solidFill>
                <a:schemeClr val="tx2"/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9" name="標題 1"/>
          <p:cNvSpPr>
            <a:spLocks noGrp="1"/>
          </p:cNvSpPr>
          <p:nvPr>
            <p:ph type="title"/>
          </p:nvPr>
        </p:nvSpPr>
        <p:spPr>
          <a:xfrm>
            <a:off x="251520" y="701824"/>
            <a:ext cx="8589640" cy="1143000"/>
          </a:xfrm>
        </p:spPr>
        <p:txBody>
          <a:bodyPr>
            <a:no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Experimental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Results (1V1D)</a:t>
            </a:r>
            <a:r>
              <a:rPr kumimoji="1" lang="zh-TW" altLang="en-US" sz="3200" dirty="0">
                <a:latin typeface="Calibri" panose="020F0502020204030204" pitchFamily="34" charset="0"/>
              </a:rPr>
              <a:t/>
            </a:r>
            <a:br>
              <a:rPr kumimoji="1" lang="zh-TW" altLang="en-US" sz="3200" dirty="0">
                <a:latin typeface="Calibri" panose="020F0502020204030204" pitchFamily="34" charset="0"/>
              </a:rPr>
            </a:br>
            <a:r>
              <a:rPr kumimoji="1" lang="en-US" altLang="zh-TW" sz="2400" dirty="0" smtClean="0">
                <a:latin typeface="Calibri" panose="020F0502020204030204" pitchFamily="34" charset="0"/>
              </a:rPr>
              <a:t>HEVC + CTDP-TB/LR + DE with respect to 3D-HEVC</a:t>
            </a:r>
            <a:endParaRPr kumimoji="1" lang="zh-TW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5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5024"/>
            <a:ext cx="4500000" cy="2550000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8000"/>
            <a:ext cx="4500000" cy="25500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0" y="4308000"/>
            <a:ext cx="4500000" cy="25500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0" y="1095024"/>
            <a:ext cx="4500000" cy="2550000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-9053" y="728252"/>
            <a:ext cx="15269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Original depth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4644000" y="728252"/>
            <a:ext cx="273504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3D HTM , PSNR=39.7431dB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-5876" y="3938668"/>
            <a:ext cx="2385397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CTDP, PSNR=40.5975dB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4644000" y="3955677"/>
            <a:ext cx="2784288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CTDP+DE, PSNR=41.0578dB</a:t>
            </a:r>
            <a:endParaRPr lang="zh-TW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22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5024"/>
            <a:ext cx="4500000" cy="2550000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8000"/>
            <a:ext cx="4500000" cy="25500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0" y="4308000"/>
            <a:ext cx="4500000" cy="25500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0" y="1095024"/>
            <a:ext cx="4500000" cy="2550000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-9053" y="728252"/>
            <a:ext cx="2818977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Original DIBR synthesis view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4644000" y="728252"/>
            <a:ext cx="273504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3D HTM , PSNR=34.3709dB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-5876" y="3938668"/>
            <a:ext cx="2385397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CTDP, PSNR=32.8509dB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4644000" y="3955677"/>
            <a:ext cx="2784288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CTDP+DE, PSNR=33.0167dB</a:t>
            </a:r>
            <a:endParaRPr lang="zh-TW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3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1736"/>
            <a:ext cx="9144000" cy="518160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3271376" y="827420"/>
            <a:ext cx="273504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3D HTM , PSNR=34.3709dB</a:t>
            </a:r>
            <a:endParaRPr lang="zh-TW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65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18160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3338731" y="836712"/>
            <a:ext cx="2385397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CTDP, PSNR=33.0167dB</a:t>
            </a:r>
            <a:endParaRPr lang="zh-TW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84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994" y="1556792"/>
            <a:ext cx="7992888" cy="2160240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 smtClean="0">
                <a:latin typeface="Calibri" pitchFamily="34" charset="0"/>
              </a:rPr>
              <a:t>Adoption Plans of CTDP Formats</a:t>
            </a:r>
          </a:p>
        </p:txBody>
      </p:sp>
    </p:spTree>
    <p:extLst>
      <p:ext uri="{BB962C8B-B14F-4D97-AF65-F5344CB8AC3E}">
        <p14:creationId xmlns:p14="http://schemas.microsoft.com/office/powerpoint/2010/main" val="380866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 bwMode="auto">
          <a:xfrm>
            <a:off x="4716016" y="2992894"/>
            <a:ext cx="223991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716632" y="4410690"/>
            <a:ext cx="2238905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&amp; Flipping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716632" y="2272814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282512"/>
            <a:ext cx="22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313903" y="2277138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315845" y="225045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783781" y="3459529"/>
            <a:ext cx="2592022" cy="1273680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5" name="矩形 74"/>
          <p:cNvSpPr/>
          <p:nvPr/>
        </p:nvSpPr>
        <p:spPr bwMode="auto">
          <a:xfrm>
            <a:off x="4717191" y="3715517"/>
            <a:ext cx="2238739" cy="498316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4716633" y="3726437"/>
            <a:ext cx="2219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YCbCr</a:t>
            </a:r>
            <a:r>
              <a:rPr lang="en-US" altLang="zh-TW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</a:t>
            </a:r>
            <a:r>
              <a:rPr lang="en-US" altLang="zh-TW" sz="1400" b="1" dirty="0" smtClean="0">
                <a:cs typeface="Arial" pitchFamily="34" charset="0"/>
              </a:rPr>
              <a:t>Format Conversion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0" name="Picture 2"/>
          <p:cNvPicPr preferRelativeResize="0">
            <a:picLocks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48064" y="5836700"/>
            <a:ext cx="1440000" cy="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圖片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906" y="1275389"/>
            <a:ext cx="1440160" cy="81000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314346"/>
            <a:ext cx="1440160" cy="810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716632" y="5130770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88024" y="5238602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6" name="直線單箭頭接點 85"/>
          <p:cNvCxnSpPr/>
          <p:nvPr/>
        </p:nvCxnSpPr>
        <p:spPr bwMode="auto">
          <a:xfrm>
            <a:off x="5868144" y="207849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直線單箭頭接點 86"/>
          <p:cNvCxnSpPr/>
          <p:nvPr/>
        </p:nvCxnSpPr>
        <p:spPr bwMode="auto">
          <a:xfrm>
            <a:off x="3419872" y="2073383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直線單箭頭接點 87"/>
          <p:cNvCxnSpPr/>
          <p:nvPr/>
        </p:nvCxnSpPr>
        <p:spPr bwMode="auto">
          <a:xfrm>
            <a:off x="5868144" y="2812627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51865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21383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868144" y="493391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565399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93" name="圖片 92"/>
          <p:cNvPicPr preferRelativeResize="0"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440" y="3217732"/>
            <a:ext cx="1440000" cy="216024"/>
          </a:xfrm>
          <a:prstGeom prst="rect">
            <a:avLst/>
          </a:prstGeom>
        </p:spPr>
      </p:pic>
      <p:pic>
        <p:nvPicPr>
          <p:cNvPr id="94" name="圖片 93"/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2280" y="4751412"/>
            <a:ext cx="1440000" cy="108000"/>
          </a:xfrm>
          <a:prstGeom prst="rect">
            <a:avLst/>
          </a:prstGeom>
        </p:spPr>
      </p:pic>
      <p:pic>
        <p:nvPicPr>
          <p:cNvPr id="95" name="圖片 94"/>
          <p:cNvPicPr>
            <a:picLocks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7092280" y="4500610"/>
            <a:ext cx="1440000" cy="108000"/>
          </a:xfrm>
          <a:prstGeom prst="rect">
            <a:avLst/>
          </a:prstGeom>
        </p:spPr>
      </p:pic>
      <p:pic>
        <p:nvPicPr>
          <p:cNvPr id="96" name="圖片 95"/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253938"/>
            <a:ext cx="1440000" cy="608400"/>
          </a:xfrm>
          <a:prstGeom prst="rect">
            <a:avLst/>
          </a:prstGeom>
        </p:spPr>
      </p:pic>
      <p:pic>
        <p:nvPicPr>
          <p:cNvPr id="97" name="圖片 96"/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228970"/>
            <a:ext cx="1440160" cy="608400"/>
          </a:xfrm>
          <a:prstGeom prst="rect">
            <a:avLst/>
          </a:prstGeom>
        </p:spPr>
      </p:pic>
      <p:sp>
        <p:nvSpPr>
          <p:cNvPr id="36" name="文字方塊 35"/>
          <p:cNvSpPr txBox="1"/>
          <p:nvPr/>
        </p:nvSpPr>
        <p:spPr>
          <a:xfrm>
            <a:off x="4716790" y="6129120"/>
            <a:ext cx="2872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endParaRPr lang="zh-TW" altLang="en-US" sz="1100" dirty="0"/>
          </a:p>
        </p:txBody>
      </p:sp>
      <p:sp>
        <p:nvSpPr>
          <p:cNvPr id="37" name="左大括弧 36"/>
          <p:cNvSpPr/>
          <p:nvPr/>
        </p:nvSpPr>
        <p:spPr>
          <a:xfrm>
            <a:off x="4979610" y="5850850"/>
            <a:ext cx="120231" cy="7958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文字方塊 41"/>
          <p:cNvSpPr txBox="1"/>
          <p:nvPr/>
        </p:nvSpPr>
        <p:spPr>
          <a:xfrm>
            <a:off x="4079792" y="158084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43" name="文字方塊 42"/>
          <p:cNvSpPr txBox="1"/>
          <p:nvPr/>
        </p:nvSpPr>
        <p:spPr>
          <a:xfrm>
            <a:off x="4924798" y="1577227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47" name="群組 46"/>
          <p:cNvGrpSpPr/>
          <p:nvPr/>
        </p:nvGrpSpPr>
        <p:grpSpPr>
          <a:xfrm>
            <a:off x="251520" y="3049223"/>
            <a:ext cx="2808312" cy="3413515"/>
            <a:chOff x="107504" y="3173094"/>
            <a:chExt cx="2808312" cy="3413515"/>
          </a:xfrm>
        </p:grpSpPr>
        <p:sp>
          <p:nvSpPr>
            <p:cNvPr id="50" name="矩形 49"/>
            <p:cNvSpPr/>
            <p:nvPr/>
          </p:nvSpPr>
          <p:spPr>
            <a:xfrm>
              <a:off x="107504" y="3173094"/>
              <a:ext cx="2808312" cy="341351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pic>
          <p:nvPicPr>
            <p:cNvPr id="53" name="Picture 2" descr="pic3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988" y="3201484"/>
              <a:ext cx="2533650" cy="280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文字方塊 53"/>
            <p:cNvSpPr txBox="1"/>
            <p:nvPr/>
          </p:nvSpPr>
          <p:spPr>
            <a:xfrm>
              <a:off x="177658" y="5930116"/>
              <a:ext cx="25010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 smtClean="0">
                  <a:cs typeface="Arial" pitchFamily="34" charset="0"/>
                </a:rPr>
                <a:t>Pixels Rearrangement</a:t>
              </a:r>
              <a:r>
                <a:rPr lang="en-US" altLang="zh-CN" sz="1400" b="1" dirty="0">
                  <a:cs typeface="Arial" pitchFamily="34" charset="0"/>
                </a:rPr>
                <a:t/>
              </a:r>
              <a:br>
                <a:rPr lang="en-US" altLang="zh-CN" sz="1400" b="1" dirty="0">
                  <a:cs typeface="Arial" pitchFamily="34" charset="0"/>
                </a:rPr>
              </a:br>
              <a:r>
                <a:rPr lang="en-US" altLang="zh-CN" sz="1400" b="1" dirty="0"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cs typeface="Arial" pitchFamily="34" charset="0"/>
                </a:rPr>
                <a:t>to RGB Subpixels Channel</a:t>
              </a:r>
              <a:endParaRPr lang="en-US" altLang="zh-TW" sz="1400" b="1" dirty="0">
                <a:cs typeface="Arial" pitchFamily="34" charset="0"/>
              </a:endParaRPr>
            </a:p>
          </p:txBody>
        </p:sp>
      </p:grp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467544" y="62247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CTDP-TB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59" name="文字方塊 58"/>
          <p:cNvSpPr txBox="1"/>
          <p:nvPr/>
        </p:nvSpPr>
        <p:spPr>
          <a:xfrm>
            <a:off x="4499992" y="300432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P</a:t>
            </a:r>
            <a:r>
              <a:rPr lang="en-US" altLang="zh-TW" sz="1400" b="1" dirty="0" smtClean="0">
                <a:cs typeface="Arial" pitchFamily="34" charset="0"/>
              </a:rPr>
              <a:t>ixel Rearrangement  to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</a:t>
            </a:r>
            <a:r>
              <a:rPr lang="en-US" altLang="zh-TW" sz="1400" b="1" dirty="0" smtClean="0">
                <a:cs typeface="Arial" pitchFamily="34" charset="0"/>
              </a:rPr>
              <a:t>Channel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754557"/>
              </p:ext>
            </p:extLst>
          </p:nvPr>
        </p:nvGraphicFramePr>
        <p:xfrm>
          <a:off x="7083425" y="3726310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6" name="方程式" r:id="rId12" imgW="2730240" imgH="596880" progId="Equation.3">
                  <p:embed/>
                </p:oleObj>
              </mc:Choice>
              <mc:Fallback>
                <p:oleObj name="方程式" r:id="rId12" imgW="2730240" imgH="596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3726310"/>
                        <a:ext cx="188912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文字方塊 70"/>
          <p:cNvSpPr txBox="1"/>
          <p:nvPr/>
        </p:nvSpPr>
        <p:spPr>
          <a:xfrm>
            <a:off x="8464985" y="4674607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77" name="文字方塊 76"/>
          <p:cNvSpPr txBox="1"/>
          <p:nvPr/>
        </p:nvSpPr>
        <p:spPr>
          <a:xfrm>
            <a:off x="89882" y="2441323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 </a:t>
            </a:r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grpSp>
        <p:nvGrpSpPr>
          <p:cNvPr id="6" name="群組 5"/>
          <p:cNvGrpSpPr/>
          <p:nvPr/>
        </p:nvGrpSpPr>
        <p:grpSpPr>
          <a:xfrm>
            <a:off x="6516216" y="5752420"/>
            <a:ext cx="742511" cy="926342"/>
            <a:chOff x="6516216" y="5752420"/>
            <a:chExt cx="742511" cy="926342"/>
          </a:xfrm>
        </p:grpSpPr>
        <p:sp>
          <p:nvSpPr>
            <p:cNvPr id="67" name="文字方塊 66"/>
            <p:cNvSpPr txBox="1"/>
            <p:nvPr/>
          </p:nvSpPr>
          <p:spPr>
            <a:xfrm>
              <a:off x="6516216" y="6067855"/>
              <a:ext cx="7425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H- </a:t>
              </a:r>
              <a:r>
                <a:rPr lang="en-US" altLang="zh-TW" sz="1100" dirty="0" smtClean="0"/>
                <a:t>H</a:t>
              </a:r>
              <a:r>
                <a:rPr lang="en-US" altLang="zh-TW" sz="1100" baseline="-25000" dirty="0" smtClean="0"/>
                <a:t>RD</a:t>
              </a:r>
              <a:r>
                <a:rPr lang="en-US" altLang="zh-TW" sz="1100" dirty="0" smtClean="0"/>
                <a:t>*2</a:t>
              </a:r>
              <a:endParaRPr lang="zh-TW" altLang="en-US" sz="1100" dirty="0"/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6516216" y="5752420"/>
              <a:ext cx="4219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endParaRPr lang="zh-TW" altLang="en-US" sz="1100" dirty="0"/>
            </a:p>
          </p:txBody>
        </p:sp>
        <p:sp>
          <p:nvSpPr>
            <p:cNvPr id="79" name="文字方塊 78"/>
            <p:cNvSpPr txBox="1"/>
            <p:nvPr/>
          </p:nvSpPr>
          <p:spPr>
            <a:xfrm>
              <a:off x="6516216" y="6417152"/>
              <a:ext cx="4603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r>
                <a:rPr lang="en-US" altLang="zh-TW" sz="1100" dirty="0" smtClean="0"/>
                <a:t> </a:t>
              </a:r>
              <a:endParaRPr lang="zh-TW" altLang="en-US" sz="1100" dirty="0"/>
            </a:p>
          </p:txBody>
        </p:sp>
      </p:grpSp>
      <p:sp>
        <p:nvSpPr>
          <p:cNvPr id="82" name="文字方塊 81"/>
          <p:cNvSpPr txBox="1"/>
          <p:nvPr/>
        </p:nvSpPr>
        <p:spPr>
          <a:xfrm>
            <a:off x="8460432" y="4369805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83" name="文字方塊 82"/>
          <p:cNvSpPr txBox="1"/>
          <p:nvPr/>
        </p:nvSpPr>
        <p:spPr>
          <a:xfrm>
            <a:off x="8460432" y="3194939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84" name="文字方塊 83"/>
          <p:cNvSpPr txBox="1"/>
          <p:nvPr/>
        </p:nvSpPr>
        <p:spPr>
          <a:xfrm>
            <a:off x="8460432" y="2384704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sp>
        <p:nvSpPr>
          <p:cNvPr id="57" name="文字方塊 56"/>
          <p:cNvSpPr txBox="1"/>
          <p:nvPr/>
        </p:nvSpPr>
        <p:spPr>
          <a:xfrm>
            <a:off x="435734" y="3157255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R</a:t>
            </a:r>
            <a:endParaRPr lang="zh-TW" altLang="en-US" sz="1100" dirty="0"/>
          </a:p>
        </p:txBody>
      </p:sp>
      <p:sp>
        <p:nvSpPr>
          <p:cNvPr id="62" name="文字方塊 61"/>
          <p:cNvSpPr txBox="1"/>
          <p:nvPr/>
        </p:nvSpPr>
        <p:spPr>
          <a:xfrm>
            <a:off x="326971" y="3325744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G</a:t>
            </a:r>
            <a:endParaRPr lang="zh-TW" altLang="en-US" sz="1100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234335" y="3516114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B</a:t>
            </a:r>
            <a:endParaRPr lang="zh-TW" altLang="en-US" sz="1100" dirty="0"/>
          </a:p>
        </p:txBody>
      </p:sp>
      <p:sp>
        <p:nvSpPr>
          <p:cNvPr id="64" name="文字方塊 63"/>
          <p:cNvSpPr txBox="1"/>
          <p:nvPr/>
        </p:nvSpPr>
        <p:spPr>
          <a:xfrm>
            <a:off x="80327" y="1392846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=(H/24k)*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en-US" altLang="zh-TW" sz="1100" dirty="0" smtClean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=(H/12k)*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=(H/8k)*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  <p:sp>
        <p:nvSpPr>
          <p:cNvPr id="3" name="矩形 2"/>
          <p:cNvSpPr/>
          <p:nvPr/>
        </p:nvSpPr>
        <p:spPr>
          <a:xfrm>
            <a:off x="5701846" y="1052736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  <p:sp>
        <p:nvSpPr>
          <p:cNvPr id="65" name="矩形 64"/>
          <p:cNvSpPr/>
          <p:nvPr/>
        </p:nvSpPr>
        <p:spPr>
          <a:xfrm>
            <a:off x="3276630" y="1131236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  <p:sp>
        <p:nvSpPr>
          <p:cNvPr id="69" name="矩形 68"/>
          <p:cNvSpPr/>
          <p:nvPr/>
        </p:nvSpPr>
        <p:spPr>
          <a:xfrm>
            <a:off x="7668651" y="2031482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  <p:sp>
        <p:nvSpPr>
          <p:cNvPr id="74" name="矩形 73"/>
          <p:cNvSpPr/>
          <p:nvPr/>
        </p:nvSpPr>
        <p:spPr>
          <a:xfrm>
            <a:off x="7668651" y="3026450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  <p:sp>
        <p:nvSpPr>
          <p:cNvPr id="98" name="矩形 97"/>
          <p:cNvSpPr/>
          <p:nvPr/>
        </p:nvSpPr>
        <p:spPr>
          <a:xfrm>
            <a:off x="7605750" y="4312260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  <p:sp>
        <p:nvSpPr>
          <p:cNvPr id="99" name="矩形 98"/>
          <p:cNvSpPr/>
          <p:nvPr/>
        </p:nvSpPr>
        <p:spPr>
          <a:xfrm>
            <a:off x="7625153" y="4544944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6536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805663"/>
            <a:ext cx="8305800" cy="636680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ChungHwa</a:t>
            </a:r>
            <a:r>
              <a:rPr lang="en-US" altLang="zh-TW" sz="3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 Telecom’s Adoption Plan</a:t>
            </a:r>
            <a:endParaRPr lang="zh-TW" altLang="en-US" sz="3200" b="1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02978" y="1716191"/>
            <a:ext cx="8280920" cy="380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zh-TW" dirty="0" smtClean="0"/>
              <a:t>Chunghwa </a:t>
            </a:r>
            <a:r>
              <a:rPr lang="en-US" altLang="zh-TW" dirty="0"/>
              <a:t>Telecom (CHT) Company </a:t>
            </a:r>
            <a:r>
              <a:rPr lang="en-US" altLang="zh-TW" dirty="0" smtClean="0"/>
              <a:t>with </a:t>
            </a:r>
            <a:r>
              <a:rPr lang="en-US" altLang="zh-TW" dirty="0"/>
              <a:t>about 1.4 million </a:t>
            </a:r>
            <a:r>
              <a:rPr lang="en-US" altLang="zh-TW" dirty="0" smtClean="0"/>
              <a:t>MOD users has signed an agreement to adopt CTDP format as </a:t>
            </a:r>
            <a:r>
              <a:rPr lang="en-US" altLang="zh-TW" dirty="0"/>
              <a:t>the following</a:t>
            </a:r>
            <a:r>
              <a:rPr lang="en-US" altLang="zh-TW" dirty="0" smtClean="0"/>
              <a:t>:</a:t>
            </a:r>
          </a:p>
          <a:p>
            <a:pPr hangingPunct="0"/>
            <a:endParaRPr lang="zh-TW" altLang="zh-TW" dirty="0"/>
          </a:p>
          <a:p>
            <a:pPr hangingPunct="0">
              <a:spcBef>
                <a:spcPts val="600"/>
              </a:spcBef>
            </a:pPr>
            <a:r>
              <a:rPr lang="en-US" altLang="zh-TW" dirty="0"/>
              <a:t>1. </a:t>
            </a:r>
            <a:r>
              <a:rPr lang="en-US" altLang="zh-TW" dirty="0" smtClean="0"/>
              <a:t>09/01/2015</a:t>
            </a:r>
            <a:r>
              <a:rPr lang="en-US" altLang="zh-TW" dirty="0"/>
              <a:t>: </a:t>
            </a:r>
            <a:r>
              <a:rPr lang="en-US" altLang="zh-TW" dirty="0" smtClean="0"/>
              <a:t> Propose </a:t>
            </a:r>
            <a:r>
              <a:rPr lang="en-US" altLang="zh-TW" dirty="0"/>
              <a:t>and confirm the test and adoption detailed plan</a:t>
            </a:r>
            <a:endParaRPr lang="zh-TW" altLang="zh-TW" dirty="0"/>
          </a:p>
          <a:p>
            <a:pPr hangingPunct="0">
              <a:spcBef>
                <a:spcPts val="600"/>
              </a:spcBef>
            </a:pPr>
            <a:r>
              <a:rPr lang="en-US" altLang="zh-TW" dirty="0"/>
              <a:t>2. </a:t>
            </a:r>
            <a:r>
              <a:rPr lang="en-US" altLang="zh-TW" dirty="0" smtClean="0"/>
              <a:t>02/01/2016:  Test </a:t>
            </a:r>
            <a:r>
              <a:rPr lang="en-US" altLang="zh-TW" dirty="0"/>
              <a:t>of downloaded 3D CTDP services with computer clients</a:t>
            </a:r>
            <a:endParaRPr lang="zh-TW" altLang="zh-TW" dirty="0"/>
          </a:p>
          <a:p>
            <a:pPr hangingPunct="0"/>
            <a:r>
              <a:rPr lang="en-US" altLang="zh-TW" dirty="0"/>
              <a:t>             </a:t>
            </a:r>
            <a:r>
              <a:rPr lang="en-US" altLang="zh-TW" dirty="0" smtClean="0"/>
              <a:t>            (</a:t>
            </a:r>
            <a:r>
              <a:rPr lang="en-US" altLang="zh-TW" dirty="0"/>
              <a:t>Internal test in CHT and TOUCH Center only) </a:t>
            </a:r>
            <a:endParaRPr lang="zh-TW" altLang="zh-TW" dirty="0"/>
          </a:p>
          <a:p>
            <a:pPr hangingPunct="0">
              <a:spcBef>
                <a:spcPts val="600"/>
              </a:spcBef>
            </a:pPr>
            <a:r>
              <a:rPr lang="en-US" altLang="zh-TW" dirty="0"/>
              <a:t>3. 05/01/2016: </a:t>
            </a:r>
            <a:r>
              <a:rPr lang="en-US" altLang="zh-TW" dirty="0" smtClean="0"/>
              <a:t> Services </a:t>
            </a:r>
            <a:r>
              <a:rPr lang="en-US" altLang="zh-TW" dirty="0"/>
              <a:t>of 3D MOD services for computer clients</a:t>
            </a:r>
            <a:endParaRPr lang="zh-TW" altLang="zh-TW" dirty="0"/>
          </a:p>
          <a:p>
            <a:pPr hangingPunct="0"/>
            <a:r>
              <a:rPr lang="en-US" altLang="zh-TW" dirty="0"/>
              <a:t>            </a:t>
            </a:r>
            <a:r>
              <a:rPr lang="en-US" altLang="zh-TW" dirty="0" smtClean="0"/>
              <a:t>            </a:t>
            </a:r>
            <a:r>
              <a:rPr lang="en-US" altLang="zh-TW" dirty="0"/>
              <a:t>(Charge and open to the public and final CTDP format selection) </a:t>
            </a:r>
            <a:endParaRPr lang="zh-TW" altLang="zh-TW" dirty="0"/>
          </a:p>
          <a:p>
            <a:pPr marL="1617663" indent="-1617663" hangingPunct="0">
              <a:spcBef>
                <a:spcPts val="600"/>
              </a:spcBef>
            </a:pPr>
            <a:r>
              <a:rPr lang="en-US" altLang="zh-TW" dirty="0"/>
              <a:t>4. </a:t>
            </a:r>
            <a:r>
              <a:rPr lang="en-US" altLang="zh-TW" dirty="0" smtClean="0"/>
              <a:t>11/01/2017</a:t>
            </a:r>
            <a:r>
              <a:rPr lang="en-US" altLang="zh-TW" dirty="0"/>
              <a:t>: </a:t>
            </a:r>
            <a:r>
              <a:rPr lang="en-US" altLang="zh-TW" dirty="0" smtClean="0"/>
              <a:t> Test </a:t>
            </a:r>
            <a:r>
              <a:rPr lang="en-US" altLang="zh-TW" dirty="0"/>
              <a:t>of 3D MOD services through Set-top-Boxes with separated CTDP </a:t>
            </a:r>
            <a:r>
              <a:rPr lang="en-US" altLang="zh-TW" dirty="0" err="1"/>
              <a:t>depacking</a:t>
            </a:r>
            <a:r>
              <a:rPr lang="en-US" altLang="zh-TW" dirty="0"/>
              <a:t> module (Open for selected users)</a:t>
            </a:r>
            <a:endParaRPr lang="zh-TW" altLang="zh-TW" dirty="0"/>
          </a:p>
          <a:p>
            <a:pPr hangingPunct="0">
              <a:spcBef>
                <a:spcPts val="600"/>
              </a:spcBef>
            </a:pPr>
            <a:r>
              <a:rPr lang="en-US" altLang="zh-TW" dirty="0"/>
              <a:t>5. </a:t>
            </a:r>
            <a:r>
              <a:rPr lang="en-US" altLang="zh-TW" dirty="0" smtClean="0"/>
              <a:t>11/01/2018</a:t>
            </a:r>
            <a:r>
              <a:rPr lang="zh-TW" altLang="zh-TW" dirty="0"/>
              <a:t>：</a:t>
            </a:r>
            <a:r>
              <a:rPr lang="en-US" altLang="zh-TW" dirty="0"/>
              <a:t>Test of 3D MOD services through Set-top-Boxes with </a:t>
            </a:r>
            <a:r>
              <a:rPr lang="en-US" altLang="zh-TW" dirty="0" smtClean="0"/>
              <a:t>Integrated</a:t>
            </a:r>
          </a:p>
          <a:p>
            <a:pPr hangingPunct="0"/>
            <a:r>
              <a:rPr lang="en-US" altLang="zh-TW" dirty="0"/>
              <a:t> </a:t>
            </a:r>
            <a:r>
              <a:rPr lang="en-US" altLang="zh-TW" dirty="0" smtClean="0"/>
              <a:t>                        CTDP </a:t>
            </a:r>
            <a:r>
              <a:rPr lang="en-US" altLang="zh-TW" dirty="0" err="1"/>
              <a:t>depacking</a:t>
            </a:r>
            <a:r>
              <a:rPr lang="en-US" altLang="zh-TW" dirty="0"/>
              <a:t> module (charged 3D services)</a:t>
            </a: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232718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776096"/>
            <a:ext cx="8305800" cy="636680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Hsin</a:t>
            </a:r>
            <a:r>
              <a:rPr lang="en-US" altLang="zh-TW" sz="3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zh-TW" sz="3200" b="1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Yeong</a:t>
            </a:r>
            <a:r>
              <a:rPr lang="en-US" altLang="zh-TW" sz="3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zh-TW" sz="3200" b="1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An’s</a:t>
            </a:r>
            <a:r>
              <a:rPr lang="en-US" altLang="zh-TW" sz="3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 Adoption Plan</a:t>
            </a:r>
            <a:endParaRPr lang="zh-TW" altLang="en-US" sz="3200" b="1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93819" y="1588145"/>
            <a:ext cx="829923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zh-TW" dirty="0" err="1" smtClean="0"/>
              <a:t>Hsin</a:t>
            </a:r>
            <a:r>
              <a:rPr lang="en-US" altLang="zh-TW" dirty="0" smtClean="0"/>
              <a:t> </a:t>
            </a:r>
            <a:r>
              <a:rPr lang="en-US" altLang="zh-TW" dirty="0" err="1"/>
              <a:t>Yeong</a:t>
            </a:r>
            <a:r>
              <a:rPr lang="en-US" altLang="zh-TW" dirty="0"/>
              <a:t> An (HYA) Cable TV </a:t>
            </a:r>
            <a:r>
              <a:rPr lang="en-US" altLang="zh-TW" dirty="0" smtClean="0"/>
              <a:t>Company with </a:t>
            </a:r>
            <a:r>
              <a:rPr lang="en-US" altLang="zh-TW" dirty="0"/>
              <a:t>about 145 thousand </a:t>
            </a:r>
            <a:r>
              <a:rPr lang="en-US" altLang="zh-TW" dirty="0" smtClean="0"/>
              <a:t>users </a:t>
            </a:r>
            <a:r>
              <a:rPr lang="en-US" altLang="zh-TW" dirty="0"/>
              <a:t>is a local cable company near the National Cheng Kung University. The test and adoption plan with time lines are designed as the following</a:t>
            </a:r>
            <a:r>
              <a:rPr lang="en-US" altLang="zh-TW" dirty="0" smtClean="0"/>
              <a:t>:</a:t>
            </a:r>
          </a:p>
          <a:p>
            <a:pPr hangingPunct="0"/>
            <a:endParaRPr lang="en-US" altLang="zh-TW" dirty="0"/>
          </a:p>
          <a:p>
            <a:pPr hangingPunct="0"/>
            <a:r>
              <a:rPr lang="en-US" altLang="zh-TW" dirty="0"/>
              <a:t>1. </a:t>
            </a:r>
            <a:r>
              <a:rPr lang="en-US" altLang="zh-TW" dirty="0" smtClean="0"/>
              <a:t>09/01/2015</a:t>
            </a:r>
            <a:r>
              <a:rPr lang="en-US" altLang="zh-TW" dirty="0"/>
              <a:t>: Propose and confirm the test and adoption detailed plan</a:t>
            </a:r>
          </a:p>
          <a:p>
            <a:pPr hangingPunct="0">
              <a:spcBef>
                <a:spcPts val="600"/>
              </a:spcBef>
            </a:pPr>
            <a:r>
              <a:rPr lang="en-US" altLang="zh-TW" dirty="0"/>
              <a:t>2. </a:t>
            </a:r>
            <a:r>
              <a:rPr lang="en-US" altLang="zh-TW" dirty="0" smtClean="0"/>
              <a:t>02/01/2016: </a:t>
            </a:r>
            <a:r>
              <a:rPr lang="en-US" altLang="zh-TW" dirty="0"/>
              <a:t>Test of downloaded 3D CTDP services with computer clients</a:t>
            </a:r>
          </a:p>
          <a:p>
            <a:pPr hangingPunct="0"/>
            <a:r>
              <a:rPr lang="en-US" altLang="zh-TW" dirty="0"/>
              <a:t>           </a:t>
            </a:r>
            <a:r>
              <a:rPr lang="en-US" altLang="zh-TW" dirty="0" smtClean="0"/>
              <a:t>              </a:t>
            </a:r>
            <a:r>
              <a:rPr lang="en-US" altLang="zh-TW" dirty="0"/>
              <a:t>(Internal test in HYA and TOUCH Center only) </a:t>
            </a:r>
          </a:p>
          <a:p>
            <a:pPr hangingPunct="0">
              <a:spcBef>
                <a:spcPts val="600"/>
              </a:spcBef>
            </a:pPr>
            <a:r>
              <a:rPr lang="en-US" altLang="zh-TW" dirty="0"/>
              <a:t>3. </a:t>
            </a:r>
            <a:r>
              <a:rPr lang="en-US" altLang="zh-TW" dirty="0" smtClean="0"/>
              <a:t>11/01/2016</a:t>
            </a:r>
            <a:r>
              <a:rPr lang="en-US" altLang="zh-TW" dirty="0"/>
              <a:t>: Services of 3D CATV services for computer clients</a:t>
            </a:r>
          </a:p>
          <a:p>
            <a:pPr hangingPunct="0"/>
            <a:r>
              <a:rPr lang="en-US" altLang="zh-TW" dirty="0"/>
              <a:t>           </a:t>
            </a:r>
            <a:r>
              <a:rPr lang="en-US" altLang="zh-TW" dirty="0" smtClean="0"/>
              <a:t>             </a:t>
            </a:r>
            <a:r>
              <a:rPr lang="en-US" altLang="zh-TW" dirty="0"/>
              <a:t>(Charge and open to the public and final CTDP format selection) </a:t>
            </a:r>
          </a:p>
          <a:p>
            <a:pPr marL="1525588" indent="-1525588" hangingPunct="0">
              <a:spcBef>
                <a:spcPts val="600"/>
              </a:spcBef>
            </a:pPr>
            <a:r>
              <a:rPr lang="en-US" altLang="zh-TW" dirty="0"/>
              <a:t>4. </a:t>
            </a:r>
            <a:r>
              <a:rPr lang="en-US" altLang="zh-TW" dirty="0" smtClean="0"/>
              <a:t>11/01/2017</a:t>
            </a:r>
            <a:r>
              <a:rPr lang="en-US" altLang="zh-TW" dirty="0"/>
              <a:t>: Test of 3D CATV services through Set-top-Boxes with separated CTDP </a:t>
            </a:r>
            <a:r>
              <a:rPr lang="en-US" altLang="zh-TW" dirty="0" err="1"/>
              <a:t>depacking</a:t>
            </a:r>
            <a:r>
              <a:rPr lang="en-US" altLang="zh-TW" dirty="0"/>
              <a:t> module (Open for selected users)</a:t>
            </a:r>
          </a:p>
          <a:p>
            <a:pPr marL="1525588" indent="-1525588" hangingPunct="0">
              <a:spcBef>
                <a:spcPts val="600"/>
              </a:spcBef>
            </a:pPr>
            <a:r>
              <a:rPr lang="en-US" altLang="zh-TW" dirty="0"/>
              <a:t>5. </a:t>
            </a:r>
            <a:r>
              <a:rPr lang="en-US" altLang="zh-TW" dirty="0" smtClean="0"/>
              <a:t>11/01/2018</a:t>
            </a:r>
            <a:r>
              <a:rPr lang="zh-TW" altLang="en-US" dirty="0"/>
              <a:t>：</a:t>
            </a:r>
            <a:r>
              <a:rPr lang="en-US" altLang="zh-TW" dirty="0"/>
              <a:t>Test of 3D CATV services through Set-top-Boxes with Integrated CTDP </a:t>
            </a:r>
            <a:r>
              <a:rPr lang="en-US" altLang="zh-TW" dirty="0" err="1"/>
              <a:t>depacking</a:t>
            </a:r>
            <a:r>
              <a:rPr lang="en-US" altLang="zh-TW" dirty="0"/>
              <a:t> module (charged 3D services)</a:t>
            </a:r>
          </a:p>
        </p:txBody>
      </p:sp>
    </p:spTree>
    <p:extLst>
      <p:ext uri="{BB962C8B-B14F-4D97-AF65-F5344CB8AC3E}">
        <p14:creationId xmlns:p14="http://schemas.microsoft.com/office/powerpoint/2010/main" val="59561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手繪多邊形 5"/>
          <p:cNvSpPr/>
          <p:nvPr/>
        </p:nvSpPr>
        <p:spPr>
          <a:xfrm>
            <a:off x="2530549" y="1881963"/>
            <a:ext cx="4136065" cy="3593804"/>
          </a:xfrm>
          <a:custGeom>
            <a:avLst/>
            <a:gdLst>
              <a:gd name="connsiteX0" fmla="*/ 0 w 4136065"/>
              <a:gd name="connsiteY0" fmla="*/ 21265 h 3593804"/>
              <a:gd name="connsiteX1" fmla="*/ 4125432 w 4136065"/>
              <a:gd name="connsiteY1" fmla="*/ 0 h 3593804"/>
              <a:gd name="connsiteX2" fmla="*/ 4136065 w 4136065"/>
              <a:gd name="connsiteY2" fmla="*/ 3593804 h 3593804"/>
              <a:gd name="connsiteX3" fmla="*/ 2668772 w 4136065"/>
              <a:gd name="connsiteY3" fmla="*/ 3593804 h 3593804"/>
              <a:gd name="connsiteX4" fmla="*/ 2647507 w 4136065"/>
              <a:gd name="connsiteY4" fmla="*/ 2626242 h 3593804"/>
              <a:gd name="connsiteX5" fmla="*/ 31898 w 4136065"/>
              <a:gd name="connsiteY5" fmla="*/ 2636874 h 3593804"/>
              <a:gd name="connsiteX6" fmla="*/ 0 w 4136065"/>
              <a:gd name="connsiteY6" fmla="*/ 21265 h 3593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6065" h="3593804">
                <a:moveTo>
                  <a:pt x="0" y="21265"/>
                </a:moveTo>
                <a:lnTo>
                  <a:pt x="4125432" y="0"/>
                </a:lnTo>
                <a:cubicBezTo>
                  <a:pt x="4128976" y="1197935"/>
                  <a:pt x="4132521" y="2395869"/>
                  <a:pt x="4136065" y="3593804"/>
                </a:cubicBezTo>
                <a:lnTo>
                  <a:pt x="2668772" y="3593804"/>
                </a:lnTo>
                <a:lnTo>
                  <a:pt x="2647507" y="2626242"/>
                </a:lnTo>
                <a:lnTo>
                  <a:pt x="31898" y="2636874"/>
                </a:lnTo>
                <a:lnTo>
                  <a:pt x="0" y="21265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lin ang="10800000" scaled="1"/>
            <a:tileRect/>
          </a:gradFill>
          <a:ln w="19050">
            <a:prstDash val="dash"/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dirty="0" smtClean="0">
              <a:ea typeface="+mj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2433" y="764704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  <a:ea typeface="微軟正黑體" panose="020B0604030504040204" pitchFamily="34" charset="-120"/>
              </a:rPr>
              <a:t>First Stage of 3D Service Delivery in Taiwan</a:t>
            </a:r>
            <a:endParaRPr lang="zh-TW" altLang="en-US" sz="3200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41" name="Picture 14" descr="http://atsc.org/newsletter/wp-content/uploads/2012/04/Cinema-3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725" y="1503511"/>
            <a:ext cx="2303779" cy="170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6" descr="https://encrypted-tbn3.gstatic.com/images?q=tbn:ANd9GcT7pcmBP-dx4MCRi9rwzanwu5OUjtcMWY8haOnCUKFDnh0n0p8wJ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806" y="3253150"/>
            <a:ext cx="1668690" cy="166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6" descr="https://encrypted-tbn2.gstatic.com/images?q=tbn:ANd9GcSNF8QMR66TD-olnQVBLflKBZUqqA-7CB60w3nEDbMeY_Aom3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60" y="4741955"/>
            <a:ext cx="2477049" cy="185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文字方塊 44"/>
          <p:cNvSpPr txBox="1"/>
          <p:nvPr/>
        </p:nvSpPr>
        <p:spPr>
          <a:xfrm>
            <a:off x="1214700" y="5518390"/>
            <a:ext cx="479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2D</a:t>
            </a:r>
          </a:p>
          <a:p>
            <a:r>
              <a:rPr lang="en-US" altLang="zh-TW" dirty="0" smtClean="0"/>
              <a:t>TV</a:t>
            </a:r>
            <a:endParaRPr lang="zh-TW" altLang="en-US" dirty="0"/>
          </a:p>
        </p:txBody>
      </p:sp>
      <p:sp>
        <p:nvSpPr>
          <p:cNvPr id="46" name="文字方塊 45"/>
          <p:cNvSpPr txBox="1"/>
          <p:nvPr/>
        </p:nvSpPr>
        <p:spPr>
          <a:xfrm>
            <a:off x="6697241" y="2700209"/>
            <a:ext cx="1175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Naked-eye</a:t>
            </a:r>
          </a:p>
          <a:p>
            <a:r>
              <a:rPr lang="en-US" altLang="zh-TW" sz="1600" dirty="0" smtClean="0"/>
              <a:t>3D TV</a:t>
            </a:r>
            <a:endParaRPr lang="zh-TW" altLang="en-US" sz="1600" dirty="0"/>
          </a:p>
        </p:txBody>
      </p:sp>
      <p:sp>
        <p:nvSpPr>
          <p:cNvPr id="47" name="矩形 46"/>
          <p:cNvSpPr/>
          <p:nvPr/>
        </p:nvSpPr>
        <p:spPr>
          <a:xfrm>
            <a:off x="2790198" y="2037038"/>
            <a:ext cx="1194688" cy="83951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altLang="zh-TW" sz="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CTDP</a:t>
            </a:r>
          </a:p>
          <a:p>
            <a:pPr algn="ctr"/>
            <a:r>
              <a:rPr lang="en-US" altLang="zh-TW" sz="1600" b="1" dirty="0" err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Depacker</a:t>
            </a:r>
            <a:endParaRPr lang="zh-TW" altLang="en-US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32637" y="2037038"/>
            <a:ext cx="1165473" cy="83951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altLang="zh-TW" sz="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Exiting</a:t>
            </a:r>
          </a:p>
          <a:p>
            <a:pPr algn="ctr"/>
            <a:r>
              <a:rPr lang="en-US" altLang="zh-TW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STB</a:t>
            </a:r>
            <a:endParaRPr lang="zh-TW" altLang="en-US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9" name="直線接點 48"/>
          <p:cNvCxnSpPr/>
          <p:nvPr/>
        </p:nvCxnSpPr>
        <p:spPr>
          <a:xfrm>
            <a:off x="292577" y="2456795"/>
            <a:ext cx="540060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接點 49"/>
          <p:cNvCxnSpPr/>
          <p:nvPr/>
        </p:nvCxnSpPr>
        <p:spPr>
          <a:xfrm>
            <a:off x="2843808" y="4005064"/>
            <a:ext cx="0" cy="843853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接點 50"/>
          <p:cNvCxnSpPr>
            <a:endCxn id="65" idx="0"/>
          </p:cNvCxnSpPr>
          <p:nvPr/>
        </p:nvCxnSpPr>
        <p:spPr>
          <a:xfrm>
            <a:off x="5988525" y="4082904"/>
            <a:ext cx="0" cy="426216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接點 51"/>
          <p:cNvCxnSpPr>
            <a:stCxn id="48" idx="3"/>
            <a:endCxn id="47" idx="1"/>
          </p:cNvCxnSpPr>
          <p:nvPr/>
        </p:nvCxnSpPr>
        <p:spPr>
          <a:xfrm>
            <a:off x="1998110" y="2456795"/>
            <a:ext cx="792088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接點 52"/>
          <p:cNvCxnSpPr/>
          <p:nvPr/>
        </p:nvCxnSpPr>
        <p:spPr>
          <a:xfrm flipH="1">
            <a:off x="2267743" y="2456795"/>
            <a:ext cx="1" cy="2556381"/>
          </a:xfrm>
          <a:prstGeom prst="line">
            <a:avLst/>
          </a:prstGeom>
          <a:ln w="19050">
            <a:solidFill>
              <a:schemeClr val="tx1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4446381" y="2037038"/>
            <a:ext cx="1163491" cy="83951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altLang="zh-TW" sz="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DIBR</a:t>
            </a:r>
          </a:p>
          <a:p>
            <a:pPr algn="ctr"/>
            <a:r>
              <a:rPr lang="en-US" altLang="zh-TW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Engine</a:t>
            </a:r>
            <a:endParaRPr lang="zh-TW" altLang="en-US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5" name="Picture 18" descr="https://de.hama.com/pics/specials/accessory-specials/3d-tv/3d-tv-production-glasse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744" y="4725144"/>
            <a:ext cx="1184694" cy="128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6" name="直線接點 55"/>
          <p:cNvCxnSpPr/>
          <p:nvPr/>
        </p:nvCxnSpPr>
        <p:spPr>
          <a:xfrm>
            <a:off x="5962139" y="2456795"/>
            <a:ext cx="7774" cy="1626109"/>
          </a:xfrm>
          <a:prstGeom prst="line">
            <a:avLst/>
          </a:prstGeom>
          <a:ln w="19050">
            <a:solidFill>
              <a:schemeClr val="tx1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接點 56"/>
          <p:cNvCxnSpPr/>
          <p:nvPr/>
        </p:nvCxnSpPr>
        <p:spPr>
          <a:xfrm>
            <a:off x="5969913" y="3998115"/>
            <a:ext cx="1067614" cy="325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接點 57"/>
          <p:cNvCxnSpPr/>
          <p:nvPr/>
        </p:nvCxnSpPr>
        <p:spPr>
          <a:xfrm flipH="1">
            <a:off x="2843808" y="3998115"/>
            <a:ext cx="3126107" cy="0"/>
          </a:xfrm>
          <a:prstGeom prst="line">
            <a:avLst/>
          </a:prstGeom>
          <a:ln w="19050">
            <a:solidFill>
              <a:schemeClr val="tx1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接點 58"/>
          <p:cNvCxnSpPr>
            <a:stCxn id="47" idx="3"/>
            <a:endCxn id="54" idx="1"/>
          </p:cNvCxnSpPr>
          <p:nvPr/>
        </p:nvCxnSpPr>
        <p:spPr>
          <a:xfrm>
            <a:off x="3984886" y="2456795"/>
            <a:ext cx="461495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接點 59"/>
          <p:cNvCxnSpPr/>
          <p:nvPr/>
        </p:nvCxnSpPr>
        <p:spPr>
          <a:xfrm flipV="1">
            <a:off x="5639087" y="2456795"/>
            <a:ext cx="1357549" cy="4277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字方塊 60"/>
          <p:cNvSpPr txBox="1"/>
          <p:nvPr/>
        </p:nvSpPr>
        <p:spPr>
          <a:xfrm>
            <a:off x="7045423" y="3645024"/>
            <a:ext cx="9829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 New</a:t>
            </a:r>
          </a:p>
          <a:p>
            <a:r>
              <a:rPr lang="en-US" altLang="zh-TW" sz="1600" dirty="0" smtClean="0"/>
              <a:t> Glasses</a:t>
            </a:r>
          </a:p>
          <a:p>
            <a:r>
              <a:rPr lang="en-US" altLang="zh-TW" sz="1600" dirty="0" smtClean="0"/>
              <a:t> 3D</a:t>
            </a:r>
            <a:r>
              <a:rPr lang="zh-TW" altLang="en-US" sz="1600" dirty="0" smtClean="0"/>
              <a:t> </a:t>
            </a:r>
            <a:r>
              <a:rPr lang="en-US" altLang="zh-TW" sz="1600" dirty="0" smtClean="0"/>
              <a:t>TV</a:t>
            </a:r>
            <a:endParaRPr lang="zh-TW" altLang="en-US" sz="1600" dirty="0"/>
          </a:p>
        </p:txBody>
      </p:sp>
      <p:sp>
        <p:nvSpPr>
          <p:cNvPr id="62" name="文字方塊 61"/>
          <p:cNvSpPr txBox="1"/>
          <p:nvPr/>
        </p:nvSpPr>
        <p:spPr>
          <a:xfrm>
            <a:off x="3422113" y="5814860"/>
            <a:ext cx="12891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RB-glasses</a:t>
            </a:r>
          </a:p>
          <a:p>
            <a:r>
              <a:rPr lang="en-US" altLang="zh-TW" sz="1600" dirty="0" smtClean="0"/>
              <a:t>3D Services</a:t>
            </a:r>
            <a:endParaRPr lang="zh-TW" altLang="en-US" sz="1600" dirty="0"/>
          </a:p>
        </p:txBody>
      </p:sp>
      <p:cxnSp>
        <p:nvCxnSpPr>
          <p:cNvPr id="63" name="直線接點 62"/>
          <p:cNvCxnSpPr/>
          <p:nvPr/>
        </p:nvCxnSpPr>
        <p:spPr>
          <a:xfrm>
            <a:off x="4997805" y="1729323"/>
            <a:ext cx="0" cy="299504"/>
          </a:xfrm>
          <a:prstGeom prst="line">
            <a:avLst/>
          </a:prstGeom>
          <a:ln w="19050">
            <a:solidFill>
              <a:schemeClr val="tx1"/>
            </a:solidFill>
            <a:headEnd type="none" w="lg" len="lg"/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字方塊 63"/>
          <p:cNvSpPr txBox="1"/>
          <p:nvPr/>
        </p:nvSpPr>
        <p:spPr>
          <a:xfrm>
            <a:off x="1201169" y="4079654"/>
            <a:ext cx="1008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600" dirty="0" smtClean="0"/>
              <a:t>2D TV</a:t>
            </a:r>
            <a:endParaRPr lang="zh-TW" altLang="en-US" sz="1600" dirty="0"/>
          </a:p>
        </p:txBody>
      </p:sp>
      <p:sp>
        <p:nvSpPr>
          <p:cNvPr id="65" name="矩形 64"/>
          <p:cNvSpPr/>
          <p:nvPr/>
        </p:nvSpPr>
        <p:spPr>
          <a:xfrm>
            <a:off x="5456849" y="4509120"/>
            <a:ext cx="1063352" cy="7905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altLang="zh-TW" sz="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SBS</a:t>
            </a:r>
          </a:p>
          <a:p>
            <a:pPr algn="ctr"/>
            <a:r>
              <a:rPr lang="en-US" altLang="zh-TW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Packing</a:t>
            </a:r>
            <a:endParaRPr lang="zh-TW" altLang="en-US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66" name="直線接點 65"/>
          <p:cNvCxnSpPr>
            <a:stCxn id="65" idx="2"/>
          </p:cNvCxnSpPr>
          <p:nvPr/>
        </p:nvCxnSpPr>
        <p:spPr>
          <a:xfrm flipH="1">
            <a:off x="5988524" y="5299630"/>
            <a:ext cx="1" cy="660073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16" descr="https://encrypted-tbn3.gstatic.com/images?q=tbn:ANd9GcT7pcmBP-dx4MCRi9rwzanwu5OUjtcMWY8haOnCUKFDnh0n0p8wJ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405" y="5076098"/>
            <a:ext cx="1561828" cy="156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直線接點 67"/>
          <p:cNvCxnSpPr/>
          <p:nvPr/>
        </p:nvCxnSpPr>
        <p:spPr>
          <a:xfrm>
            <a:off x="5988524" y="5959703"/>
            <a:ext cx="1049003" cy="7131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字方塊 68"/>
          <p:cNvSpPr txBox="1"/>
          <p:nvPr/>
        </p:nvSpPr>
        <p:spPr>
          <a:xfrm>
            <a:off x="7057281" y="5517232"/>
            <a:ext cx="7612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Old</a:t>
            </a:r>
          </a:p>
          <a:p>
            <a:r>
              <a:rPr lang="en-US" altLang="zh-TW" sz="1600" dirty="0" smtClean="0"/>
              <a:t>3D TV</a:t>
            </a:r>
            <a:endParaRPr lang="zh-TW" altLang="en-US" sz="1600" dirty="0"/>
          </a:p>
        </p:txBody>
      </p:sp>
      <p:sp>
        <p:nvSpPr>
          <p:cNvPr id="70" name="文字方塊 69"/>
          <p:cNvSpPr txBox="1"/>
          <p:nvPr/>
        </p:nvSpPr>
        <p:spPr>
          <a:xfrm>
            <a:off x="4289119" y="1484784"/>
            <a:ext cx="154555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3D Effect Control</a:t>
            </a:r>
            <a:endParaRPr lang="zh-TW" altLang="en-US" sz="1400" dirty="0">
              <a:solidFill>
                <a:srgbClr val="0000FF"/>
              </a:solidFill>
            </a:endParaRPr>
          </a:p>
        </p:txBody>
      </p:sp>
      <p:sp>
        <p:nvSpPr>
          <p:cNvPr id="71" name="文字方塊 70"/>
          <p:cNvSpPr txBox="1"/>
          <p:nvPr/>
        </p:nvSpPr>
        <p:spPr>
          <a:xfrm>
            <a:off x="5673750" y="2082334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</a:rPr>
              <a:t>Multi-view</a:t>
            </a:r>
            <a:endParaRPr lang="zh-TW" altLang="en-US" sz="1600" b="1" dirty="0">
              <a:solidFill>
                <a:srgbClr val="0000FF"/>
              </a:solidFill>
            </a:endParaRPr>
          </a:p>
        </p:txBody>
      </p:sp>
      <p:sp>
        <p:nvSpPr>
          <p:cNvPr id="72" name="文字方塊 71"/>
          <p:cNvSpPr txBox="1"/>
          <p:nvPr/>
        </p:nvSpPr>
        <p:spPr>
          <a:xfrm rot="16200000">
            <a:off x="5262718" y="3253150"/>
            <a:ext cx="1113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</a:rPr>
              <a:t>Two-View</a:t>
            </a:r>
            <a:endParaRPr lang="zh-TW" altLang="en-US" sz="1600" b="1" dirty="0">
              <a:solidFill>
                <a:srgbClr val="0000FF"/>
              </a:solidFill>
            </a:endParaRPr>
          </a:p>
        </p:txBody>
      </p:sp>
      <p:sp>
        <p:nvSpPr>
          <p:cNvPr id="73" name="文字方塊 72"/>
          <p:cNvSpPr txBox="1"/>
          <p:nvPr/>
        </p:nvSpPr>
        <p:spPr>
          <a:xfrm>
            <a:off x="5434561" y="5932730"/>
            <a:ext cx="15130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err="1" smtClean="0">
                <a:solidFill>
                  <a:srgbClr val="0000FF"/>
                </a:solidFill>
              </a:rPr>
              <a:t>SbS</a:t>
            </a:r>
            <a:r>
              <a:rPr lang="en-US" altLang="zh-TW" sz="1600" b="1" dirty="0" smtClean="0">
                <a:solidFill>
                  <a:srgbClr val="0000FF"/>
                </a:solidFill>
              </a:rPr>
              <a:t> 3D Video</a:t>
            </a:r>
            <a:endParaRPr lang="zh-TW" altLang="en-US" sz="1600" b="1" dirty="0">
              <a:solidFill>
                <a:srgbClr val="0000FF"/>
              </a:solidFill>
            </a:endParaRPr>
          </a:p>
        </p:txBody>
      </p:sp>
      <p:sp>
        <p:nvSpPr>
          <p:cNvPr id="74" name="文字方塊 73"/>
          <p:cNvSpPr txBox="1"/>
          <p:nvPr/>
        </p:nvSpPr>
        <p:spPr>
          <a:xfrm>
            <a:off x="3422113" y="3717032"/>
            <a:ext cx="1575691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Mixed 2-View to RB 3D 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" name="文字方塊 74"/>
          <p:cNvSpPr txBox="1"/>
          <p:nvPr/>
        </p:nvSpPr>
        <p:spPr>
          <a:xfrm>
            <a:off x="-74663" y="2505089"/>
            <a:ext cx="11147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CTDP</a:t>
            </a:r>
          </a:p>
          <a:p>
            <a:pPr algn="ctr"/>
            <a:r>
              <a:rPr lang="en-US" altLang="zh-TW" sz="160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3D</a:t>
            </a:r>
            <a:r>
              <a:rPr lang="zh-TW" altLang="en-US" sz="160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600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160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Programs</a:t>
            </a:r>
            <a:endParaRPr lang="zh-TW" altLang="en-US" sz="1600" dirty="0">
              <a:solidFill>
                <a:srgbClr val="0000FF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1946181" y="2038216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HDMI</a:t>
            </a:r>
            <a:endParaRPr lang="zh-TW" altLang="en-US" sz="1400" dirty="0"/>
          </a:p>
        </p:txBody>
      </p:sp>
      <p:sp>
        <p:nvSpPr>
          <p:cNvPr id="77" name="文字方塊 76"/>
          <p:cNvSpPr txBox="1"/>
          <p:nvPr/>
        </p:nvSpPr>
        <p:spPr>
          <a:xfrm>
            <a:off x="6618946" y="2478369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HDMI</a:t>
            </a:r>
            <a:endParaRPr lang="zh-TW" altLang="en-US" sz="1100" dirty="0"/>
          </a:p>
        </p:txBody>
      </p:sp>
      <p:sp>
        <p:nvSpPr>
          <p:cNvPr id="78" name="文字方塊 77"/>
          <p:cNvSpPr txBox="1"/>
          <p:nvPr/>
        </p:nvSpPr>
        <p:spPr>
          <a:xfrm>
            <a:off x="2802522" y="4535542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HDMI</a:t>
            </a:r>
            <a:endParaRPr lang="zh-TW" altLang="en-US" sz="1100" dirty="0"/>
          </a:p>
        </p:txBody>
      </p:sp>
      <p:sp>
        <p:nvSpPr>
          <p:cNvPr id="79" name="文字方塊 78"/>
          <p:cNvSpPr txBox="1"/>
          <p:nvPr/>
        </p:nvSpPr>
        <p:spPr>
          <a:xfrm>
            <a:off x="6660232" y="3995533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HDMI</a:t>
            </a:r>
            <a:endParaRPr lang="zh-TW" altLang="en-US" sz="1100" dirty="0"/>
          </a:p>
        </p:txBody>
      </p:sp>
      <p:sp>
        <p:nvSpPr>
          <p:cNvPr id="80" name="文字方塊 79"/>
          <p:cNvSpPr txBox="1"/>
          <p:nvPr/>
        </p:nvSpPr>
        <p:spPr>
          <a:xfrm>
            <a:off x="6516216" y="5687670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HDMI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5009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54" grpId="0" animBg="1"/>
      <p:bldP spid="6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1397496"/>
            <a:ext cx="8363272" cy="4839816"/>
          </a:xfrm>
          <a:prstGeom prst="rect">
            <a:avLst/>
          </a:prstGeom>
          <a:ln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modified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CTDP SEI Message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 update of the prior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contributions </a:t>
            </a:r>
            <a:r>
              <a:rPr kumimoji="0" lang="en-US" altLang="zh-TW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JCT3V-J0108 </a:t>
            </a:r>
            <a:r>
              <a:rPr kumimoji="0" lang="en-US" altLang="zh-TW" sz="2000" b="1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kumimoji="0" lang="en-US" altLang="zh-TW" sz="2000" b="1" smtClean="0">
                <a:latin typeface="Arial" panose="020B0604020202020204" pitchFamily="34" charset="0"/>
                <a:cs typeface="Arial" panose="020B0604020202020204" pitchFamily="34" charset="0"/>
              </a:rPr>
              <a:t>JCT3V-K0027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We add a parameter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callled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zh-TW" sz="2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packed_depth_size_factor</a:t>
            </a:r>
            <a:r>
              <a:rPr kumimoji="0" lang="en-US" altLang="zh-TW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to control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size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half reduced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depth regions</a:t>
            </a:r>
            <a:r>
              <a:rPr kumimoji="0" lang="en-US" altLang="zh-TW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zh-TW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kumimoji="0" lang="en-US" altLang="zh-TW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multiple of 2, 4, 8, or 16</a:t>
            </a:r>
            <a:r>
              <a:rPr kumimoji="0" lang="en-US" altLang="zh-TW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kumimoji="0" lang="en-US" altLang="zh-TW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depacking</a:t>
            </a:r>
            <a:r>
              <a:rPr kumimoji="0" lang="en-US" altLang="zh-TW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depth enhancement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the objective performances of the proposed texture-5/6 CTDP formats with LR, TB configurations are compared to those by 3D-HEVC.</a:t>
            </a:r>
            <a:endParaRPr kumimoji="0" lang="en-US" altLang="zh-TW" dirty="0" smtClean="0"/>
          </a:p>
          <a:p>
            <a:pPr algn="just"/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Once CTDP SEI Message is </a:t>
            </a:r>
            <a:r>
              <a:rPr kumimoji="0" lang="en-US" altLang="zh-TW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accepted by MPEG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ChungHwa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 Telecom MOD System and 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Hsin-Yeong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 An Cable TV Company will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adopt  CTDP formats for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their 3D video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services in Taiwan.</a:t>
            </a:r>
            <a:endParaRPr kumimoji="0" lang="en-US" altLang="zh-TW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Not limited to HEVC, the CTDP formats can be applied to all video coders, such as MPEG-2, H.264/AVC. </a:t>
            </a:r>
            <a:r>
              <a:rPr kumimoji="0" lang="en-US" altLang="zh-TW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Actually, we are targeting CTDP-H.264/AVC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Taiwan.</a:t>
            </a: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If possible, the CTDP formats can be also considered </a:t>
            </a:r>
            <a:r>
              <a:rPr kumimoji="0" lang="en-US" altLang="zh-TW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merge to the existed texture-depth packing format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660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93556" y="2564904"/>
            <a:ext cx="709976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Thanks for </a:t>
            </a:r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kind attention</a:t>
            </a:r>
          </a:p>
          <a:p>
            <a:pPr algn="ctr"/>
            <a:endParaRPr lang="en-US" altLang="zh-TW" sz="4400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0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 bwMode="auto">
          <a:xfrm>
            <a:off x="4716016" y="3058860"/>
            <a:ext cx="223991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716632" y="4476656"/>
            <a:ext cx="2238905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Horizontal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&amp; Flipping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716632" y="2338780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348478"/>
            <a:ext cx="22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 </a:t>
            </a:r>
            <a:r>
              <a:rPr lang="en-US" altLang="zh-TW" sz="1400" b="1" dirty="0">
                <a:cs typeface="Arial" pitchFamily="34" charset="0"/>
              </a:rPr>
              <a:t>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313903" y="234310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315845" y="231641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 </a:t>
            </a:r>
            <a:r>
              <a:rPr lang="en-US" altLang="zh-TW" sz="1400" b="1" dirty="0">
                <a:cs typeface="Arial" pitchFamily="34" charset="0"/>
              </a:rPr>
              <a:t>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783781" y="3525495"/>
            <a:ext cx="2592022" cy="1273680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5" name="矩形 74"/>
          <p:cNvSpPr/>
          <p:nvPr/>
        </p:nvSpPr>
        <p:spPr bwMode="auto">
          <a:xfrm>
            <a:off x="4717191" y="3781483"/>
            <a:ext cx="2238739" cy="498316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4716633" y="3792403"/>
            <a:ext cx="2219959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YCbCr</a:t>
            </a:r>
            <a:r>
              <a:rPr lang="en-US" altLang="zh-TW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pic>
        <p:nvPicPr>
          <p:cNvPr id="72" name="圖片 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707" y="1484186"/>
            <a:ext cx="1151025" cy="64867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81" y="1484242"/>
            <a:ext cx="1150925" cy="648614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716632" y="5196736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88024" y="530456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8" name="直線單箭頭接點 87"/>
          <p:cNvCxnSpPr/>
          <p:nvPr/>
        </p:nvCxnSpPr>
        <p:spPr bwMode="auto">
          <a:xfrm>
            <a:off x="5868144" y="2878593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58462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27979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868144" y="499987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571995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/>
          <p:nvPr/>
        </p:nvSpPr>
        <p:spPr>
          <a:xfrm>
            <a:off x="3245233" y="1253556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43" name="文字方塊 42"/>
          <p:cNvSpPr txBox="1"/>
          <p:nvPr/>
        </p:nvSpPr>
        <p:spPr>
          <a:xfrm>
            <a:off x="5632851" y="120541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529007" y="62247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CTDP-LR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59" name="文字方塊 58"/>
          <p:cNvSpPr txBox="1"/>
          <p:nvPr/>
        </p:nvSpPr>
        <p:spPr>
          <a:xfrm>
            <a:off x="4499992" y="307029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Pixel Rearrangement  to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3" name="文字方塊 62"/>
          <p:cNvSpPr txBox="1"/>
          <p:nvPr/>
        </p:nvSpPr>
        <p:spPr>
          <a:xfrm>
            <a:off x="7577110" y="2852936"/>
            <a:ext cx="595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68" name="文字方塊 67"/>
          <p:cNvSpPr txBox="1"/>
          <p:nvPr/>
        </p:nvSpPr>
        <p:spPr>
          <a:xfrm>
            <a:off x="5004048" y="5719956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13386"/>
            <a:ext cx="1150925" cy="648614"/>
          </a:xfrm>
          <a:prstGeom prst="rect">
            <a:avLst/>
          </a:prstGeom>
        </p:spPr>
      </p:pic>
      <p:pic>
        <p:nvPicPr>
          <p:cNvPr id="74" name="圖片 73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92" y="2179169"/>
            <a:ext cx="576000" cy="648670"/>
          </a:xfrm>
          <a:prstGeom prst="rect">
            <a:avLst/>
          </a:prstGeom>
        </p:spPr>
      </p:pic>
      <p:pic>
        <p:nvPicPr>
          <p:cNvPr id="77" name="圖片 76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554" y="3069032"/>
            <a:ext cx="252000" cy="648000"/>
          </a:xfrm>
          <a:prstGeom prst="rect">
            <a:avLst/>
          </a:prstGeom>
        </p:spPr>
      </p:pic>
      <p:cxnSp>
        <p:nvCxnSpPr>
          <p:cNvPr id="79" name="直線單箭頭接點 78"/>
          <p:cNvCxnSpPr/>
          <p:nvPr/>
        </p:nvCxnSpPr>
        <p:spPr bwMode="auto">
          <a:xfrm>
            <a:off x="5826220" y="215202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2" name="直線單箭頭接點 81"/>
          <p:cNvCxnSpPr/>
          <p:nvPr/>
        </p:nvCxnSpPr>
        <p:spPr bwMode="auto">
          <a:xfrm>
            <a:off x="3442952" y="213285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83" name="圖片 82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948" y="4583368"/>
            <a:ext cx="126000" cy="648000"/>
          </a:xfrm>
          <a:prstGeom prst="rect">
            <a:avLst/>
          </a:prstGeom>
        </p:spPr>
      </p:pic>
      <p:pic>
        <p:nvPicPr>
          <p:cNvPr id="85" name="圖片 8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073" y="5929498"/>
            <a:ext cx="1150925" cy="648614"/>
          </a:xfrm>
          <a:prstGeom prst="rect">
            <a:avLst/>
          </a:prstGeom>
        </p:spPr>
      </p:pic>
      <p:pic>
        <p:nvPicPr>
          <p:cNvPr id="98" name="圖片 9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80" y="5931862"/>
            <a:ext cx="126000" cy="648000"/>
          </a:xfrm>
          <a:prstGeom prst="rect">
            <a:avLst/>
          </a:prstGeom>
        </p:spPr>
      </p:pic>
      <p:pic>
        <p:nvPicPr>
          <p:cNvPr id="100" name="圖片 99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8219557" y="4581128"/>
            <a:ext cx="126000" cy="648000"/>
          </a:xfrm>
          <a:prstGeom prst="rect">
            <a:avLst/>
          </a:prstGeom>
        </p:spPr>
      </p:pic>
      <p:pic>
        <p:nvPicPr>
          <p:cNvPr id="101" name="圖片 100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436933" y="5929498"/>
            <a:ext cx="126000" cy="648000"/>
          </a:xfrm>
          <a:prstGeom prst="rect">
            <a:avLst/>
          </a:prstGeom>
        </p:spPr>
      </p:pic>
      <p:sp>
        <p:nvSpPr>
          <p:cNvPr id="50" name="文字方塊 49"/>
          <p:cNvSpPr txBox="1"/>
          <p:nvPr/>
        </p:nvSpPr>
        <p:spPr>
          <a:xfrm>
            <a:off x="1250219" y="1951776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53" name="文字方塊 52"/>
          <p:cNvSpPr txBox="1"/>
          <p:nvPr/>
        </p:nvSpPr>
        <p:spPr>
          <a:xfrm>
            <a:off x="6300192" y="5709744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70" name="文字方塊 69"/>
          <p:cNvSpPr txBox="1"/>
          <p:nvPr/>
        </p:nvSpPr>
        <p:spPr>
          <a:xfrm>
            <a:off x="5511193" y="6525344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84" name="文字方塊 83"/>
          <p:cNvSpPr txBox="1"/>
          <p:nvPr/>
        </p:nvSpPr>
        <p:spPr>
          <a:xfrm>
            <a:off x="7396614" y="4378226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86" name="文字方塊 85"/>
          <p:cNvSpPr txBox="1"/>
          <p:nvPr/>
        </p:nvSpPr>
        <p:spPr>
          <a:xfrm>
            <a:off x="8063587" y="4391526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94" name="文字方塊 93"/>
          <p:cNvSpPr txBox="1"/>
          <p:nvPr/>
        </p:nvSpPr>
        <p:spPr>
          <a:xfrm>
            <a:off x="7524392" y="1908335"/>
            <a:ext cx="595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sp>
        <p:nvSpPr>
          <p:cNvPr id="54" name="矩形 53"/>
          <p:cNvSpPr/>
          <p:nvPr/>
        </p:nvSpPr>
        <p:spPr>
          <a:xfrm>
            <a:off x="251520" y="3143741"/>
            <a:ext cx="2808312" cy="3314429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lin ang="10800000" scaled="1"/>
            <a:tileRect/>
          </a:gradFill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 sz="1600" dirty="0" smtClean="0">
              <a:solidFill>
                <a:prstClr val="black"/>
              </a:solidFill>
            </a:endParaRPr>
          </a:p>
        </p:txBody>
      </p:sp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02291"/>
            <a:ext cx="2795448" cy="287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文字方塊 63"/>
          <p:cNvSpPr txBox="1"/>
          <p:nvPr/>
        </p:nvSpPr>
        <p:spPr>
          <a:xfrm>
            <a:off x="269973" y="3404841"/>
            <a:ext cx="13759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00" dirty="0"/>
              <a:t>1  2  3  4  5  6  7 </a:t>
            </a:r>
            <a:r>
              <a:rPr lang="en-US" altLang="zh-TW" sz="1000" dirty="0" smtClean="0"/>
              <a:t>8  </a:t>
            </a:r>
            <a:r>
              <a:rPr lang="en-US" altLang="zh-TW" sz="1000" dirty="0"/>
              <a:t>9</a:t>
            </a:r>
            <a:endParaRPr lang="zh-TW" altLang="en-US" sz="1000" dirty="0"/>
          </a:p>
        </p:txBody>
      </p:sp>
      <p:sp>
        <p:nvSpPr>
          <p:cNvPr id="65" name="文字方塊 64"/>
          <p:cNvSpPr txBox="1"/>
          <p:nvPr/>
        </p:nvSpPr>
        <p:spPr>
          <a:xfrm>
            <a:off x="2043877" y="3193231"/>
            <a:ext cx="1375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1     </a:t>
            </a:r>
            <a:r>
              <a:rPr lang="en-US" altLang="zh-TW" sz="1400" dirty="0"/>
              <a:t>2  </a:t>
            </a:r>
            <a:r>
              <a:rPr lang="en-US" altLang="zh-TW" sz="1400" dirty="0" smtClean="0"/>
              <a:t>   </a:t>
            </a:r>
            <a:r>
              <a:rPr lang="en-US" altLang="zh-TW" sz="1400" dirty="0"/>
              <a:t>3 </a:t>
            </a:r>
            <a:endParaRPr lang="zh-TW" altLang="en-US" sz="1400" dirty="0"/>
          </a:p>
        </p:txBody>
      </p:sp>
      <p:sp>
        <p:nvSpPr>
          <p:cNvPr id="67" name="文字方塊 66"/>
          <p:cNvSpPr txBox="1"/>
          <p:nvPr/>
        </p:nvSpPr>
        <p:spPr>
          <a:xfrm>
            <a:off x="630013" y="3188817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Depth</a:t>
            </a:r>
            <a:endParaRPr lang="zh-TW" altLang="en-US" sz="1400" dirty="0"/>
          </a:p>
        </p:txBody>
      </p:sp>
      <p:sp>
        <p:nvSpPr>
          <p:cNvPr id="69" name="文字方塊 68"/>
          <p:cNvSpPr txBox="1"/>
          <p:nvPr/>
        </p:nvSpPr>
        <p:spPr>
          <a:xfrm>
            <a:off x="194278" y="5661962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R</a:t>
            </a:r>
            <a:endParaRPr lang="zh-TW" altLang="en-US" sz="1100" dirty="0"/>
          </a:p>
        </p:txBody>
      </p:sp>
      <p:sp>
        <p:nvSpPr>
          <p:cNvPr id="87" name="文字方塊 86"/>
          <p:cNvSpPr txBox="1"/>
          <p:nvPr/>
        </p:nvSpPr>
        <p:spPr>
          <a:xfrm>
            <a:off x="299254" y="5782828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G</a:t>
            </a:r>
            <a:endParaRPr lang="zh-TW" altLang="en-US" sz="1100" dirty="0"/>
          </a:p>
        </p:txBody>
      </p:sp>
      <p:sp>
        <p:nvSpPr>
          <p:cNvPr id="93" name="文字方塊 92"/>
          <p:cNvSpPr txBox="1"/>
          <p:nvPr/>
        </p:nvSpPr>
        <p:spPr>
          <a:xfrm>
            <a:off x="467544" y="5880544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B</a:t>
            </a:r>
            <a:endParaRPr lang="zh-TW" altLang="en-US" sz="1100" dirty="0"/>
          </a:p>
        </p:txBody>
      </p:sp>
      <p:sp>
        <p:nvSpPr>
          <p:cNvPr id="15" name="矩形 14"/>
          <p:cNvSpPr/>
          <p:nvPr/>
        </p:nvSpPr>
        <p:spPr>
          <a:xfrm>
            <a:off x="323528" y="6002124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Pixels Rearrangement</a:t>
            </a:r>
            <a:br>
              <a:rPr lang="en-US" altLang="zh-CN" sz="1400" b="1" dirty="0">
                <a:cs typeface="Arial" pitchFamily="34" charset="0"/>
              </a:rPr>
            </a:br>
            <a:r>
              <a:rPr lang="en-US" altLang="zh-CN" sz="1400" b="1" dirty="0">
                <a:cs typeface="Arial" pitchFamily="34" charset="0"/>
              </a:rPr>
              <a:t> to </a:t>
            </a:r>
            <a:r>
              <a:rPr lang="en-US" altLang="zh-TW" sz="1400" b="1" dirty="0" err="1">
                <a:cs typeface="Arial" pitchFamily="34" charset="0"/>
              </a:rPr>
              <a:t>YCbCr</a:t>
            </a:r>
            <a:r>
              <a:rPr lang="en-US" altLang="zh-TW" sz="1400" b="1" dirty="0">
                <a:cs typeface="Arial" pitchFamily="34" charset="0"/>
              </a:rPr>
              <a:t> </a:t>
            </a:r>
            <a:r>
              <a:rPr lang="en-US" altLang="zh-CN" sz="1400" b="1" dirty="0" smtClean="0">
                <a:cs typeface="Arial" pitchFamily="34" charset="0"/>
              </a:rPr>
              <a:t>Subpixels </a:t>
            </a:r>
            <a:r>
              <a:rPr lang="en-US" altLang="zh-CN" sz="1400" b="1" dirty="0">
                <a:cs typeface="Arial" pitchFamily="34" charset="0"/>
              </a:rPr>
              <a:t>Channel</a:t>
            </a:r>
            <a:endParaRPr lang="en-US" altLang="zh-TW" sz="1400" b="1" dirty="0">
              <a:cs typeface="Arial" pitchFamily="34" charset="0"/>
            </a:endParaRPr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90258"/>
              </p:ext>
            </p:extLst>
          </p:nvPr>
        </p:nvGraphicFramePr>
        <p:xfrm>
          <a:off x="7083425" y="3763888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" name="方程式" r:id="rId6" imgW="2730240" imgH="596880" progId="Equation.3">
                  <p:embed/>
                </p:oleObj>
              </mc:Choice>
              <mc:Fallback>
                <p:oleObj name="方程式" r:id="rId6" imgW="2730240" imgH="596880" progId="Equation.3">
                  <p:embed/>
                  <p:pic>
                    <p:nvPicPr>
                      <p:cNvPr id="0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3763888"/>
                        <a:ext cx="18891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文字方塊 56"/>
          <p:cNvSpPr txBox="1"/>
          <p:nvPr/>
        </p:nvSpPr>
        <p:spPr>
          <a:xfrm>
            <a:off x="145429" y="1313140"/>
            <a:ext cx="3583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=(W/24k)*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en-US" altLang="zh-TW" sz="1100" dirty="0" smtClean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=(W/12k)*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=(W/8k)*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  <p:sp>
        <p:nvSpPr>
          <p:cNvPr id="96" name="文字方塊 95"/>
          <p:cNvSpPr txBox="1"/>
          <p:nvPr/>
        </p:nvSpPr>
        <p:spPr>
          <a:xfrm>
            <a:off x="3988694" y="163983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7" name="文字方塊 96"/>
          <p:cNvSpPr txBox="1"/>
          <p:nvPr/>
        </p:nvSpPr>
        <p:spPr>
          <a:xfrm>
            <a:off x="6401732" y="167002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9" name="文字方塊 98"/>
          <p:cNvSpPr txBox="1"/>
          <p:nvPr/>
        </p:nvSpPr>
        <p:spPr>
          <a:xfrm>
            <a:off x="8100392" y="237284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2" name="文字方塊 101"/>
          <p:cNvSpPr txBox="1"/>
          <p:nvPr/>
        </p:nvSpPr>
        <p:spPr>
          <a:xfrm>
            <a:off x="7924283" y="324246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3" name="文字方塊 102"/>
          <p:cNvSpPr txBox="1"/>
          <p:nvPr/>
        </p:nvSpPr>
        <p:spPr>
          <a:xfrm>
            <a:off x="8309174" y="480095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4" name="文字方塊 103"/>
          <p:cNvSpPr txBox="1"/>
          <p:nvPr/>
        </p:nvSpPr>
        <p:spPr>
          <a:xfrm>
            <a:off x="7596336" y="476886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5" name="文字方塊 104"/>
          <p:cNvSpPr txBox="1"/>
          <p:nvPr/>
        </p:nvSpPr>
        <p:spPr>
          <a:xfrm>
            <a:off x="6549369" y="611736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129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Outlooks of </a:t>
            </a:r>
            <a:r>
              <a:rPr lang="en-US" altLang="zh-TW" sz="3200" dirty="0" smtClean="0">
                <a:latin typeface="Calibri" panose="020F0502020204030204" pitchFamily="34" charset="0"/>
              </a:rPr>
              <a:t>CTDP Types </a:t>
            </a:r>
            <a:r>
              <a:rPr lang="en-US" altLang="zh-TW" sz="1600" dirty="0" smtClean="0">
                <a:latin typeface="Calibri" panose="020F0502020204030204" pitchFamily="34" charset="0"/>
              </a:rPr>
              <a:t>(LR, TB)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pic>
        <p:nvPicPr>
          <p:cNvPr id="16" name="Picture 2"/>
          <p:cNvPicPr preferRelativeResize="0"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5801" y="4588521"/>
            <a:ext cx="2449193" cy="1633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矩形 52"/>
          <p:cNvSpPr>
            <a:spLocks noChangeAspect="1"/>
          </p:cNvSpPr>
          <p:nvPr/>
        </p:nvSpPr>
        <p:spPr>
          <a:xfrm>
            <a:off x="-20028" y="3549518"/>
            <a:ext cx="11669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Calibri" pitchFamily="34" charset="0"/>
              </a:rPr>
              <a:t>CTDP-TB:</a:t>
            </a:r>
            <a:endParaRPr lang="zh-TW" altLang="en-US" sz="2000" b="1" dirty="0"/>
          </a:p>
        </p:txBody>
      </p:sp>
      <p:grpSp>
        <p:nvGrpSpPr>
          <p:cNvPr id="8" name="群組 7"/>
          <p:cNvGrpSpPr/>
          <p:nvPr/>
        </p:nvGrpSpPr>
        <p:grpSpPr>
          <a:xfrm>
            <a:off x="5591859" y="4675918"/>
            <a:ext cx="2473465" cy="1633402"/>
            <a:chOff x="5550213" y="4874508"/>
            <a:chExt cx="1882429" cy="1060036"/>
          </a:xfrm>
        </p:grpSpPr>
        <p:pic>
          <p:nvPicPr>
            <p:cNvPr id="42" name="圖片 4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5389" y="4879744"/>
              <a:ext cx="1496479" cy="1054800"/>
            </a:xfrm>
            <a:prstGeom prst="rect">
              <a:avLst/>
            </a:prstGeom>
          </p:spPr>
        </p:pic>
        <p:pic>
          <p:nvPicPr>
            <p:cNvPr id="52" name="圖片 5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0213" y="4879744"/>
              <a:ext cx="225610" cy="1054800"/>
            </a:xfrm>
            <a:prstGeom prst="rect">
              <a:avLst/>
            </a:prstGeom>
          </p:spPr>
        </p:pic>
        <p:pic>
          <p:nvPicPr>
            <p:cNvPr id="56" name="圖片 55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7227542" y="4874508"/>
              <a:ext cx="205100" cy="1054800"/>
            </a:xfrm>
            <a:prstGeom prst="rect">
              <a:avLst/>
            </a:prstGeom>
          </p:spPr>
        </p:pic>
      </p:grpSp>
      <p:sp>
        <p:nvSpPr>
          <p:cNvPr id="57" name="矩形 56"/>
          <p:cNvSpPr>
            <a:spLocks noChangeAspect="1"/>
          </p:cNvSpPr>
          <p:nvPr/>
        </p:nvSpPr>
        <p:spPr>
          <a:xfrm>
            <a:off x="4572000" y="3565124"/>
            <a:ext cx="11493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Calibri" pitchFamily="34" charset="0"/>
              </a:rPr>
              <a:t>CTDP-LR:</a:t>
            </a:r>
            <a:endParaRPr lang="zh-TW" altLang="en-US" sz="2000" b="1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881" y="1469137"/>
            <a:ext cx="2449193" cy="163293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516" y="1484126"/>
            <a:ext cx="2449193" cy="1632932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1817635" y="2184321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endParaRPr lang="zh-TW" altLang="en-US" sz="1600" dirty="0"/>
          </a:p>
        </p:txBody>
      </p:sp>
      <p:sp>
        <p:nvSpPr>
          <p:cNvPr id="7" name="文字方塊 6"/>
          <p:cNvSpPr txBox="1">
            <a:spLocks noChangeAspect="1"/>
          </p:cNvSpPr>
          <p:nvPr/>
        </p:nvSpPr>
        <p:spPr>
          <a:xfrm>
            <a:off x="7120178" y="2182440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endParaRPr lang="zh-TW" altLang="en-US" sz="1600" dirty="0"/>
          </a:p>
        </p:txBody>
      </p:sp>
      <p:sp>
        <p:nvSpPr>
          <p:cNvPr id="72" name="文字方塊 71"/>
          <p:cNvSpPr txBox="1">
            <a:spLocks noChangeAspect="1"/>
          </p:cNvSpPr>
          <p:nvPr/>
        </p:nvSpPr>
        <p:spPr>
          <a:xfrm>
            <a:off x="3123183" y="1196753"/>
            <a:ext cx="378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</a:t>
            </a:r>
            <a:endParaRPr lang="zh-TW" altLang="en-US" sz="1600" dirty="0"/>
          </a:p>
        </p:txBody>
      </p:sp>
      <p:sp>
        <p:nvSpPr>
          <p:cNvPr id="73" name="文字方塊 72"/>
          <p:cNvSpPr txBox="1">
            <a:spLocks noChangeAspect="1"/>
          </p:cNvSpPr>
          <p:nvPr/>
        </p:nvSpPr>
        <p:spPr>
          <a:xfrm>
            <a:off x="5711930" y="1196752"/>
            <a:ext cx="378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</a:t>
            </a:r>
            <a:endParaRPr lang="zh-TW" altLang="en-US" sz="1600" dirty="0"/>
          </a:p>
        </p:txBody>
      </p:sp>
      <p:sp>
        <p:nvSpPr>
          <p:cNvPr id="71" name="文字方塊 70"/>
          <p:cNvSpPr txBox="1"/>
          <p:nvPr/>
        </p:nvSpPr>
        <p:spPr>
          <a:xfrm>
            <a:off x="5436096" y="4337364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</a:t>
            </a:r>
            <a:r>
              <a:rPr lang="en-US" altLang="zh-TW" sz="1600" baseline="-25000" dirty="0" smtClean="0"/>
              <a:t>RD</a:t>
            </a:r>
            <a:endParaRPr lang="zh-TW" altLang="en-US" sz="1600" dirty="0"/>
          </a:p>
        </p:txBody>
      </p:sp>
      <p:sp>
        <p:nvSpPr>
          <p:cNvPr id="74" name="文字方塊 73"/>
          <p:cNvSpPr txBox="1"/>
          <p:nvPr/>
        </p:nvSpPr>
        <p:spPr>
          <a:xfrm>
            <a:off x="7608484" y="4346659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W</a:t>
            </a:r>
            <a:r>
              <a:rPr lang="en-US" altLang="zh-TW" sz="1600" baseline="-25000" dirty="0"/>
              <a:t>RD</a:t>
            </a:r>
            <a:endParaRPr lang="zh-TW" altLang="en-US" sz="1600" dirty="0"/>
          </a:p>
        </p:txBody>
      </p:sp>
      <p:sp>
        <p:nvSpPr>
          <p:cNvPr id="75" name="文字方塊 74"/>
          <p:cNvSpPr txBox="1"/>
          <p:nvPr/>
        </p:nvSpPr>
        <p:spPr>
          <a:xfrm>
            <a:off x="6248659" y="4337364"/>
            <a:ext cx="1121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 smtClean="0"/>
              <a:t>W</a:t>
            </a:r>
            <a:r>
              <a:rPr lang="en-US" altLang="zh-TW" sz="1600" dirty="0" smtClean="0">
                <a:latin typeface="Symbol" panose="05050102010706020507" pitchFamily="18" charset="2"/>
              </a:rPr>
              <a:t>-</a:t>
            </a:r>
            <a:r>
              <a:rPr lang="en-US" altLang="zh-TW" sz="1600" dirty="0" smtClean="0"/>
              <a:t>W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*2</a:t>
            </a:r>
            <a:endParaRPr lang="zh-TW" altLang="en-US" sz="1600" dirty="0"/>
          </a:p>
        </p:txBody>
      </p:sp>
      <p:sp>
        <p:nvSpPr>
          <p:cNvPr id="76" name="文字方塊 75"/>
          <p:cNvSpPr txBox="1"/>
          <p:nvPr/>
        </p:nvSpPr>
        <p:spPr>
          <a:xfrm>
            <a:off x="3504994" y="5235945"/>
            <a:ext cx="984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r>
              <a:rPr lang="en-US" altLang="zh-TW" sz="1600" dirty="0" smtClean="0">
                <a:latin typeface="Symbol" panose="05050102010706020507" pitchFamily="18" charset="2"/>
              </a:rPr>
              <a:t>-</a:t>
            </a:r>
            <a:r>
              <a:rPr lang="en-US" altLang="zh-TW" sz="1600" dirty="0" smtClean="0"/>
              <a:t>H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*2</a:t>
            </a:r>
            <a:endParaRPr lang="zh-TW" altLang="en-US" sz="1600" dirty="0"/>
          </a:p>
        </p:txBody>
      </p:sp>
      <p:sp>
        <p:nvSpPr>
          <p:cNvPr id="77" name="文字方塊 76"/>
          <p:cNvSpPr txBox="1"/>
          <p:nvPr/>
        </p:nvSpPr>
        <p:spPr>
          <a:xfrm>
            <a:off x="3504994" y="4588521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 </a:t>
            </a:r>
            <a:endParaRPr lang="zh-TW" altLang="en-US" sz="1600" dirty="0"/>
          </a:p>
        </p:txBody>
      </p:sp>
      <p:sp>
        <p:nvSpPr>
          <p:cNvPr id="78" name="文字方塊 77"/>
          <p:cNvSpPr txBox="1"/>
          <p:nvPr/>
        </p:nvSpPr>
        <p:spPr>
          <a:xfrm>
            <a:off x="3504994" y="5898758"/>
            <a:ext cx="627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H</a:t>
            </a:r>
            <a:r>
              <a:rPr lang="en-US" altLang="zh-TW" sz="1600" baseline="-25000" dirty="0"/>
              <a:t>RD </a:t>
            </a:r>
            <a:r>
              <a:rPr lang="en-US" altLang="zh-TW" sz="1600" dirty="0" smtClean="0"/>
              <a:t> </a:t>
            </a:r>
            <a:endParaRPr lang="zh-TW" altLang="en-US" sz="1600" dirty="0"/>
          </a:p>
        </p:txBody>
      </p:sp>
      <p:sp>
        <p:nvSpPr>
          <p:cNvPr id="54" name="文字方塊 53"/>
          <p:cNvSpPr txBox="1">
            <a:spLocks noChangeAspect="1"/>
          </p:cNvSpPr>
          <p:nvPr/>
        </p:nvSpPr>
        <p:spPr>
          <a:xfrm>
            <a:off x="5202424" y="5319308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endParaRPr lang="zh-TW" altLang="en-US" sz="1600" dirty="0"/>
          </a:p>
        </p:txBody>
      </p:sp>
      <p:sp>
        <p:nvSpPr>
          <p:cNvPr id="58" name="文字方塊 57"/>
          <p:cNvSpPr txBox="1">
            <a:spLocks noChangeAspect="1"/>
          </p:cNvSpPr>
          <p:nvPr/>
        </p:nvSpPr>
        <p:spPr>
          <a:xfrm>
            <a:off x="2050551" y="4279559"/>
            <a:ext cx="378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</a:t>
            </a:r>
            <a:endParaRPr lang="zh-TW" altLang="en-US" sz="1600" dirty="0"/>
          </a:p>
        </p:txBody>
      </p:sp>
      <p:sp>
        <p:nvSpPr>
          <p:cNvPr id="26" name="文字方塊 25"/>
          <p:cNvSpPr txBox="1"/>
          <p:nvPr/>
        </p:nvSpPr>
        <p:spPr>
          <a:xfrm>
            <a:off x="2459930" y="6248138"/>
            <a:ext cx="4293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</a:rPr>
              <a:t>Viewable for current 2D displays! </a:t>
            </a:r>
            <a:endParaRPr lang="zh-TW" altLang="en-US" sz="2000" b="1" dirty="0">
              <a:solidFill>
                <a:srgbClr val="0000FF"/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1060092" y="3626440"/>
            <a:ext cx="3583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400" dirty="0" err="1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1,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=(H/(24k))*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k</a:t>
            </a:r>
            <a:endParaRPr lang="en-US" altLang="zh-TW" sz="1400" dirty="0" smtClean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2,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=(H/(12k))*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k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3,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=(H/(8k))*k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5580112" y="3607856"/>
            <a:ext cx="3583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400" dirty="0" err="1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1, W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=(W/(24k))*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k</a:t>
            </a:r>
            <a:endParaRPr lang="en-US" altLang="zh-TW" sz="1400" dirty="0" smtClean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2, W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W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/(12k))*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k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3, W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W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/(8k))*k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14258" y="3149381"/>
            <a:ext cx="2421689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k</a:t>
            </a:r>
            <a:r>
              <a:rPr lang="en-US" altLang="zh-TW" dirty="0" smtClean="0">
                <a:solidFill>
                  <a:srgbClr val="FF0000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2</a:t>
            </a:r>
            <a:r>
              <a:rPr lang="en-US" altLang="zh-TW" baseline="30000" dirty="0" smtClean="0">
                <a:solidFill>
                  <a:srgbClr val="FF0000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packed_depth_size_factor+1</a:t>
            </a:r>
            <a:endParaRPr lang="zh-TW" altLang="en-US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09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圖片 49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452" y="1723094"/>
            <a:ext cx="4093028" cy="1936758"/>
          </a:xfrm>
          <a:prstGeom prst="rect">
            <a:avLst/>
          </a:prstGeom>
        </p:spPr>
      </p:pic>
      <p:pic>
        <p:nvPicPr>
          <p:cNvPr id="51" name="圖片 50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4798160" y="1533642"/>
            <a:ext cx="4092573" cy="195736"/>
          </a:xfrm>
          <a:prstGeom prst="rect">
            <a:avLst/>
          </a:prstGeom>
        </p:spPr>
      </p:pic>
      <p:pic>
        <p:nvPicPr>
          <p:cNvPr id="52" name="圖片 51"/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427" y="3633213"/>
            <a:ext cx="4068000" cy="195736"/>
          </a:xfrm>
          <a:prstGeom prst="rect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</p:pic>
      <p:grpSp>
        <p:nvGrpSpPr>
          <p:cNvPr id="4" name="群組 3"/>
          <p:cNvGrpSpPr/>
          <p:nvPr/>
        </p:nvGrpSpPr>
        <p:grpSpPr>
          <a:xfrm>
            <a:off x="1043608" y="4346217"/>
            <a:ext cx="4104020" cy="2277609"/>
            <a:chOff x="562409" y="3443510"/>
            <a:chExt cx="4104020" cy="2277609"/>
          </a:xfrm>
        </p:grpSpPr>
        <p:pic>
          <p:nvPicPr>
            <p:cNvPr id="53" name="圖片 52"/>
            <p:cNvPicPr preferRelativeResize="0"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>
            <a:xfrm>
              <a:off x="562409" y="3456072"/>
              <a:ext cx="342634" cy="2261062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pic>
          <p:nvPicPr>
            <p:cNvPr id="54" name="圖片 53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329" y="3447495"/>
              <a:ext cx="3436798" cy="2273624"/>
            </a:xfrm>
            <a:prstGeom prst="rect">
              <a:avLst/>
            </a:prstGeom>
          </p:spPr>
        </p:pic>
        <p:pic>
          <p:nvPicPr>
            <p:cNvPr id="55" name="圖片 54"/>
            <p:cNvPicPr preferRelativeResize="0"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4323795" y="3443510"/>
              <a:ext cx="342634" cy="2257200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</p:grpSp>
      <p:sp>
        <p:nvSpPr>
          <p:cNvPr id="6" name="文字方塊 5"/>
          <p:cNvSpPr txBox="1"/>
          <p:nvPr/>
        </p:nvSpPr>
        <p:spPr>
          <a:xfrm>
            <a:off x="2771800" y="387262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1600</a:t>
            </a:r>
            <a:endParaRPr lang="zh-TW" altLang="en-US" dirty="0"/>
          </a:p>
        </p:txBody>
      </p:sp>
      <p:sp>
        <p:nvSpPr>
          <p:cNvPr id="59" name="文字方塊 58"/>
          <p:cNvSpPr txBox="1"/>
          <p:nvPr/>
        </p:nvSpPr>
        <p:spPr>
          <a:xfrm>
            <a:off x="4667158" y="3863331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160</a:t>
            </a:r>
            <a:endParaRPr lang="zh-TW" altLang="en-US" dirty="0"/>
          </a:p>
        </p:txBody>
      </p:sp>
      <p:sp>
        <p:nvSpPr>
          <p:cNvPr id="60" name="文字方塊 59"/>
          <p:cNvSpPr txBox="1"/>
          <p:nvPr/>
        </p:nvSpPr>
        <p:spPr>
          <a:xfrm>
            <a:off x="911167" y="386104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160</a:t>
            </a:r>
            <a:endParaRPr lang="zh-TW" altLang="en-US" dirty="0"/>
          </a:p>
        </p:txBody>
      </p:sp>
      <p:sp>
        <p:nvSpPr>
          <p:cNvPr id="61" name="文字方塊 60"/>
          <p:cNvSpPr txBox="1"/>
          <p:nvPr/>
        </p:nvSpPr>
        <p:spPr>
          <a:xfrm>
            <a:off x="107504" y="531278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1080</a:t>
            </a:r>
            <a:endParaRPr lang="zh-TW" altLang="en-US" dirty="0"/>
          </a:p>
        </p:txBody>
      </p:sp>
      <p:sp>
        <p:nvSpPr>
          <p:cNvPr id="7" name="左大括弧 6"/>
          <p:cNvSpPr/>
          <p:nvPr/>
        </p:nvSpPr>
        <p:spPr>
          <a:xfrm>
            <a:off x="755576" y="4358779"/>
            <a:ext cx="189735" cy="22446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左大括弧 7"/>
          <p:cNvSpPr/>
          <p:nvPr/>
        </p:nvSpPr>
        <p:spPr>
          <a:xfrm>
            <a:off x="1128490" y="4087412"/>
            <a:ext cx="180000" cy="324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9" name="左大括弧 68"/>
          <p:cNvSpPr/>
          <p:nvPr/>
        </p:nvSpPr>
        <p:spPr>
          <a:xfrm>
            <a:off x="3059832" y="2564904"/>
            <a:ext cx="180000" cy="3348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0" name="文字方塊 69"/>
          <p:cNvSpPr txBox="1"/>
          <p:nvPr/>
        </p:nvSpPr>
        <p:spPr>
          <a:xfrm>
            <a:off x="6478742" y="104243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1920</a:t>
            </a:r>
            <a:endParaRPr lang="zh-TW" altLang="en-US" dirty="0"/>
          </a:p>
        </p:txBody>
      </p:sp>
      <p:sp>
        <p:nvSpPr>
          <p:cNvPr id="71" name="左大括弧 70"/>
          <p:cNvSpPr/>
          <p:nvPr/>
        </p:nvSpPr>
        <p:spPr>
          <a:xfrm>
            <a:off x="6696256" y="-604405"/>
            <a:ext cx="180000" cy="3996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2" name="文字方塊 71"/>
          <p:cNvSpPr txBox="1"/>
          <p:nvPr/>
        </p:nvSpPr>
        <p:spPr>
          <a:xfrm>
            <a:off x="4067944" y="251604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900</a:t>
            </a:r>
            <a:endParaRPr lang="zh-TW" altLang="en-US" dirty="0"/>
          </a:p>
        </p:txBody>
      </p:sp>
      <p:sp>
        <p:nvSpPr>
          <p:cNvPr id="73" name="左大括弧 72"/>
          <p:cNvSpPr/>
          <p:nvPr/>
        </p:nvSpPr>
        <p:spPr>
          <a:xfrm>
            <a:off x="4606534" y="1738307"/>
            <a:ext cx="189735" cy="1908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文字方塊 73"/>
          <p:cNvSpPr txBox="1"/>
          <p:nvPr/>
        </p:nvSpPr>
        <p:spPr>
          <a:xfrm>
            <a:off x="4211960" y="356372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</a:t>
            </a:r>
            <a:endParaRPr lang="zh-TW" altLang="en-US" dirty="0"/>
          </a:p>
        </p:txBody>
      </p:sp>
      <p:sp>
        <p:nvSpPr>
          <p:cNvPr id="75" name="文字方塊 74"/>
          <p:cNvSpPr txBox="1"/>
          <p:nvPr/>
        </p:nvSpPr>
        <p:spPr>
          <a:xfrm>
            <a:off x="4211960" y="145234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</a:t>
            </a:r>
            <a:endParaRPr lang="zh-TW" altLang="en-US" dirty="0"/>
          </a:p>
        </p:txBody>
      </p:sp>
      <p:sp>
        <p:nvSpPr>
          <p:cNvPr id="76" name="左大括弧 75"/>
          <p:cNvSpPr/>
          <p:nvPr/>
        </p:nvSpPr>
        <p:spPr>
          <a:xfrm>
            <a:off x="4606534" y="3668198"/>
            <a:ext cx="189735" cy="144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7" name="左大括弧 76"/>
          <p:cNvSpPr/>
          <p:nvPr/>
        </p:nvSpPr>
        <p:spPr>
          <a:xfrm>
            <a:off x="4606534" y="1559366"/>
            <a:ext cx="189735" cy="144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179512" y="754985"/>
            <a:ext cx="6892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b="1" dirty="0" smtClean="0">
                <a:solidFill>
                  <a:schemeClr val="tx2"/>
                </a:solidFill>
              </a:rPr>
              <a:t>Example 1: </a:t>
            </a:r>
            <a:r>
              <a:rPr lang="en-US" altLang="zh-TW" sz="2800" b="1" dirty="0" smtClean="0">
                <a:solidFill>
                  <a:schemeClr val="tx2"/>
                </a:solidFill>
              </a:rPr>
              <a:t>Texture-5/6,1920x1080</a:t>
            </a:r>
            <a:endParaRPr lang="zh-TW" altLang="en-US" sz="2800" b="1" dirty="0">
              <a:solidFill>
                <a:schemeClr val="tx2"/>
              </a:solidFill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990075" y="2276872"/>
            <a:ext cx="27238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prstClr val="black"/>
                </a:solidFill>
              </a:rPr>
              <a:t>H</a:t>
            </a:r>
            <a:r>
              <a:rPr lang="en-US" altLang="zh-TW" sz="2000" b="1" baseline="-25000" dirty="0" smtClean="0">
                <a:solidFill>
                  <a:prstClr val="black"/>
                </a:solidFill>
              </a:rPr>
              <a:t>RD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=floor(H/24)*2=90</a:t>
            </a:r>
            <a:endParaRPr lang="zh-TW" altLang="en-US" sz="2000" b="1" dirty="0">
              <a:solidFill>
                <a:prstClr val="black"/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990075" y="2728043"/>
            <a:ext cx="2444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>
                <a:solidFill>
                  <a:prstClr val="black"/>
                </a:solidFill>
              </a:rPr>
              <a:t>H</a:t>
            </a:r>
            <a:r>
              <a:rPr lang="en-US" altLang="zh-TW" sz="2000" b="1" baseline="-25000" dirty="0">
                <a:solidFill>
                  <a:prstClr val="black"/>
                </a:solidFill>
              </a:rPr>
              <a:t>RT </a:t>
            </a:r>
            <a:r>
              <a:rPr lang="en-US" altLang="zh-TW" sz="2000" b="1" dirty="0">
                <a:solidFill>
                  <a:prstClr val="black"/>
                </a:solidFill>
              </a:rPr>
              <a:t>= H</a:t>
            </a:r>
            <a:r>
              <a:rPr lang="en-US" altLang="zh-TW" sz="2000" b="1" dirty="0" smtClean="0">
                <a:solidFill>
                  <a:prstClr val="black"/>
                </a:solidFill>
                <a:latin typeface="Symbol" panose="05050102010706020507" pitchFamily="18" charset="2"/>
              </a:rPr>
              <a:t>-</a:t>
            </a:r>
            <a:r>
              <a:rPr lang="en-US" altLang="zh-TW" sz="20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H</a:t>
            </a:r>
            <a:r>
              <a:rPr lang="en-US" altLang="zh-TW" sz="2000" b="1" baseline="-25000" dirty="0" smtClean="0">
                <a:solidFill>
                  <a:prstClr val="black"/>
                </a:solidFill>
                <a:cs typeface="Arial" panose="020B0604020202020204" pitchFamily="34" charset="0"/>
              </a:rPr>
              <a:t>RD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*2=900</a:t>
            </a:r>
            <a:endParaRPr lang="zh-TW" altLang="en-US" sz="2000" b="1" dirty="0">
              <a:solidFill>
                <a:prstClr val="black"/>
              </a:solidFill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5974686" y="4797152"/>
            <a:ext cx="2701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prstClr val="black"/>
                </a:solidFill>
              </a:rPr>
              <a:t>W</a:t>
            </a:r>
            <a:r>
              <a:rPr lang="en-US" altLang="zh-TW" b="1" baseline="-25000" dirty="0" smtClean="0">
                <a:solidFill>
                  <a:prstClr val="black"/>
                </a:solidFill>
              </a:rPr>
              <a:t>RD</a:t>
            </a:r>
            <a:r>
              <a:rPr lang="en-US" altLang="zh-TW" b="1" dirty="0" smtClean="0">
                <a:solidFill>
                  <a:prstClr val="black"/>
                </a:solidFill>
              </a:rPr>
              <a:t>=floor(W/24</a:t>
            </a:r>
            <a:r>
              <a:rPr lang="en-US" altLang="zh-TW" b="1" dirty="0">
                <a:solidFill>
                  <a:prstClr val="black"/>
                </a:solidFill>
              </a:rPr>
              <a:t>)</a:t>
            </a:r>
            <a:r>
              <a:rPr lang="en-US" altLang="zh-TW" b="1" dirty="0" smtClean="0">
                <a:solidFill>
                  <a:prstClr val="black"/>
                </a:solidFill>
              </a:rPr>
              <a:t>*2=160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5974685" y="5158332"/>
            <a:ext cx="2499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prstClr val="black"/>
                </a:solidFill>
              </a:rPr>
              <a:t>W</a:t>
            </a:r>
            <a:r>
              <a:rPr lang="en-US" altLang="zh-TW" b="1" baseline="-25000" dirty="0">
                <a:solidFill>
                  <a:prstClr val="black"/>
                </a:solidFill>
              </a:rPr>
              <a:t>RT </a:t>
            </a:r>
            <a:r>
              <a:rPr lang="en-US" altLang="zh-TW" b="1" dirty="0">
                <a:solidFill>
                  <a:prstClr val="black"/>
                </a:solidFill>
              </a:rPr>
              <a:t>= W</a:t>
            </a:r>
            <a:r>
              <a:rPr lang="en-US" altLang="zh-TW" b="1" dirty="0" smtClean="0">
                <a:solidFill>
                  <a:prstClr val="black"/>
                </a:solidFill>
                <a:latin typeface="Symbol" panose="05050102010706020507" pitchFamily="18" charset="2"/>
              </a:rPr>
              <a:t>-</a:t>
            </a:r>
            <a:r>
              <a:rPr lang="en-US" altLang="zh-TW" b="1" dirty="0" smtClean="0">
                <a:solidFill>
                  <a:prstClr val="black"/>
                </a:solidFill>
              </a:rPr>
              <a:t>W</a:t>
            </a:r>
            <a:r>
              <a:rPr lang="en-US" altLang="zh-TW" b="1" baseline="-25000" dirty="0" smtClean="0">
                <a:solidFill>
                  <a:prstClr val="black"/>
                </a:solidFill>
              </a:rPr>
              <a:t>RD</a:t>
            </a:r>
            <a:r>
              <a:rPr lang="en-US" altLang="zh-TW" b="1" dirty="0" smtClean="0">
                <a:solidFill>
                  <a:prstClr val="black"/>
                </a:solidFill>
              </a:rPr>
              <a:t>*2=1600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sp>
        <p:nvSpPr>
          <p:cNvPr id="32" name="左大括弧 31"/>
          <p:cNvSpPr/>
          <p:nvPr/>
        </p:nvSpPr>
        <p:spPr>
          <a:xfrm>
            <a:off x="4886311" y="4079955"/>
            <a:ext cx="180000" cy="324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文字方塊 32"/>
          <p:cNvSpPr txBox="1"/>
          <p:nvPr/>
        </p:nvSpPr>
        <p:spPr>
          <a:xfrm>
            <a:off x="5364088" y="5617655"/>
            <a:ext cx="378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3333FF"/>
                </a:solidFill>
              </a:rPr>
              <a:t>True Texture ratio = 1600/1920=5/6</a:t>
            </a:r>
          </a:p>
          <a:p>
            <a:r>
              <a:rPr lang="en-US" altLang="zh-TW" dirty="0" smtClean="0">
                <a:solidFill>
                  <a:srgbClr val="3333FF"/>
                </a:solidFill>
              </a:rPr>
              <a:t>True Depth ratio=640/1920=3/6</a:t>
            </a:r>
            <a:endParaRPr lang="zh-TW" altLang="en-US" dirty="0">
              <a:solidFill>
                <a:srgbClr val="3333FF"/>
              </a:solidFill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558572" y="3168550"/>
            <a:ext cx="378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3333FF"/>
                </a:solidFill>
              </a:rPr>
              <a:t>True Texture ratio = 900 /1920= 5/6</a:t>
            </a:r>
          </a:p>
          <a:p>
            <a:r>
              <a:rPr lang="en-US" altLang="zh-TW" dirty="0" smtClean="0">
                <a:solidFill>
                  <a:srgbClr val="3333FF"/>
                </a:solidFill>
              </a:rPr>
              <a:t>True Depth ratio=960/1920=3/6</a:t>
            </a:r>
            <a:endParaRPr lang="zh-TW" altLang="en-US" dirty="0">
              <a:solidFill>
                <a:srgbClr val="3333FF"/>
              </a:solidFill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123771" y="1613192"/>
            <a:ext cx="40511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prstClr val="black"/>
                </a:solidFill>
              </a:rPr>
              <a:t>If </a:t>
            </a:r>
            <a:r>
              <a:rPr lang="en-US" altLang="zh-TW" sz="2000" b="1" dirty="0" err="1">
                <a:solidFill>
                  <a:prstClr val="black"/>
                </a:solidFill>
              </a:rPr>
              <a:t>packed_depth_size_factor</a:t>
            </a:r>
            <a:r>
              <a:rPr lang="en-US" altLang="zh-TW" sz="2000" b="1" dirty="0">
                <a:solidFill>
                  <a:prstClr val="black"/>
                </a:solidFill>
              </a:rPr>
              <a:t> 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= 0</a:t>
            </a:r>
            <a:endParaRPr lang="zh-TW" altLang="en-US" sz="2000" b="1" dirty="0">
              <a:solidFill>
                <a:prstClr val="black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971600" y="2007257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</a:rPr>
              <a:t>K=2</a:t>
            </a:r>
            <a:endParaRPr lang="zh-TW" altLang="en-US" b="1" dirty="0">
              <a:solidFill>
                <a:srgbClr val="3333FF"/>
              </a:solidFill>
            </a:endParaRPr>
          </a:p>
        </p:txBody>
      </p:sp>
      <p:sp>
        <p:nvSpPr>
          <p:cNvPr id="5" name="向右箭號 4"/>
          <p:cNvSpPr/>
          <p:nvPr/>
        </p:nvSpPr>
        <p:spPr>
          <a:xfrm>
            <a:off x="487228" y="2099590"/>
            <a:ext cx="360040" cy="184666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lin ang="10800000" scaled="1"/>
            <a:tileRect/>
          </a:gradFill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dirty="0" smtClean="0">
              <a:solidFill>
                <a:srgbClr val="3333FF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9292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799186" y="689408"/>
            <a:ext cx="7688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 smtClean="0">
                <a:solidFill>
                  <a:schemeClr val="tx2"/>
                </a:solidFill>
              </a:rPr>
              <a:t>Example </a:t>
            </a:r>
            <a:r>
              <a:rPr lang="en-US" altLang="zh-TW" sz="2800" b="1" dirty="0">
                <a:solidFill>
                  <a:schemeClr val="tx2"/>
                </a:solidFill>
              </a:rPr>
              <a:t>2: </a:t>
            </a:r>
            <a:r>
              <a:rPr lang="en-US" altLang="zh-TW" sz="2800" b="1" dirty="0" smtClean="0">
                <a:solidFill>
                  <a:schemeClr val="tx2"/>
                </a:solidFill>
              </a:rPr>
              <a:t>Texture-5/6 CTDP-TB 1920x1088</a:t>
            </a:r>
            <a:endParaRPr lang="zh-TW" altLang="en-US" sz="2800" b="1" dirty="0">
              <a:solidFill>
                <a:schemeClr val="tx2"/>
              </a:solidFill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567813" y="1365936"/>
            <a:ext cx="3737083" cy="800220"/>
            <a:chOff x="567813" y="1365936"/>
            <a:chExt cx="3737083" cy="800220"/>
          </a:xfrm>
        </p:grpSpPr>
        <p:sp>
          <p:nvSpPr>
            <p:cNvPr id="3" name="矩形 2"/>
            <p:cNvSpPr/>
            <p:nvPr/>
          </p:nvSpPr>
          <p:spPr>
            <a:xfrm>
              <a:off x="1199749" y="1397294"/>
              <a:ext cx="3105147" cy="768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567813" y="1365936"/>
              <a:ext cx="36551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b="1" dirty="0" smtClean="0">
                  <a:solidFill>
                    <a:srgbClr val="3333FF"/>
                  </a:solidFill>
                </a:rPr>
                <a:t>k=2, 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H</a:t>
              </a:r>
              <a:r>
                <a:rPr lang="en-US" altLang="zh-TW" sz="2000" b="1" baseline="-25000" dirty="0" smtClean="0">
                  <a:solidFill>
                    <a:prstClr val="black"/>
                  </a:solidFill>
                </a:rPr>
                <a:t>RD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=floor(H/(12k))*</a:t>
              </a:r>
              <a:r>
                <a:rPr lang="en-US" altLang="zh-TW" sz="2000" b="1" dirty="0">
                  <a:solidFill>
                    <a:prstClr val="black"/>
                  </a:solidFill>
                </a:rPr>
                <a:t>k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=90</a:t>
              </a:r>
              <a:endParaRPr lang="zh-TW" altLang="en-US" sz="2000" b="1" dirty="0">
                <a:solidFill>
                  <a:prstClr val="black"/>
                </a:solidFill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1199749" y="1766046"/>
              <a:ext cx="27206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b="1" dirty="0" smtClean="0">
                  <a:solidFill>
                    <a:prstClr val="black"/>
                  </a:solidFill>
                </a:rPr>
                <a:t>H</a:t>
              </a:r>
              <a:r>
                <a:rPr lang="en-US" altLang="zh-TW" sz="2000" b="1" baseline="-25000" dirty="0" smtClean="0">
                  <a:solidFill>
                    <a:prstClr val="black"/>
                  </a:solidFill>
                </a:rPr>
                <a:t>RT 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= H </a:t>
              </a:r>
              <a:r>
                <a:rPr lang="en-US" altLang="zh-TW" sz="2000" b="1" dirty="0" smtClean="0">
                  <a:solidFill>
                    <a:prstClr val="black"/>
                  </a:solidFill>
                  <a:latin typeface="Symbol" panose="05050102010706020507" pitchFamily="18" charset="2"/>
                </a:rPr>
                <a:t>- </a:t>
              </a:r>
              <a:r>
                <a:rPr lang="en-US" altLang="zh-TW" sz="2000" b="1" dirty="0" smtClean="0">
                  <a:solidFill>
                    <a:prstClr val="black"/>
                  </a:solidFill>
                  <a:cs typeface="Arial" panose="020B0604020202020204" pitchFamily="34" charset="0"/>
                </a:rPr>
                <a:t>H</a:t>
              </a:r>
              <a:r>
                <a:rPr lang="en-US" altLang="zh-TW" sz="2000" b="1" baseline="-25000" dirty="0" smtClean="0">
                  <a:solidFill>
                    <a:prstClr val="black"/>
                  </a:solidFill>
                  <a:cs typeface="Arial" panose="020B0604020202020204" pitchFamily="34" charset="0"/>
                </a:rPr>
                <a:t>RD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*2 = 908</a:t>
              </a:r>
              <a:endParaRPr lang="zh-TW" altLang="en-US" sz="20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35" name="文字方塊 34"/>
          <p:cNvSpPr txBox="1"/>
          <p:nvPr/>
        </p:nvSpPr>
        <p:spPr>
          <a:xfrm>
            <a:off x="5240554" y="3348281"/>
            <a:ext cx="31550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err="1">
                <a:solidFill>
                  <a:prstClr val="black"/>
                </a:solidFill>
              </a:rPr>
              <a:t>packed_depth_size_factor</a:t>
            </a:r>
            <a:r>
              <a:rPr lang="en-US" altLang="zh-TW" sz="1600" b="1" dirty="0">
                <a:solidFill>
                  <a:prstClr val="black"/>
                </a:solidFill>
              </a:rPr>
              <a:t> </a:t>
            </a:r>
            <a:r>
              <a:rPr lang="en-US" altLang="zh-TW" sz="1600" b="1" dirty="0" smtClean="0">
                <a:solidFill>
                  <a:prstClr val="black"/>
                </a:solidFill>
              </a:rPr>
              <a:t>= 0 </a:t>
            </a:r>
          </a:p>
          <a:p>
            <a:pPr algn="ctr"/>
            <a:r>
              <a:rPr lang="en-US" altLang="zh-TW" sz="1600" b="1" dirty="0" smtClean="0">
                <a:solidFill>
                  <a:srgbClr val="3333FF"/>
                </a:solidFill>
              </a:rPr>
              <a:t>(k=2)</a:t>
            </a:r>
            <a:endParaRPr lang="zh-TW" altLang="en-US" sz="1600" b="1" dirty="0">
              <a:solidFill>
                <a:srgbClr val="3333FF"/>
              </a:solidFill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5405159" y="1526495"/>
            <a:ext cx="2767241" cy="1814543"/>
            <a:chOff x="4726152" y="1461634"/>
            <a:chExt cx="4094320" cy="2295307"/>
          </a:xfrm>
        </p:grpSpPr>
        <p:pic>
          <p:nvPicPr>
            <p:cNvPr id="36" name="圖片 35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7444" y="1651086"/>
              <a:ext cx="4093028" cy="1936758"/>
            </a:xfrm>
            <a:prstGeom prst="rect">
              <a:avLst/>
            </a:prstGeom>
          </p:spPr>
        </p:pic>
        <p:pic>
          <p:nvPicPr>
            <p:cNvPr id="37" name="圖片 36"/>
            <p:cNvPicPr>
              <a:picLocks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V="1">
              <a:off x="4726152" y="1461634"/>
              <a:ext cx="4092573" cy="195736"/>
            </a:xfrm>
            <a:prstGeom prst="rect">
              <a:avLst/>
            </a:prstGeom>
          </p:spPr>
        </p:pic>
        <p:pic>
          <p:nvPicPr>
            <p:cNvPr id="38" name="圖片 37"/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37419" y="3561205"/>
              <a:ext cx="4068000" cy="195736"/>
            </a:xfrm>
            <a:prstGeom prst="rect">
              <a:avLst/>
            </a:prstGeom>
            <a:scene3d>
              <a:camera prst="orthographicFront">
                <a:rot lat="10800000" lon="0" rev="0"/>
              </a:camera>
              <a:lightRig rig="threePt" dir="t"/>
            </a:scene3d>
          </p:spPr>
        </p:pic>
      </p:grpSp>
      <p:sp>
        <p:nvSpPr>
          <p:cNvPr id="39" name="文字方塊 38"/>
          <p:cNvSpPr txBox="1"/>
          <p:nvPr/>
        </p:nvSpPr>
        <p:spPr>
          <a:xfrm>
            <a:off x="6396470" y="118158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1920</a:t>
            </a:r>
            <a:endParaRPr lang="zh-TW" altLang="en-US" dirty="0"/>
          </a:p>
        </p:txBody>
      </p:sp>
      <p:sp>
        <p:nvSpPr>
          <p:cNvPr id="40" name="文字方塊 39"/>
          <p:cNvSpPr txBox="1"/>
          <p:nvPr/>
        </p:nvSpPr>
        <p:spPr>
          <a:xfrm>
            <a:off x="4862699" y="2270995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908</a:t>
            </a:r>
            <a:endParaRPr lang="zh-TW" altLang="en-US" dirty="0"/>
          </a:p>
        </p:txBody>
      </p:sp>
      <p:sp>
        <p:nvSpPr>
          <p:cNvPr id="43" name="文字方塊 42"/>
          <p:cNvSpPr txBox="1"/>
          <p:nvPr/>
        </p:nvSpPr>
        <p:spPr>
          <a:xfrm>
            <a:off x="4908718" y="1397607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</a:t>
            </a:r>
            <a:endParaRPr lang="zh-TW" altLang="en-US" dirty="0"/>
          </a:p>
        </p:txBody>
      </p:sp>
      <p:sp>
        <p:nvSpPr>
          <p:cNvPr id="47" name="文字方塊 46"/>
          <p:cNvSpPr txBox="1"/>
          <p:nvPr/>
        </p:nvSpPr>
        <p:spPr>
          <a:xfrm>
            <a:off x="4884302" y="3053791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</a:t>
            </a:r>
            <a:endParaRPr lang="zh-TW" altLang="en-US" dirty="0"/>
          </a:p>
        </p:txBody>
      </p:sp>
      <p:sp>
        <p:nvSpPr>
          <p:cNvPr id="48" name="文字方塊 47"/>
          <p:cNvSpPr txBox="1"/>
          <p:nvPr/>
        </p:nvSpPr>
        <p:spPr>
          <a:xfrm>
            <a:off x="773160" y="6093296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err="1">
                <a:solidFill>
                  <a:prstClr val="black"/>
                </a:solidFill>
              </a:rPr>
              <a:t>packed_depth_size_factor</a:t>
            </a:r>
            <a:r>
              <a:rPr lang="en-US" altLang="zh-TW" sz="1600" b="1" dirty="0">
                <a:solidFill>
                  <a:prstClr val="black"/>
                </a:solidFill>
              </a:rPr>
              <a:t> </a:t>
            </a:r>
            <a:r>
              <a:rPr lang="en-US" altLang="zh-TW" sz="1600" b="1" dirty="0" smtClean="0">
                <a:solidFill>
                  <a:prstClr val="black"/>
                </a:solidFill>
              </a:rPr>
              <a:t>= 1 or 2</a:t>
            </a:r>
          </a:p>
          <a:p>
            <a:pPr algn="ctr"/>
            <a:r>
              <a:rPr lang="en-US" altLang="zh-TW" sz="1600" b="1" dirty="0" smtClean="0">
                <a:solidFill>
                  <a:srgbClr val="3333FF"/>
                </a:solidFill>
              </a:rPr>
              <a:t>(k = 4 or 8)</a:t>
            </a:r>
            <a:endParaRPr lang="zh-TW" altLang="en-US" sz="1600" b="1" dirty="0">
              <a:solidFill>
                <a:srgbClr val="3333FF"/>
              </a:solidFill>
            </a:endParaRPr>
          </a:p>
        </p:txBody>
      </p:sp>
      <p:grpSp>
        <p:nvGrpSpPr>
          <p:cNvPr id="49" name="群組 48"/>
          <p:cNvGrpSpPr/>
          <p:nvPr/>
        </p:nvGrpSpPr>
        <p:grpSpPr>
          <a:xfrm>
            <a:off x="1156687" y="4309972"/>
            <a:ext cx="2767241" cy="1814543"/>
            <a:chOff x="4726152" y="1461634"/>
            <a:chExt cx="4094320" cy="2295307"/>
          </a:xfrm>
        </p:grpSpPr>
        <p:pic>
          <p:nvPicPr>
            <p:cNvPr id="56" name="圖片 55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7444" y="1651086"/>
              <a:ext cx="4093028" cy="1936758"/>
            </a:xfrm>
            <a:prstGeom prst="rect">
              <a:avLst/>
            </a:prstGeom>
          </p:spPr>
        </p:pic>
        <p:pic>
          <p:nvPicPr>
            <p:cNvPr id="57" name="圖片 56"/>
            <p:cNvPicPr>
              <a:picLocks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V="1">
              <a:off x="4726152" y="1461634"/>
              <a:ext cx="4092573" cy="195736"/>
            </a:xfrm>
            <a:prstGeom prst="rect">
              <a:avLst/>
            </a:prstGeom>
          </p:spPr>
        </p:pic>
        <p:pic>
          <p:nvPicPr>
            <p:cNvPr id="58" name="圖片 57"/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37419" y="3561205"/>
              <a:ext cx="4068000" cy="195736"/>
            </a:xfrm>
            <a:prstGeom prst="rect">
              <a:avLst/>
            </a:prstGeom>
            <a:scene3d>
              <a:camera prst="orthographicFront">
                <a:rot lat="10800000" lon="0" rev="0"/>
              </a:camera>
              <a:lightRig rig="threePt" dir="t"/>
            </a:scene3d>
          </p:spPr>
        </p:pic>
      </p:grpSp>
      <p:sp>
        <p:nvSpPr>
          <p:cNvPr id="62" name="文字方塊 61"/>
          <p:cNvSpPr txBox="1"/>
          <p:nvPr/>
        </p:nvSpPr>
        <p:spPr>
          <a:xfrm>
            <a:off x="2147998" y="39957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1920</a:t>
            </a:r>
            <a:endParaRPr lang="zh-TW" altLang="en-US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614227" y="50544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912</a:t>
            </a:r>
            <a:endParaRPr lang="zh-TW" altLang="en-US" dirty="0"/>
          </a:p>
        </p:txBody>
      </p:sp>
      <p:sp>
        <p:nvSpPr>
          <p:cNvPr id="64" name="文字方塊 63"/>
          <p:cNvSpPr txBox="1"/>
          <p:nvPr/>
        </p:nvSpPr>
        <p:spPr>
          <a:xfrm>
            <a:off x="660246" y="418108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88</a:t>
            </a:r>
            <a:endParaRPr lang="zh-TW" altLang="en-US" dirty="0"/>
          </a:p>
        </p:txBody>
      </p:sp>
      <p:sp>
        <p:nvSpPr>
          <p:cNvPr id="65" name="文字方塊 64"/>
          <p:cNvSpPr txBox="1"/>
          <p:nvPr/>
        </p:nvSpPr>
        <p:spPr>
          <a:xfrm>
            <a:off x="635830" y="583726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88</a:t>
            </a:r>
            <a:endParaRPr lang="zh-TW" altLang="en-US" dirty="0"/>
          </a:p>
        </p:txBody>
      </p:sp>
      <p:sp>
        <p:nvSpPr>
          <p:cNvPr id="66" name="文字方塊 65"/>
          <p:cNvSpPr txBox="1"/>
          <p:nvPr/>
        </p:nvSpPr>
        <p:spPr>
          <a:xfrm>
            <a:off x="5460850" y="6093296"/>
            <a:ext cx="2981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err="1" smtClean="0">
                <a:solidFill>
                  <a:prstClr val="black"/>
                </a:solidFill>
              </a:rPr>
              <a:t>packed_depth_size_factor</a:t>
            </a:r>
            <a:r>
              <a:rPr lang="en-US" altLang="zh-TW" sz="1600" b="1" dirty="0" smtClean="0">
                <a:solidFill>
                  <a:prstClr val="black"/>
                </a:solidFill>
              </a:rPr>
              <a:t>=3</a:t>
            </a:r>
          </a:p>
          <a:p>
            <a:pPr algn="ctr"/>
            <a:r>
              <a:rPr lang="en-US" altLang="zh-TW" sz="1600" b="1" dirty="0" smtClean="0">
                <a:solidFill>
                  <a:srgbClr val="3333FF"/>
                </a:solidFill>
              </a:rPr>
              <a:t>(k = 16)</a:t>
            </a:r>
            <a:endParaRPr lang="zh-TW" altLang="en-US" sz="1600" b="1" dirty="0">
              <a:solidFill>
                <a:srgbClr val="3333FF"/>
              </a:solidFill>
            </a:endParaRPr>
          </a:p>
        </p:txBody>
      </p:sp>
      <p:grpSp>
        <p:nvGrpSpPr>
          <p:cNvPr id="67" name="群組 66"/>
          <p:cNvGrpSpPr/>
          <p:nvPr/>
        </p:nvGrpSpPr>
        <p:grpSpPr>
          <a:xfrm>
            <a:off x="5477167" y="4309972"/>
            <a:ext cx="2767241" cy="1814543"/>
            <a:chOff x="4726152" y="1461634"/>
            <a:chExt cx="4094320" cy="2295307"/>
          </a:xfrm>
        </p:grpSpPr>
        <p:pic>
          <p:nvPicPr>
            <p:cNvPr id="68" name="圖片 67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7444" y="1651086"/>
              <a:ext cx="4093028" cy="1936758"/>
            </a:xfrm>
            <a:prstGeom prst="rect">
              <a:avLst/>
            </a:prstGeom>
          </p:spPr>
        </p:pic>
        <p:pic>
          <p:nvPicPr>
            <p:cNvPr id="78" name="圖片 77"/>
            <p:cNvPicPr>
              <a:picLocks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V="1">
              <a:off x="4726152" y="1461634"/>
              <a:ext cx="4092573" cy="195736"/>
            </a:xfrm>
            <a:prstGeom prst="rect">
              <a:avLst/>
            </a:prstGeom>
          </p:spPr>
        </p:pic>
        <p:pic>
          <p:nvPicPr>
            <p:cNvPr id="79" name="圖片 78"/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37419" y="3561205"/>
              <a:ext cx="4068000" cy="195736"/>
            </a:xfrm>
            <a:prstGeom prst="rect">
              <a:avLst/>
            </a:prstGeom>
            <a:scene3d>
              <a:camera prst="orthographicFront">
                <a:rot lat="10800000" lon="0" rev="0"/>
              </a:camera>
              <a:lightRig rig="threePt" dir="t"/>
            </a:scene3d>
          </p:spPr>
        </p:pic>
      </p:grpSp>
      <p:sp>
        <p:nvSpPr>
          <p:cNvPr id="80" name="文字方塊 79"/>
          <p:cNvSpPr txBox="1"/>
          <p:nvPr/>
        </p:nvSpPr>
        <p:spPr>
          <a:xfrm>
            <a:off x="6590891" y="39957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1920</a:t>
            </a:r>
            <a:endParaRPr lang="zh-TW" altLang="en-US" dirty="0"/>
          </a:p>
        </p:txBody>
      </p:sp>
      <p:sp>
        <p:nvSpPr>
          <p:cNvPr id="81" name="文字方塊 80"/>
          <p:cNvSpPr txBox="1"/>
          <p:nvPr/>
        </p:nvSpPr>
        <p:spPr>
          <a:xfrm>
            <a:off x="4934707" y="50544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928</a:t>
            </a:r>
            <a:endParaRPr lang="zh-TW" altLang="en-US" dirty="0"/>
          </a:p>
        </p:txBody>
      </p:sp>
      <p:sp>
        <p:nvSpPr>
          <p:cNvPr id="82" name="文字方塊 81"/>
          <p:cNvSpPr txBox="1"/>
          <p:nvPr/>
        </p:nvSpPr>
        <p:spPr>
          <a:xfrm>
            <a:off x="4980726" y="418108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8</a:t>
            </a:r>
            <a:r>
              <a:rPr lang="en-US" altLang="zh-TW" dirty="0" smtClean="0"/>
              <a:t>0</a:t>
            </a:r>
            <a:endParaRPr lang="zh-TW" altLang="en-US" dirty="0"/>
          </a:p>
        </p:txBody>
      </p:sp>
      <p:sp>
        <p:nvSpPr>
          <p:cNvPr id="83" name="文字方塊 82"/>
          <p:cNvSpPr txBox="1"/>
          <p:nvPr/>
        </p:nvSpPr>
        <p:spPr>
          <a:xfrm>
            <a:off x="4956310" y="583726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8</a:t>
            </a:r>
            <a:r>
              <a:rPr lang="en-US" altLang="zh-TW" dirty="0" smtClean="0"/>
              <a:t>0</a:t>
            </a:r>
            <a:endParaRPr lang="zh-TW" altLang="en-US" dirty="0"/>
          </a:p>
        </p:txBody>
      </p:sp>
      <p:grpSp>
        <p:nvGrpSpPr>
          <p:cNvPr id="41" name="群組 40"/>
          <p:cNvGrpSpPr/>
          <p:nvPr/>
        </p:nvGrpSpPr>
        <p:grpSpPr>
          <a:xfrm>
            <a:off x="571343" y="2286674"/>
            <a:ext cx="3737083" cy="800220"/>
            <a:chOff x="567813" y="1365936"/>
            <a:chExt cx="3737083" cy="800220"/>
          </a:xfrm>
        </p:grpSpPr>
        <p:sp>
          <p:nvSpPr>
            <p:cNvPr id="42" name="矩形 41"/>
            <p:cNvSpPr/>
            <p:nvPr/>
          </p:nvSpPr>
          <p:spPr>
            <a:xfrm>
              <a:off x="1199749" y="1397294"/>
              <a:ext cx="3105147" cy="768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sp>
          <p:nvSpPr>
            <p:cNvPr id="44" name="文字方塊 43"/>
            <p:cNvSpPr txBox="1"/>
            <p:nvPr/>
          </p:nvSpPr>
          <p:spPr>
            <a:xfrm>
              <a:off x="567813" y="1365936"/>
              <a:ext cx="36118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b="1" dirty="0" smtClean="0">
                  <a:solidFill>
                    <a:srgbClr val="3333FF"/>
                  </a:solidFill>
                </a:rPr>
                <a:t>k=4, 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H</a:t>
              </a:r>
              <a:r>
                <a:rPr lang="en-US" altLang="zh-TW" sz="2000" b="1" baseline="-25000" dirty="0" smtClean="0">
                  <a:solidFill>
                    <a:prstClr val="black"/>
                  </a:solidFill>
                </a:rPr>
                <a:t>RD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=floor(H/(12k))*k=88</a:t>
              </a:r>
              <a:endParaRPr lang="zh-TW" altLang="en-US" sz="2000" b="1" dirty="0">
                <a:solidFill>
                  <a:prstClr val="black"/>
                </a:solidFill>
              </a:endParaRPr>
            </a:p>
          </p:txBody>
        </p:sp>
        <p:sp>
          <p:nvSpPr>
            <p:cNvPr id="45" name="文字方塊 44"/>
            <p:cNvSpPr txBox="1"/>
            <p:nvPr/>
          </p:nvSpPr>
          <p:spPr>
            <a:xfrm>
              <a:off x="1199749" y="1766046"/>
              <a:ext cx="27206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b="1" dirty="0" smtClean="0">
                  <a:solidFill>
                    <a:prstClr val="black"/>
                  </a:solidFill>
                </a:rPr>
                <a:t>H</a:t>
              </a:r>
              <a:r>
                <a:rPr lang="en-US" altLang="zh-TW" sz="2000" b="1" baseline="-25000" dirty="0" smtClean="0">
                  <a:solidFill>
                    <a:prstClr val="black"/>
                  </a:solidFill>
                </a:rPr>
                <a:t>RT 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= H </a:t>
              </a:r>
              <a:r>
                <a:rPr lang="en-US" altLang="zh-TW" sz="2000" b="1" dirty="0" smtClean="0">
                  <a:solidFill>
                    <a:prstClr val="black"/>
                  </a:solidFill>
                  <a:latin typeface="Symbol" panose="05050102010706020507" pitchFamily="18" charset="2"/>
                </a:rPr>
                <a:t>- </a:t>
              </a:r>
              <a:r>
                <a:rPr lang="en-US" altLang="zh-TW" sz="2000" b="1" dirty="0" smtClean="0">
                  <a:solidFill>
                    <a:prstClr val="black"/>
                  </a:solidFill>
                  <a:cs typeface="Arial" panose="020B0604020202020204" pitchFamily="34" charset="0"/>
                </a:rPr>
                <a:t>H</a:t>
              </a:r>
              <a:r>
                <a:rPr lang="en-US" altLang="zh-TW" sz="2000" b="1" baseline="-25000" dirty="0" smtClean="0">
                  <a:solidFill>
                    <a:prstClr val="black"/>
                  </a:solidFill>
                  <a:cs typeface="Arial" panose="020B0604020202020204" pitchFamily="34" charset="0"/>
                </a:rPr>
                <a:t>RD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*2 = 912</a:t>
              </a:r>
              <a:endParaRPr lang="zh-TW" altLang="en-US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群組 45"/>
          <p:cNvGrpSpPr/>
          <p:nvPr/>
        </p:nvGrpSpPr>
        <p:grpSpPr>
          <a:xfrm>
            <a:off x="457406" y="3132836"/>
            <a:ext cx="3851020" cy="800220"/>
            <a:chOff x="453876" y="1365936"/>
            <a:chExt cx="3851020" cy="800220"/>
          </a:xfrm>
        </p:grpSpPr>
        <p:sp>
          <p:nvSpPr>
            <p:cNvPr id="50" name="矩形 49"/>
            <p:cNvSpPr/>
            <p:nvPr/>
          </p:nvSpPr>
          <p:spPr>
            <a:xfrm>
              <a:off x="1199749" y="1397294"/>
              <a:ext cx="3105147" cy="768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sp>
          <p:nvSpPr>
            <p:cNvPr id="51" name="文字方塊 50"/>
            <p:cNvSpPr txBox="1"/>
            <p:nvPr/>
          </p:nvSpPr>
          <p:spPr>
            <a:xfrm>
              <a:off x="453876" y="1365936"/>
              <a:ext cx="37545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b="1" dirty="0" smtClean="0">
                  <a:solidFill>
                    <a:srgbClr val="3333FF"/>
                  </a:solidFill>
                </a:rPr>
                <a:t>k=16, 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H</a:t>
              </a:r>
              <a:r>
                <a:rPr lang="en-US" altLang="zh-TW" sz="2000" b="1" baseline="-25000" dirty="0" smtClean="0">
                  <a:solidFill>
                    <a:prstClr val="black"/>
                  </a:solidFill>
                </a:rPr>
                <a:t>RD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=floor(H/(12k))*k=80</a:t>
              </a:r>
              <a:endParaRPr lang="zh-TW" altLang="en-US" sz="2000" b="1" dirty="0">
                <a:solidFill>
                  <a:prstClr val="black"/>
                </a:solidFill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1199749" y="1766046"/>
              <a:ext cx="27206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b="1" dirty="0" smtClean="0">
                  <a:solidFill>
                    <a:prstClr val="black"/>
                  </a:solidFill>
                </a:rPr>
                <a:t>H</a:t>
              </a:r>
              <a:r>
                <a:rPr lang="en-US" altLang="zh-TW" sz="2000" b="1" baseline="-25000" dirty="0" smtClean="0">
                  <a:solidFill>
                    <a:prstClr val="black"/>
                  </a:solidFill>
                </a:rPr>
                <a:t>RT 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= H </a:t>
              </a:r>
              <a:r>
                <a:rPr lang="en-US" altLang="zh-TW" sz="2000" b="1" dirty="0" smtClean="0">
                  <a:solidFill>
                    <a:prstClr val="black"/>
                  </a:solidFill>
                  <a:latin typeface="Symbol" panose="05050102010706020507" pitchFamily="18" charset="2"/>
                </a:rPr>
                <a:t>- </a:t>
              </a:r>
              <a:r>
                <a:rPr lang="en-US" altLang="zh-TW" sz="2000" b="1" dirty="0" smtClean="0">
                  <a:solidFill>
                    <a:prstClr val="black"/>
                  </a:solidFill>
                  <a:cs typeface="Arial" panose="020B0604020202020204" pitchFamily="34" charset="0"/>
                </a:rPr>
                <a:t>H</a:t>
              </a:r>
              <a:r>
                <a:rPr lang="en-US" altLang="zh-TW" sz="2000" b="1" baseline="-25000" dirty="0" smtClean="0">
                  <a:solidFill>
                    <a:prstClr val="black"/>
                  </a:solidFill>
                  <a:cs typeface="Arial" panose="020B0604020202020204" pitchFamily="34" charset="0"/>
                </a:rPr>
                <a:t>RD</a:t>
              </a:r>
              <a:r>
                <a:rPr lang="en-US" altLang="zh-TW" sz="2000" b="1" dirty="0" smtClean="0">
                  <a:solidFill>
                    <a:prstClr val="black"/>
                  </a:solidFill>
                </a:rPr>
                <a:t>*2 = 928</a:t>
              </a:r>
              <a:endParaRPr lang="zh-TW" altLang="en-US" sz="2000" b="1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137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直線單箭頭接點 74"/>
          <p:cNvCxnSpPr/>
          <p:nvPr/>
        </p:nvCxnSpPr>
        <p:spPr bwMode="auto">
          <a:xfrm>
            <a:off x="5220072" y="2060848"/>
            <a:ext cx="392" cy="20974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CTDP-TB </a:t>
            </a:r>
            <a:r>
              <a:rPr lang="en-US" altLang="zh-TW" sz="3200" dirty="0" err="1">
                <a:latin typeface="Calibri" panose="020F0502020204030204" pitchFamily="34" charset="0"/>
              </a:rPr>
              <a:t>Depacking</a:t>
            </a:r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975744" y="162880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" name="左大括弧 7"/>
          <p:cNvSpPr/>
          <p:nvPr/>
        </p:nvSpPr>
        <p:spPr>
          <a:xfrm>
            <a:off x="4327558" y="1321604"/>
            <a:ext cx="120231" cy="7958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>
              <a:solidFill>
                <a:prstClr val="black"/>
              </a:solidFill>
            </a:endParaRPr>
          </a:p>
        </p:txBody>
      </p:sp>
      <p:pic>
        <p:nvPicPr>
          <p:cNvPr id="25" name="圖片 24"/>
          <p:cNvPicPr preferRelativeResize="0"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001598"/>
            <a:ext cx="1440000" cy="216024"/>
          </a:xfrm>
          <a:prstGeom prst="rect">
            <a:avLst/>
          </a:prstGeom>
        </p:spPr>
      </p:pic>
      <p:pic>
        <p:nvPicPr>
          <p:cNvPr id="28" name="圖片 27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8152" y="2556804"/>
            <a:ext cx="1440000" cy="108000"/>
          </a:xfrm>
          <a:prstGeom prst="rect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</p:pic>
      <p:pic>
        <p:nvPicPr>
          <p:cNvPr id="29" name="Picture 1" descr="C:\Users\Administrator\Desktop\圖片2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3492" y="1301537"/>
            <a:ext cx="1440160" cy="831319"/>
          </a:xfrm>
          <a:prstGeom prst="rect">
            <a:avLst/>
          </a:prstGeom>
          <a:noFill/>
        </p:spPr>
      </p:pic>
      <p:pic>
        <p:nvPicPr>
          <p:cNvPr id="42" name="圖片 41"/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811" y="4044736"/>
            <a:ext cx="1440000" cy="608400"/>
          </a:xfrm>
          <a:prstGeom prst="rect">
            <a:avLst/>
          </a:prstGeom>
        </p:spPr>
      </p:pic>
      <p:pic>
        <p:nvPicPr>
          <p:cNvPr id="47" name="圖片 46"/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6842348" y="2354218"/>
            <a:ext cx="1440000" cy="118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8" name="文字方塊 47"/>
              <p:cNvSpPr txBox="1"/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48" name="文字方塊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文字方塊 48"/>
          <p:cNvSpPr txBox="1"/>
          <p:nvPr/>
        </p:nvSpPr>
        <p:spPr>
          <a:xfrm>
            <a:off x="186926" y="1452786"/>
            <a:ext cx="37370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=(H/24k)*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en-US" altLang="zh-TW" sz="1100" dirty="0" smtClean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=(H/12k)*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=(H/8k)*</a:t>
            </a:r>
            <a:r>
              <a:rPr lang="en-US" altLang="zh-TW" sz="1100" dirty="0">
                <a:latin typeface="Calibri" panose="020F0502020204030204" pitchFamily="34" charset="0"/>
              </a:rPr>
              <a:t>k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  <p:grpSp>
        <p:nvGrpSpPr>
          <p:cNvPr id="50" name="群組 49"/>
          <p:cNvGrpSpPr/>
          <p:nvPr/>
        </p:nvGrpSpPr>
        <p:grpSpPr>
          <a:xfrm>
            <a:off x="5940152" y="1242398"/>
            <a:ext cx="742511" cy="926342"/>
            <a:chOff x="6516216" y="5752420"/>
            <a:chExt cx="742511" cy="926342"/>
          </a:xfrm>
        </p:grpSpPr>
        <p:sp>
          <p:nvSpPr>
            <p:cNvPr id="52" name="文字方塊 51"/>
            <p:cNvSpPr txBox="1"/>
            <p:nvPr/>
          </p:nvSpPr>
          <p:spPr>
            <a:xfrm>
              <a:off x="6516216" y="6067855"/>
              <a:ext cx="7425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H- </a:t>
              </a:r>
              <a:r>
                <a:rPr lang="en-US" altLang="zh-TW" sz="1100" dirty="0" smtClean="0"/>
                <a:t>H</a:t>
              </a:r>
              <a:r>
                <a:rPr lang="en-US" altLang="zh-TW" sz="1100" baseline="-25000" dirty="0" smtClean="0"/>
                <a:t>RD</a:t>
              </a:r>
              <a:r>
                <a:rPr lang="en-US" altLang="zh-TW" sz="1100" dirty="0" smtClean="0"/>
                <a:t>*2</a:t>
              </a:r>
              <a:endParaRPr lang="zh-TW" altLang="en-US" sz="1100" dirty="0"/>
            </a:p>
          </p:txBody>
        </p:sp>
        <p:sp>
          <p:nvSpPr>
            <p:cNvPr id="53" name="文字方塊 52"/>
            <p:cNvSpPr txBox="1"/>
            <p:nvPr/>
          </p:nvSpPr>
          <p:spPr>
            <a:xfrm>
              <a:off x="6516216" y="5752420"/>
              <a:ext cx="4219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endParaRPr lang="zh-TW" altLang="en-US" sz="1100" dirty="0"/>
            </a:p>
          </p:txBody>
        </p:sp>
        <p:sp>
          <p:nvSpPr>
            <p:cNvPr id="54" name="文字方塊 53"/>
            <p:cNvSpPr txBox="1"/>
            <p:nvPr/>
          </p:nvSpPr>
          <p:spPr>
            <a:xfrm>
              <a:off x="6516216" y="6417152"/>
              <a:ext cx="4603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r>
                <a:rPr lang="en-US" altLang="zh-TW" sz="1100" dirty="0" smtClean="0"/>
                <a:t> </a:t>
              </a:r>
              <a:endParaRPr lang="zh-TW" altLang="en-US" sz="1100" dirty="0"/>
            </a:p>
          </p:txBody>
        </p:sp>
      </p:grpSp>
      <p:sp>
        <p:nvSpPr>
          <p:cNvPr id="13" name="矩形 12"/>
          <p:cNvSpPr/>
          <p:nvPr/>
        </p:nvSpPr>
        <p:spPr bwMode="auto">
          <a:xfrm>
            <a:off x="4035165" y="2847227"/>
            <a:ext cx="2448000" cy="46143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383966" y="4565248"/>
            <a:ext cx="2093370" cy="50806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331640" y="4536068"/>
            <a:ext cx="2232248" cy="508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Vertical Direction</a:t>
            </a:r>
          </a:p>
        </p:txBody>
      </p:sp>
      <p:cxnSp>
        <p:nvCxnSpPr>
          <p:cNvPr id="17" name="肘形接點 16"/>
          <p:cNvCxnSpPr>
            <a:stCxn id="68" idx="1"/>
            <a:endCxn id="15" idx="0"/>
          </p:cNvCxnSpPr>
          <p:nvPr/>
        </p:nvCxnSpPr>
        <p:spPr>
          <a:xfrm rot="10800000" flipV="1">
            <a:off x="2430652" y="2495697"/>
            <a:ext cx="1603385" cy="2069550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8" name="圖片 17"/>
          <p:cNvPicPr>
            <a:picLocks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83" y="2268289"/>
            <a:ext cx="1440160" cy="590781"/>
          </a:xfrm>
          <a:prstGeom prst="rect">
            <a:avLst/>
          </a:prstGeom>
        </p:spPr>
      </p:pic>
      <p:sp>
        <p:nvSpPr>
          <p:cNvPr id="20" name="文字方塊 19"/>
          <p:cNvSpPr txBox="1"/>
          <p:nvPr/>
        </p:nvSpPr>
        <p:spPr>
          <a:xfrm>
            <a:off x="1383456" y="6074366"/>
            <a:ext cx="295274" cy="268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957" y="5834873"/>
            <a:ext cx="1440160" cy="786542"/>
          </a:xfrm>
          <a:prstGeom prst="rect">
            <a:avLst/>
          </a:prstGeom>
        </p:spPr>
      </p:pic>
      <p:cxnSp>
        <p:nvCxnSpPr>
          <p:cNvPr id="22" name="直線單箭頭接點 21"/>
          <p:cNvCxnSpPr>
            <a:stCxn id="15" idx="2"/>
          </p:cNvCxnSpPr>
          <p:nvPr/>
        </p:nvCxnSpPr>
        <p:spPr bwMode="auto">
          <a:xfrm>
            <a:off x="2430651" y="5073315"/>
            <a:ext cx="196" cy="78547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4" name="文字方塊 43"/>
          <p:cNvSpPr txBox="1"/>
          <p:nvPr/>
        </p:nvSpPr>
        <p:spPr>
          <a:xfrm>
            <a:off x="4263776" y="6085080"/>
            <a:ext cx="295274" cy="268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cxnSp>
        <p:nvCxnSpPr>
          <p:cNvPr id="46" name="直線單箭頭接點 45"/>
          <p:cNvCxnSpPr/>
          <p:nvPr/>
        </p:nvCxnSpPr>
        <p:spPr bwMode="auto">
          <a:xfrm>
            <a:off x="5283572" y="5621927"/>
            <a:ext cx="392" cy="20974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5" name="圖片 44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492" y="5819340"/>
            <a:ext cx="1440160" cy="786542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 bwMode="auto">
          <a:xfrm>
            <a:off x="4034036" y="3417306"/>
            <a:ext cx="2448000" cy="46143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4004707"/>
            <a:ext cx="2448000" cy="46143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2264978"/>
            <a:ext cx="2448000" cy="46143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605991"/>
            <a:ext cx="2448000" cy="46143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193392"/>
            <a:ext cx="2448000" cy="461438"/>
          </a:xfrm>
          <a:prstGeom prst="rect">
            <a:avLst/>
          </a:prstGeom>
          <a:solidFill>
            <a:schemeClr val="bg2">
              <a:lumMod val="90000"/>
            </a:schemeClr>
          </a:solidFill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726417"/>
            <a:ext cx="1129" cy="12081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3308665"/>
            <a:ext cx="1129" cy="10864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878744"/>
            <a:ext cx="0" cy="12596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466145"/>
            <a:ext cx="1264" cy="13984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stCxn id="69" idx="2"/>
            <a:endCxn id="70" idx="0"/>
          </p:cNvCxnSpPr>
          <p:nvPr/>
        </p:nvCxnSpPr>
        <p:spPr>
          <a:xfrm>
            <a:off x="5259300" y="5067429"/>
            <a:ext cx="4976" cy="12596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2218349"/>
            <a:ext cx="2160240" cy="508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3423349"/>
            <a:ext cx="2141880" cy="508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 smtClean="0">
                <a:cs typeface="Arial" pitchFamily="34" charset="0"/>
              </a:rPr>
              <a:t>Color </a:t>
            </a:r>
            <a:r>
              <a:rPr lang="en-US" altLang="zh-TW" sz="1400" b="1" dirty="0">
                <a:cs typeface="Arial" pitchFamily="34" charset="0"/>
              </a:rPr>
              <a:t>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848924"/>
            <a:ext cx="2448000" cy="508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Vertical Flipping</a:t>
            </a:r>
            <a:r>
              <a:rPr lang="en-US" altLang="zh-CN" sz="1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3972702"/>
            <a:ext cx="2379826" cy="508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cs typeface="Arial" pitchFamily="34" charset="0"/>
              </a:rPr>
              <a:t>Get </a:t>
            </a:r>
            <a:r>
              <a:rPr lang="en-US" altLang="zh-CN" sz="1400" b="1" dirty="0" smtClean="0">
                <a:cs typeface="Arial" pitchFamily="34" charset="0"/>
              </a:rPr>
              <a:t>Depth Pixel from</a:t>
            </a:r>
          </a:p>
          <a:p>
            <a:pPr algn="ctr"/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 smtClean="0">
                <a:cs typeface="Arial" pitchFamily="34" charset="0"/>
              </a:rPr>
              <a:t>Subpixels Channel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564088"/>
            <a:ext cx="2303760" cy="508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Vertical</a:t>
            </a:r>
            <a:r>
              <a:rPr lang="zh-TW" altLang="en-US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165372"/>
            <a:ext cx="2303760" cy="508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55" name="文字方塊 54"/>
          <p:cNvSpPr txBox="1"/>
          <p:nvPr/>
        </p:nvSpPr>
        <p:spPr>
          <a:xfrm>
            <a:off x="89882" y="2464045"/>
            <a:ext cx="742511" cy="254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 </a:t>
            </a:r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56" name="文字方塊 55"/>
          <p:cNvSpPr txBox="1"/>
          <p:nvPr/>
        </p:nvSpPr>
        <p:spPr>
          <a:xfrm>
            <a:off x="8328364" y="2491720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65" name="文字方塊 64"/>
          <p:cNvSpPr txBox="1"/>
          <p:nvPr/>
        </p:nvSpPr>
        <p:spPr>
          <a:xfrm>
            <a:off x="8323811" y="2186918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71" name="文字方塊 70"/>
          <p:cNvSpPr txBox="1"/>
          <p:nvPr/>
        </p:nvSpPr>
        <p:spPr>
          <a:xfrm>
            <a:off x="8316256" y="2978805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73" name="文字方塊 72"/>
          <p:cNvSpPr txBox="1"/>
          <p:nvPr/>
        </p:nvSpPr>
        <p:spPr>
          <a:xfrm>
            <a:off x="8356149" y="4203773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sp>
        <p:nvSpPr>
          <p:cNvPr id="51" name="文字方塊 50"/>
          <p:cNvSpPr txBox="1"/>
          <p:nvPr/>
        </p:nvSpPr>
        <p:spPr>
          <a:xfrm>
            <a:off x="5148064" y="653637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57" name="文字方塊 56"/>
          <p:cNvSpPr txBox="1"/>
          <p:nvPr/>
        </p:nvSpPr>
        <p:spPr>
          <a:xfrm>
            <a:off x="2291767" y="658100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280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70505</TotalTime>
  <Words>3172</Words>
  <Application>Microsoft Office PowerPoint</Application>
  <PresentationFormat>如螢幕大小 (4:3)</PresentationFormat>
  <Paragraphs>923</Paragraphs>
  <Slides>44</Slides>
  <Notes>5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3</vt:i4>
      </vt:variant>
      <vt:variant>
        <vt:lpstr>投影片標題</vt:lpstr>
      </vt:variant>
      <vt:variant>
        <vt:i4>44</vt:i4>
      </vt:variant>
    </vt:vector>
  </HeadingPairs>
  <TitlesOfParts>
    <vt:vector size="48" baseType="lpstr">
      <vt:lpstr>流線</vt:lpstr>
      <vt:lpstr>方程式</vt:lpstr>
      <vt:lpstr>投影片</vt:lpstr>
      <vt:lpstr>Equation</vt:lpstr>
      <vt:lpstr>PowerPoint 簡報</vt:lpstr>
      <vt:lpstr>Contents</vt:lpstr>
      <vt:lpstr>Frame Compatible Centrailzed Texture-Depth Packing (CTDP)</vt:lpstr>
      <vt:lpstr>CTDP-TB Packing Procedure</vt:lpstr>
      <vt:lpstr>CTDP-LR Packing Procedure</vt:lpstr>
      <vt:lpstr>Outlooks of CTDP Types (LR, TB)</vt:lpstr>
      <vt:lpstr>PowerPoint 簡報</vt:lpstr>
      <vt:lpstr>PowerPoint 簡報</vt:lpstr>
      <vt:lpstr>CTDP-TB Depacking Procedure</vt:lpstr>
      <vt:lpstr>CTDP-LR Depacking Procedure</vt:lpstr>
      <vt:lpstr>CTDP-2TB Packing Procedure</vt:lpstr>
      <vt:lpstr>CTDP-2LR Packing Procedure</vt:lpstr>
      <vt:lpstr>Outlooks of CTDPs (2TB, 2LR)</vt:lpstr>
      <vt:lpstr>CTDP-2TB Depacking Procedure</vt:lpstr>
      <vt:lpstr>CTDP-2LR Depacking Procedure</vt:lpstr>
      <vt:lpstr>Centralized Texture-Depth Packing (CTDP) SEI Message Syntax</vt:lpstr>
      <vt:lpstr>CTDP SEI Syntax</vt:lpstr>
      <vt:lpstr>depth_sampling_factor</vt:lpstr>
      <vt:lpstr>packed_depth_size_factor</vt:lpstr>
      <vt:lpstr>centralized_texture-depth_packing_content_interpretation_type</vt:lpstr>
      <vt:lpstr> depth_spatial_flipping_flag</vt:lpstr>
      <vt:lpstr> depth_subpixel_arrangement_type = 0</vt:lpstr>
      <vt:lpstr> depth_subpixel_arrangement_type = 1</vt:lpstr>
      <vt:lpstr> texture_sampling_type</vt:lpstr>
      <vt:lpstr> depth_sampling_type</vt:lpstr>
      <vt:lpstr>PowerPoint 簡報</vt:lpstr>
      <vt:lpstr>Depth Enhancement for  CTDP Format</vt:lpstr>
      <vt:lpstr>CTDP-LR Depacking Procedure</vt:lpstr>
      <vt:lpstr>YCbCr Calibration (for 4:2:0 format)</vt:lpstr>
      <vt:lpstr>PowerPoint 簡報</vt:lpstr>
      <vt:lpstr>Experimental Results</vt:lpstr>
      <vt:lpstr>PowerPoint 簡報</vt:lpstr>
      <vt:lpstr>Experimental Settings</vt:lpstr>
      <vt:lpstr>Experimental Results (1V1D) HEVC + CTDP-TB/LR + DE with respect to 3D-HEVC</vt:lpstr>
      <vt:lpstr>PowerPoint 簡報</vt:lpstr>
      <vt:lpstr>PowerPoint 簡報</vt:lpstr>
      <vt:lpstr>PowerPoint 簡報</vt:lpstr>
      <vt:lpstr>PowerPoint 簡報</vt:lpstr>
      <vt:lpstr>Adoption Plans of CTDP Formats</vt:lpstr>
      <vt:lpstr>ChungHwa Telecom’s Adoption Plan</vt:lpstr>
      <vt:lpstr>Hsin Yeong An’s Adoption Plan</vt:lpstr>
      <vt:lpstr>First Stage of 3D Service Delivery in Taiwan</vt:lpstr>
      <vt:lpstr>Conclusions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ming2</cp:lastModifiedBy>
  <cp:revision>2755</cp:revision>
  <cp:lastPrinted>2015-06-24T02:41:17Z</cp:lastPrinted>
  <dcterms:created xsi:type="dcterms:W3CDTF">2010-07-18T05:58:14Z</dcterms:created>
  <dcterms:modified xsi:type="dcterms:W3CDTF">2015-06-24T11:23:33Z</dcterms:modified>
</cp:coreProperties>
</file>