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393" r:id="rId3"/>
    <p:sldId id="419" r:id="rId4"/>
    <p:sldId id="424" r:id="rId5"/>
    <p:sldId id="423" r:id="rId6"/>
    <p:sldId id="413" r:id="rId7"/>
    <p:sldId id="414" r:id="rId8"/>
    <p:sldId id="421" r:id="rId9"/>
    <p:sldId id="425" r:id="rId10"/>
    <p:sldId id="263" r:id="rId11"/>
  </p:sldIdLst>
  <p:sldSz cx="10528300" cy="8001000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A7A7"/>
    <a:srgbClr val="5F5F5F"/>
    <a:srgbClr val="B2B2B2"/>
    <a:srgbClr val="BBE0E3"/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6589" autoAdjust="0"/>
  </p:normalViewPr>
  <p:slideViewPr>
    <p:cSldViewPr>
      <p:cViewPr>
        <p:scale>
          <a:sx n="66" d="100"/>
          <a:sy n="66" d="100"/>
        </p:scale>
        <p:origin x="-1164" y="102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E282873E-63F8-4362-9857-734AF60A3A7A}" type="datetime1">
              <a:rPr lang="zh-CN" altLang="en-US"/>
              <a:pPr>
                <a:defRPr/>
              </a:pPr>
              <a:t>2015-2-10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DE91DC93-5594-4106-811A-BD0A0D6A75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545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BD1F3CCC-7F86-48F7-91FB-0B08068D7499}" type="datetime1">
              <a:rPr lang="zh-CN" altLang="en-US"/>
              <a:pPr>
                <a:defRPr/>
              </a:pPr>
              <a:t>2015-2-10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555FBD7D-AB1A-41D5-8CBB-252B3968C6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2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1D0999-8371-4968-B75E-29A68F024556}" type="datetime1">
              <a:rPr lang="zh-CN" altLang="en-US" smtClean="0">
                <a:ea typeface="宋体" charset="-122"/>
              </a:rPr>
              <a:pPr/>
              <a:t>2015-2-10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3BF578-4331-4A6D-A95B-50AAF08C779C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A10A7F8-3647-4FF0-967C-5FA774C4733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4D8DAB-3169-4F08-8687-8A144848922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4097FD9-717E-40AB-8C8F-C9455170C84E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FE6D260C-8F7D-4CA2-8956-2841C025AF89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6CB8A53-3528-4524-98F9-BEDB21D267E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515E7E4-A256-4E14-89A0-B4146BE2946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401C831D-1C0F-4E2D-8191-01D9FBE257A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3538C4B-6210-4390-BDB5-5533AA8DFD13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3B5AF51-8C45-47FA-ABD8-8FF9C5200DA5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C02B449-C746-4E2A-BD4F-98EA246777E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1910984-591E-43DB-8609-50EA600FC8F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D00E37C-2455-4872-9CF8-0CB1ED5B72E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CD39FE50-CD05-40F7-B2D6-DE73AD02F9D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12" descr="海思-修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" name="Object 41"/>
          <p:cNvGraphicFramePr>
            <a:graphicFrameLocks noChangeAspect="1"/>
          </p:cNvGraphicFramePr>
          <p:nvPr/>
        </p:nvGraphicFramePr>
        <p:xfrm>
          <a:off x="800100" y="7569200"/>
          <a:ext cx="1800225" cy="17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CorelDRAW" r:id="rId17" imgW="13754520" imgH="1340640" progId="">
                  <p:embed/>
                </p:oleObj>
              </mc:Choice>
              <mc:Fallback>
                <p:oleObj name="CorelDRAW" r:id="rId17" imgW="13754520" imgH="134064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7569200"/>
                        <a:ext cx="1800225" cy="17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69" name="Picture 11" descr="海思-修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AB2E57AB-609D-4EB1-9D9A-857DC305F8C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日期占位符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956B735-8773-4EB0-9936-51BA97FA9DF5}" type="slidenum">
              <a:rPr lang="de-DE" altLang="zh-CN" smtClean="0">
                <a:latin typeface="FrutigerNext LT Medium"/>
              </a:rPr>
              <a:pPr/>
              <a:t>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95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pic>
        <p:nvPicPr>
          <p:cNvPr id="2096" name="Picture 69" descr="海思-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13" y="0"/>
            <a:ext cx="10528300" cy="790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3" name="Object 4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CorelDRAW" r:id="rId5" imgW="6604560" imgH="402120" progId="">
                  <p:embed/>
                </p:oleObj>
              </mc:Choice>
              <mc:Fallback>
                <p:oleObj name="CorelDRAW" r:id="rId5" imgW="6604560" imgH="402120" progId="">
                  <p:embed/>
                  <p:pic>
                    <p:nvPicPr>
                      <p:cNvPr id="0" name="Picture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7331075"/>
                        <a:ext cx="2447925" cy="14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7" name="Picture 51" descr="海思-修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99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900" b="1" i="1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100" name="Picture 65" descr="海思-修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7246152" cy="129799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 lIns="0" tIns="216000" rIns="0" bIns="216000">
            <a:spAutoFit/>
          </a:bodyPr>
          <a:lstStyle/>
          <a:p>
            <a:pPr algn="l" defTabSz="1058863">
              <a:defRPr/>
            </a:pPr>
            <a:r>
              <a:rPr lang="en-CA" altLang="zh-CN" sz="2800" b="1" dirty="0"/>
              <a:t>C</a:t>
            </a:r>
            <a:r>
              <a:rPr lang="en-CA" altLang="zh-CN" sz="2800" b="1" dirty="0" smtClean="0"/>
              <a:t>leanup </a:t>
            </a:r>
            <a:r>
              <a:rPr lang="en-CA" altLang="zh-CN" sz="2800" b="1" dirty="0"/>
              <a:t>of Single Depth Intra Mode simplification</a:t>
            </a:r>
            <a:endParaRPr lang="en-US" altLang="zh-CN" sz="2800" dirty="0"/>
          </a:p>
        </p:txBody>
      </p:sp>
      <p:sp>
        <p:nvSpPr>
          <p:cNvPr id="2102" name="Text Box 74"/>
          <p:cNvSpPr txBox="1">
            <a:spLocks noChangeArrowheads="1"/>
          </p:cNvSpPr>
          <p:nvPr/>
        </p:nvSpPr>
        <p:spPr bwMode="auto">
          <a:xfrm>
            <a:off x="2730057" y="4034335"/>
            <a:ext cx="6704982" cy="107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2" rIns="91425" bIns="45712">
            <a:spAutoFit/>
          </a:bodyPr>
          <a:lstStyle/>
          <a:p>
            <a:pPr hangingPunct="0"/>
            <a:r>
              <a:rPr lang="en-CA" altLang="zh-CN" sz="1600" dirty="0" err="1"/>
              <a:t>Jianhua</a:t>
            </a:r>
            <a:r>
              <a:rPr lang="en-CA" altLang="zh-CN" sz="1600" dirty="0"/>
              <a:t> Zheng, </a:t>
            </a:r>
            <a:r>
              <a:rPr lang="en-CA" altLang="zh-CN" sz="1600" dirty="0" err="1"/>
              <a:t>Zhouye</a:t>
            </a:r>
            <a:r>
              <a:rPr lang="en-CA" altLang="zh-CN" sz="1600" dirty="0"/>
              <a:t> </a:t>
            </a:r>
            <a:r>
              <a:rPr lang="en-CA" altLang="zh-CN" sz="1600" dirty="0" err="1" smtClean="0"/>
              <a:t>Gu</a:t>
            </a:r>
            <a:r>
              <a:rPr lang="en-CA" altLang="zh-CN" sz="1600" baseline="30000" dirty="0" err="1" smtClean="0"/>
              <a:t>2</a:t>
            </a:r>
            <a:endParaRPr lang="zh-CN" altLang="zh-CN" sz="1600" dirty="0"/>
          </a:p>
          <a:p>
            <a:pPr hangingPunct="0"/>
            <a:r>
              <a:rPr lang="en-CA" altLang="zh-CN" sz="1600" dirty="0"/>
              <a:t>Xu Chen, </a:t>
            </a:r>
            <a:r>
              <a:rPr lang="en-CA" altLang="zh-CN" sz="1600" dirty="0" err="1"/>
              <a:t>Xiaozhen</a:t>
            </a:r>
            <a:r>
              <a:rPr lang="en-CA" altLang="zh-CN" sz="1600" dirty="0"/>
              <a:t> Zheng, </a:t>
            </a:r>
            <a:endParaRPr lang="zh-CN" altLang="zh-CN" sz="1600" dirty="0"/>
          </a:p>
          <a:p>
            <a:pPr hangingPunct="0"/>
            <a:r>
              <a:rPr lang="en-CA" altLang="zh-CN" sz="1600" dirty="0" err="1"/>
              <a:t>Yongbing</a:t>
            </a:r>
            <a:r>
              <a:rPr lang="en-CA" altLang="zh-CN" sz="1600" dirty="0"/>
              <a:t> Lin, Nam </a:t>
            </a:r>
            <a:r>
              <a:rPr lang="en-CA" altLang="zh-CN" sz="1600" dirty="0" err="1" smtClean="0"/>
              <a:t>Ling</a:t>
            </a:r>
            <a:r>
              <a:rPr lang="en-CA" altLang="zh-CN" sz="1600" baseline="30000" dirty="0" err="1"/>
              <a:t>2</a:t>
            </a:r>
            <a:endParaRPr lang="zh-CN" altLang="zh-CN" sz="1600" dirty="0"/>
          </a:p>
          <a:p>
            <a:r>
              <a:rPr lang="en-CA" altLang="zh-CN" sz="1600" dirty="0"/>
              <a:t>Philipp Zhang</a:t>
            </a:r>
            <a:endParaRPr lang="zh-CN" altLang="zh-CN" sz="1600" dirty="0"/>
          </a:p>
        </p:txBody>
      </p:sp>
      <p:sp>
        <p:nvSpPr>
          <p:cNvPr id="2103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 dirty="0" err="1" smtClean="0"/>
              <a:t>JCT3V-K0051</a:t>
            </a:r>
            <a:endParaRPr lang="en-US" altLang="zh-CN" sz="1600" b="1" dirty="0"/>
          </a:p>
        </p:txBody>
      </p:sp>
      <p:sp>
        <p:nvSpPr>
          <p:cNvPr id="3" name="矩形 2"/>
          <p:cNvSpPr/>
          <p:nvPr/>
        </p:nvSpPr>
        <p:spPr>
          <a:xfrm>
            <a:off x="2752054" y="5343123"/>
            <a:ext cx="6344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1800" dirty="0" err="1" smtClean="0"/>
              <a:t>HiSilicon</a:t>
            </a:r>
            <a:r>
              <a:rPr lang="en-CA" altLang="zh-CN" sz="1800" dirty="0" smtClean="0"/>
              <a:t> </a:t>
            </a:r>
            <a:r>
              <a:rPr lang="en-CA" altLang="zh-CN" sz="1800" dirty="0" err="1" smtClean="0"/>
              <a:t>Technologies</a:t>
            </a:r>
            <a:r>
              <a:rPr lang="en-CA" altLang="zh-CN" sz="1800" baseline="30000" dirty="0" err="1"/>
              <a:t>1</a:t>
            </a:r>
            <a:r>
              <a:rPr lang="en-CA" altLang="zh-CN" sz="1800" dirty="0" smtClean="0"/>
              <a:t> and Santa </a:t>
            </a:r>
            <a:r>
              <a:rPr lang="en-CA" altLang="zh-CN" sz="1800" dirty="0"/>
              <a:t>Clara </a:t>
            </a:r>
            <a:r>
              <a:rPr lang="en-CA" altLang="zh-CN" sz="1800" dirty="0" err="1" smtClean="0"/>
              <a:t>University</a:t>
            </a:r>
            <a:r>
              <a:rPr lang="en-CA" altLang="zh-CN" sz="1800" baseline="30000" dirty="0" err="1" smtClean="0"/>
              <a:t>2</a:t>
            </a:r>
            <a:r>
              <a:rPr lang="en-CA" altLang="zh-CN" sz="1800" dirty="0" smtClean="0"/>
              <a:t> 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3483C8BE-87F1-438D-92A7-D9150B63A359}" type="slidenum">
              <a:rPr lang="de-DE" altLang="zh-CN" smtClean="0">
                <a:latin typeface="FrutigerNext LT Medium"/>
              </a:rPr>
              <a:pPr/>
              <a:t>10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3794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33798" name="Picture 12" descr="风车"/>
            <p:cNvPicPr>
              <a:picLocks noChangeAspect="1" noChangeArrowheads="1"/>
            </p:cNvPicPr>
            <p:nvPr/>
          </p:nvPicPr>
          <p:blipFill>
            <a:blip r:embed="rId2"/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9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33797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2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Summary of Proposals 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490604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73733" y="6654361"/>
            <a:ext cx="8446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/>
              <a:t>Thanks Sharp for cross-checking, JCT-3V </a:t>
            </a:r>
            <a:r>
              <a:rPr lang="en-US" altLang="zh-CN" sz="1800" dirty="0" err="1" smtClean="0"/>
              <a:t>K0061</a:t>
            </a:r>
            <a:r>
              <a:rPr lang="en-US" altLang="zh-CN" sz="1800" dirty="0" smtClean="0"/>
              <a:t> </a:t>
            </a:r>
            <a:endParaRPr lang="zh-CN" altLang="zh-CN" sz="1800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686364" y="1345205"/>
            <a:ext cx="9585972" cy="167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smtClean="0"/>
              <a:t>In </a:t>
            </a:r>
            <a:r>
              <a:rPr lang="en-US" altLang="zh-CN" sz="2000" dirty="0"/>
              <a:t>JCT-3V 10</a:t>
            </a:r>
            <a:r>
              <a:rPr lang="en-US" altLang="zh-CN" sz="2000" baseline="30000" dirty="0"/>
              <a:t>th</a:t>
            </a:r>
            <a:r>
              <a:rPr lang="en-US" altLang="zh-CN" sz="2000" dirty="0"/>
              <a:t> meeting held in Strasbourg, FR, for the single depth intra mode, it was agreed to reduce the candidate number from 5 to 2 and the remove the pruning process</a:t>
            </a:r>
            <a:r>
              <a:rPr lang="en-US" altLang="zh-CN" sz="2000" dirty="0" smtClean="0"/>
              <a:t>.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 reduce candidates from 5 to 2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 remove pruning  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673733" y="3026203"/>
            <a:ext cx="95859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smtClean="0"/>
              <a:t>In </a:t>
            </a:r>
            <a:r>
              <a:rPr lang="en-US" altLang="zh-CN" sz="2000" dirty="0" err="1" smtClean="0"/>
              <a:t>J0116</a:t>
            </a:r>
            <a:r>
              <a:rPr lang="en-US" altLang="zh-CN" sz="2000" dirty="0" smtClean="0"/>
              <a:t> and </a:t>
            </a:r>
            <a:r>
              <a:rPr lang="en-US" altLang="zh-CN" sz="2000" dirty="0" err="1" smtClean="0"/>
              <a:t>J0065</a:t>
            </a:r>
            <a:r>
              <a:rPr lang="en-US" altLang="zh-CN" sz="2000" dirty="0" smtClean="0"/>
              <a:t>, </a:t>
            </a:r>
            <a:r>
              <a:rPr lang="en-CA" altLang="zh-CN" sz="2000" dirty="0" smtClean="0"/>
              <a:t>it </a:t>
            </a:r>
            <a:r>
              <a:rPr lang="en-CA" altLang="zh-CN" sz="2000" dirty="0"/>
              <a:t>was proposed to further simply the single depth intra mode by removing the candidate list derivation procedure. </a:t>
            </a:r>
            <a:endParaRPr lang="en-CA" altLang="zh-CN" sz="2000" dirty="0" smtClean="0"/>
          </a:p>
          <a:p>
            <a:pPr marL="0" lvl="1" algn="l"/>
            <a:endParaRPr lang="en-CA" altLang="zh-CN" sz="2000" dirty="0"/>
          </a:p>
          <a:p>
            <a:pPr marL="0" lvl="1" algn="l"/>
            <a:r>
              <a:rPr lang="en-CA" altLang="zh-CN" sz="2000" dirty="0" smtClean="0"/>
              <a:t>In </a:t>
            </a:r>
            <a:r>
              <a:rPr lang="en-CA" altLang="zh-CN" sz="2000" dirty="0"/>
              <a:t>this contribution, the results of the further cleanup of single depth mode simplification based on </a:t>
            </a:r>
            <a:r>
              <a:rPr lang="en-CA" altLang="zh-CN" sz="2000" dirty="0" err="1"/>
              <a:t>HTM13.0</a:t>
            </a:r>
            <a:r>
              <a:rPr lang="en-CA" altLang="zh-CN" sz="2000" dirty="0"/>
              <a:t> is reported,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Further </a:t>
            </a:r>
            <a:r>
              <a:rPr lang="en-US" altLang="zh-CN" sz="2000" dirty="0"/>
              <a:t>clean up on the candidate list </a:t>
            </a:r>
            <a:r>
              <a:rPr lang="en-US" altLang="zh-CN" sz="2000" dirty="0" smtClean="0"/>
              <a:t>derivation</a:t>
            </a:r>
            <a:endParaRPr lang="en-US" altLang="zh-CN" sz="2000" dirty="0"/>
          </a:p>
        </p:txBody>
      </p:sp>
      <p:sp>
        <p:nvSpPr>
          <p:cNvPr id="3" name="矩形 2"/>
          <p:cNvSpPr/>
          <p:nvPr/>
        </p:nvSpPr>
        <p:spPr>
          <a:xfrm>
            <a:off x="389376" y="5395655"/>
            <a:ext cx="97495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altLang="zh-CN" dirty="0" smtClean="0"/>
              <a:t>   The </a:t>
            </a:r>
            <a:r>
              <a:rPr lang="en-CA" altLang="zh-CN" dirty="0"/>
              <a:t>impact on the coding efficiency of single depth intra coding is negligible</a:t>
            </a:r>
            <a:r>
              <a:rPr lang="en-CA" altLang="zh-CN" dirty="0" smtClean="0"/>
              <a:t>.</a:t>
            </a:r>
          </a:p>
          <a:p>
            <a:pPr algn="l"/>
            <a:r>
              <a:rPr lang="en-US" altLang="zh-CN" dirty="0" smtClean="0"/>
              <a:t>    AI:  0.01%,   CTC: 0.02%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3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US" altLang="zh-CN" sz="3200" b="1" dirty="0" smtClean="0"/>
              <a:t>Problem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1" name="Rectangle 21"/>
          <p:cNvSpPr>
            <a:spLocks noChangeArrowheads="1"/>
          </p:cNvSpPr>
          <p:nvPr/>
        </p:nvSpPr>
        <p:spPr bwMode="auto">
          <a:xfrm>
            <a:off x="496282" y="1210190"/>
            <a:ext cx="95859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CA" altLang="zh-CN" sz="2000" dirty="0"/>
              <a:t>A</a:t>
            </a:r>
            <a:r>
              <a:rPr lang="en-CA" altLang="zh-CN" sz="2000" dirty="0" smtClean="0"/>
              <a:t>lthough </a:t>
            </a:r>
            <a:r>
              <a:rPr lang="en-CA" altLang="zh-CN" sz="2000" dirty="0"/>
              <a:t>the number of candidates is reduced to 2, a candidate list derivation procedure is still needed to </a:t>
            </a:r>
            <a:r>
              <a:rPr lang="en-US" altLang="zh-CN" sz="2000" dirty="0"/>
              <a:t>derive the sample candidate to fill the current CU. </a:t>
            </a:r>
            <a:endParaRPr lang="en-US" altLang="zh-CN" sz="2000" dirty="0" smtClean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The </a:t>
            </a:r>
            <a:r>
              <a:rPr lang="en-US" altLang="zh-CN" sz="2000" dirty="0"/>
              <a:t>worse case of checking available status of the </a:t>
            </a:r>
            <a:r>
              <a:rPr lang="en-US" altLang="zh-CN" sz="2000" dirty="0" smtClean="0"/>
              <a:t>neighboring </a:t>
            </a:r>
            <a:r>
              <a:rPr lang="en-US" altLang="zh-CN" sz="2000" dirty="0"/>
              <a:t>sample candidates is always as two time. After checking the available of the candidates, an offset is determined. </a:t>
            </a:r>
            <a:endParaRPr lang="en-US" altLang="zh-CN" sz="2000" dirty="0" smtClean="0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4684" y="5990275"/>
            <a:ext cx="10140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zh-CN" sz="1600" b="1" dirty="0" smtClean="0"/>
              <a:t>Figure 1      candidate positions (A</a:t>
            </a:r>
            <a:r>
              <a:rPr lang="en-US" altLang="zh-CN" sz="1600" b="1" baseline="-25000" dirty="0" smtClean="0"/>
              <a:t>n/2</a:t>
            </a:r>
            <a:r>
              <a:rPr lang="en-US" altLang="zh-CN" sz="1600" b="1" dirty="0"/>
              <a:t>, </a:t>
            </a:r>
            <a:r>
              <a:rPr lang="en-US" altLang="zh-CN" sz="1600" b="1" dirty="0" smtClean="0"/>
              <a:t>B</a:t>
            </a:r>
            <a:r>
              <a:rPr lang="en-US" altLang="zh-CN" sz="1600" b="1" baseline="-25000" dirty="0" smtClean="0"/>
              <a:t> </a:t>
            </a:r>
            <a:r>
              <a:rPr lang="en-US" altLang="zh-CN" sz="1600" b="1" baseline="-25000" dirty="0"/>
              <a:t>n/2</a:t>
            </a:r>
            <a:r>
              <a:rPr lang="en-US" altLang="zh-CN" sz="1600" b="1" dirty="0"/>
              <a:t>)</a:t>
            </a:r>
            <a:r>
              <a:rPr lang="en-CA" altLang="zh-CN" sz="1600" b="1" dirty="0"/>
              <a:t>.</a:t>
            </a:r>
            <a:endParaRPr lang="zh-CN" altLang="zh-CN" sz="1600" b="1" dirty="0"/>
          </a:p>
        </p:txBody>
      </p:sp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940" y="3100400"/>
            <a:ext cx="3095549" cy="287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492389" y="6610790"/>
            <a:ext cx="98232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dirty="0"/>
              <a:t>Since the number of candidates has been reduced to 2, the process to determine the final sample candidate can be </a:t>
            </a:r>
            <a:r>
              <a:rPr lang="en-US" altLang="zh-CN" dirty="0" smtClean="0"/>
              <a:t>simplified.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49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4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Proposed Simplification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1" name="Rectangle 21"/>
          <p:cNvSpPr>
            <a:spLocks noChangeArrowheads="1"/>
          </p:cNvSpPr>
          <p:nvPr/>
        </p:nvSpPr>
        <p:spPr bwMode="auto">
          <a:xfrm>
            <a:off x="465882" y="1452748"/>
            <a:ext cx="95859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lvl="0" indent="-342900" algn="l" hangingPunct="0">
              <a:buFont typeface="Arial" panose="020B0604020202020204" pitchFamily="34" charset="0"/>
              <a:buChar char="•"/>
            </a:pPr>
            <a:r>
              <a:rPr lang="en-CA" altLang="zh-CN" sz="2000" dirty="0" err="1" smtClean="0"/>
              <a:t>DepthVal</a:t>
            </a:r>
            <a:r>
              <a:rPr lang="en-CA" altLang="zh-CN" sz="2000" dirty="0" smtClean="0"/>
              <a:t> </a:t>
            </a:r>
            <a:r>
              <a:rPr lang="en-CA" altLang="zh-CN" sz="2000" dirty="0"/>
              <a:t>is set to 128 (</a:t>
            </a:r>
            <a:r>
              <a:rPr lang="en-CA" altLang="zh-CN" sz="2000" dirty="0" err="1"/>
              <a:t>2</a:t>
            </a:r>
            <a:r>
              <a:rPr lang="en-CA" altLang="zh-CN" sz="2000" baseline="30000" dirty="0" err="1"/>
              <a:t>bitDepth</a:t>
            </a:r>
            <a:r>
              <a:rPr lang="en-CA" altLang="zh-CN" sz="2000" baseline="30000" dirty="0"/>
              <a:t>-1</a:t>
            </a:r>
            <a:r>
              <a:rPr lang="en-CA" altLang="zh-CN" sz="2000" dirty="0"/>
              <a:t> when </a:t>
            </a:r>
            <a:r>
              <a:rPr lang="en-CA" altLang="zh-CN" sz="2000" dirty="0" err="1"/>
              <a:t>bitDepth</a:t>
            </a:r>
            <a:r>
              <a:rPr lang="en-CA" altLang="zh-CN" sz="2000" dirty="0"/>
              <a:t>=8) </a:t>
            </a:r>
            <a:endParaRPr lang="zh-CN" altLang="zh-CN" sz="2000" dirty="0"/>
          </a:p>
          <a:p>
            <a:pPr marL="342900" lvl="0" indent="-342900" algn="l" hangingPunct="0">
              <a:buFont typeface="Arial" panose="020B0604020202020204" pitchFamily="34" charset="0"/>
              <a:buChar char="•"/>
            </a:pPr>
            <a:r>
              <a:rPr lang="en-CA" altLang="zh-CN" sz="2000" dirty="0"/>
              <a:t>Checking the availability of the reference pixel (A</a:t>
            </a:r>
            <a:r>
              <a:rPr lang="en-CA" altLang="zh-CN" sz="2000" baseline="-25000" dirty="0"/>
              <a:t>n/2</a:t>
            </a:r>
            <a:r>
              <a:rPr lang="en-CA" altLang="zh-CN" sz="2000" dirty="0"/>
              <a:t> or </a:t>
            </a:r>
            <a:r>
              <a:rPr lang="en-CA" altLang="zh-CN" sz="2000" dirty="0" err="1"/>
              <a:t>B</a:t>
            </a:r>
            <a:r>
              <a:rPr lang="en-CA" altLang="zh-CN" sz="2000" baseline="-25000" dirty="0" err="1"/>
              <a:t>n</a:t>
            </a:r>
            <a:r>
              <a:rPr lang="en-CA" altLang="zh-CN" sz="2000" baseline="-25000" dirty="0"/>
              <a:t>/2</a:t>
            </a:r>
            <a:r>
              <a:rPr lang="en-CA" altLang="zh-CN" sz="2000" dirty="0"/>
              <a:t>) according to the singling of </a:t>
            </a:r>
            <a:r>
              <a:rPr lang="en-CA" altLang="zh-CN" sz="2000" dirty="0" err="1"/>
              <a:t>single_sample_idx</a:t>
            </a:r>
            <a:r>
              <a:rPr lang="en-CA" altLang="zh-CN" sz="2000" dirty="0"/>
              <a:t>. </a:t>
            </a:r>
            <a:endParaRPr lang="zh-CN" altLang="zh-CN" sz="2000" dirty="0"/>
          </a:p>
          <a:p>
            <a:pPr marL="342900" lvl="0" indent="-342900" algn="l" hangingPunct="0">
              <a:buFont typeface="Arial" panose="020B0604020202020204" pitchFamily="34" charset="0"/>
              <a:buChar char="•"/>
            </a:pPr>
            <a:r>
              <a:rPr lang="en-CA" altLang="zh-CN" sz="2000" dirty="0"/>
              <a:t>If the reference pixel is available, </a:t>
            </a:r>
            <a:r>
              <a:rPr lang="en-CA" altLang="zh-CN" sz="2000" dirty="0" err="1"/>
              <a:t>DepthVal</a:t>
            </a:r>
            <a:r>
              <a:rPr lang="en-CA" altLang="zh-CN" sz="2000" dirty="0"/>
              <a:t> is equals to the available pixel, and </a:t>
            </a:r>
            <a:r>
              <a:rPr lang="en-CA" altLang="zh-CN" sz="2000" dirty="0" err="1"/>
              <a:t>DepthVal</a:t>
            </a:r>
            <a:r>
              <a:rPr lang="en-CA" altLang="zh-CN" sz="2000" dirty="0"/>
              <a:t> is selected to fill the current CU</a:t>
            </a:r>
            <a:r>
              <a:rPr lang="en-CA" altLang="zh-CN" sz="2000" dirty="0" smtClean="0"/>
              <a:t>;</a:t>
            </a:r>
            <a:endParaRPr lang="zh-CN" altLang="zh-CN" sz="2000" dirty="0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820" y="3084477"/>
            <a:ext cx="3095549" cy="287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492389" y="1037250"/>
            <a:ext cx="9823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2400" dirty="0" smtClean="0">
                <a:solidFill>
                  <a:srgbClr val="FF0000"/>
                </a:solidFill>
              </a:rPr>
              <a:t>Method: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5982122"/>
            <a:ext cx="105283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altLang="zh-CN" sz="2400" dirty="0" smtClean="0">
                <a:solidFill>
                  <a:srgbClr val="FF0000"/>
                </a:solidFill>
              </a:rPr>
              <a:t>   Benefits: </a:t>
            </a:r>
          </a:p>
          <a:p>
            <a:pPr algn="l"/>
            <a:r>
              <a:rPr lang="en-CA" altLang="zh-CN" sz="1800" dirty="0" smtClean="0"/>
              <a:t> </a:t>
            </a:r>
            <a:r>
              <a:rPr lang="en-CA" altLang="zh-CN" sz="1800" b="1" dirty="0" smtClean="0"/>
              <a:t>- The </a:t>
            </a:r>
            <a:r>
              <a:rPr lang="en-CA" altLang="zh-CN" sz="1800" b="1" dirty="0"/>
              <a:t>determination of the depth value to fill the current CU can be done without the </a:t>
            </a:r>
            <a:r>
              <a:rPr lang="en-US" altLang="zh-CN" sz="1800" b="1" dirty="0"/>
              <a:t>candidate list derivation </a:t>
            </a:r>
            <a:r>
              <a:rPr lang="en-US" altLang="zh-CN" sz="1800" b="1" dirty="0" smtClean="0"/>
              <a:t>process</a:t>
            </a:r>
            <a:r>
              <a:rPr lang="en-CA" altLang="zh-CN" sz="1800" b="1" dirty="0" smtClean="0"/>
              <a:t>.</a:t>
            </a:r>
          </a:p>
          <a:p>
            <a:pPr algn="l"/>
            <a:r>
              <a:rPr lang="en-CA" altLang="zh-CN" sz="1800" b="1" dirty="0" smtClean="0"/>
              <a:t> - The </a:t>
            </a:r>
            <a:r>
              <a:rPr lang="en-CA" altLang="zh-CN" sz="1800" b="1" dirty="0"/>
              <a:t>worse case of the reference pixel availability checking is further reduced from two to one. </a:t>
            </a:r>
            <a:endParaRPr lang="zh-CN" altLang="en-US" sz="1800" b="1" dirty="0"/>
          </a:p>
        </p:txBody>
      </p:sp>
      <p:sp>
        <p:nvSpPr>
          <p:cNvPr id="4" name="矩形 3"/>
          <p:cNvSpPr/>
          <p:nvPr/>
        </p:nvSpPr>
        <p:spPr>
          <a:xfrm>
            <a:off x="255721" y="5620899"/>
            <a:ext cx="10140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zh-CN" sz="1600" b="1" dirty="0" smtClean="0"/>
              <a:t>Figure 1      candidate positions (A</a:t>
            </a:r>
            <a:r>
              <a:rPr lang="en-US" altLang="zh-CN" sz="1600" b="1" baseline="-25000" dirty="0" smtClean="0"/>
              <a:t>n/2</a:t>
            </a:r>
            <a:r>
              <a:rPr lang="en-US" altLang="zh-CN" sz="1600" b="1" dirty="0"/>
              <a:t>, </a:t>
            </a:r>
            <a:r>
              <a:rPr lang="en-US" altLang="zh-CN" sz="1600" b="1" dirty="0" smtClean="0"/>
              <a:t>B</a:t>
            </a:r>
            <a:r>
              <a:rPr lang="en-US" altLang="zh-CN" sz="1600" b="1" baseline="-25000" dirty="0" smtClean="0"/>
              <a:t> </a:t>
            </a:r>
            <a:r>
              <a:rPr lang="en-US" altLang="zh-CN" sz="1600" b="1" baseline="-25000" dirty="0"/>
              <a:t>n/2</a:t>
            </a:r>
            <a:r>
              <a:rPr lang="en-US" altLang="zh-CN" sz="1600" b="1" dirty="0"/>
              <a:t>)</a:t>
            </a:r>
            <a:r>
              <a:rPr lang="en-CA" altLang="zh-CN" sz="1600" b="1" dirty="0"/>
              <a:t>.</a:t>
            </a:r>
            <a:endParaRPr lang="zh-CN" altLang="zh-CN" sz="1600" b="1" dirty="0"/>
          </a:p>
        </p:txBody>
      </p:sp>
    </p:spTree>
    <p:extLst>
      <p:ext uri="{BB962C8B-B14F-4D97-AF65-F5344CB8AC3E}">
        <p14:creationId xmlns:p14="http://schemas.microsoft.com/office/powerpoint/2010/main" val="23704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5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/>
              <a:t>Proposed Simplification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490604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" y="1570230"/>
            <a:ext cx="9485313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0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6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Experimental results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1478" y="2048902"/>
            <a:ext cx="72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smtClean="0"/>
              <a:t>AI</a:t>
            </a:r>
            <a:endParaRPr lang="zh-CN" altLang="zh-CN" sz="1600" b="1" dirty="0"/>
          </a:p>
        </p:txBody>
      </p:sp>
      <p:sp>
        <p:nvSpPr>
          <p:cNvPr id="16" name="矩形 15"/>
          <p:cNvSpPr/>
          <p:nvPr/>
        </p:nvSpPr>
        <p:spPr>
          <a:xfrm>
            <a:off x="140540" y="4900600"/>
            <a:ext cx="6775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smtClean="0"/>
              <a:t>CTC</a:t>
            </a:r>
            <a:endParaRPr lang="zh-CN" altLang="zh-CN" sz="1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00" y="940160"/>
            <a:ext cx="9595375" cy="367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54" y="4637513"/>
            <a:ext cx="9607221" cy="336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7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59" y="1255195"/>
            <a:ext cx="10107402" cy="522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9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8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1066005"/>
            <a:ext cx="10272713" cy="646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6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9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US" altLang="zh-CN" sz="3200" b="1" dirty="0" smtClean="0"/>
              <a:t>Conclusion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58750" y="1165185"/>
            <a:ext cx="100109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altLang="zh-CN" sz="2400" dirty="0"/>
              <a:t> </a:t>
            </a:r>
            <a:r>
              <a:rPr lang="en-CA" altLang="zh-CN" sz="2400" dirty="0" smtClean="0"/>
              <a:t>  It was proposed </a:t>
            </a:r>
          </a:p>
          <a:p>
            <a:pPr algn="l"/>
            <a:r>
              <a:rPr lang="en-CA" altLang="zh-CN" sz="2400" dirty="0"/>
              <a:t> </a:t>
            </a:r>
            <a:r>
              <a:rPr lang="en-CA" altLang="zh-CN" sz="2400" dirty="0" smtClean="0"/>
              <a:t>   -</a:t>
            </a:r>
            <a:r>
              <a:rPr lang="en-CA" altLang="zh-CN" sz="2400" dirty="0"/>
              <a:t> </a:t>
            </a:r>
            <a:r>
              <a:rPr lang="en-CA" altLang="zh-CN" sz="2400" dirty="0" smtClean="0"/>
              <a:t>remove candidate list derivation process in </a:t>
            </a:r>
            <a:r>
              <a:rPr lang="en-CA" altLang="zh-CN" sz="2400" dirty="0" err="1" smtClean="0"/>
              <a:t>SDM</a:t>
            </a:r>
            <a:r>
              <a:rPr lang="en-CA" altLang="zh-CN" sz="2400" dirty="0" smtClean="0"/>
              <a:t> mode,</a:t>
            </a:r>
          </a:p>
          <a:p>
            <a:pPr algn="l"/>
            <a:r>
              <a:rPr lang="en-CA" altLang="zh-CN" sz="2400" dirty="0" smtClean="0"/>
              <a:t>    - further simplify the reference </a:t>
            </a:r>
            <a:r>
              <a:rPr lang="en-CA" altLang="zh-CN" sz="2400" dirty="0"/>
              <a:t>pixel availability </a:t>
            </a:r>
            <a:r>
              <a:rPr lang="en-CA" altLang="zh-CN" sz="2400" dirty="0" smtClean="0"/>
              <a:t>checking, reduced to </a:t>
            </a:r>
          </a:p>
          <a:p>
            <a:pPr algn="l"/>
            <a:r>
              <a:rPr lang="en-CA" altLang="zh-CN" sz="2400" dirty="0"/>
              <a:t> </a:t>
            </a:r>
            <a:r>
              <a:rPr lang="en-CA" altLang="zh-CN" sz="2400" dirty="0" smtClean="0"/>
              <a:t>     from 2 to 1</a:t>
            </a:r>
          </a:p>
          <a:p>
            <a:pPr algn="l"/>
            <a:r>
              <a:rPr lang="en-CA" altLang="zh-CN" sz="2400" dirty="0"/>
              <a:t> </a:t>
            </a:r>
            <a:r>
              <a:rPr lang="en-CA" altLang="zh-CN" sz="2400" dirty="0" smtClean="0"/>
              <a:t>  </a:t>
            </a:r>
          </a:p>
          <a:p>
            <a:pPr algn="l"/>
            <a:r>
              <a:rPr lang="en-CA" altLang="zh-CN" sz="2400" dirty="0"/>
              <a:t> </a:t>
            </a:r>
            <a:r>
              <a:rPr lang="en-CA" altLang="zh-CN" sz="2400" dirty="0" smtClean="0"/>
              <a:t>   The </a:t>
            </a:r>
            <a:r>
              <a:rPr lang="en-CA" altLang="zh-CN" sz="2400" dirty="0"/>
              <a:t>experiments results show negligible coding efficiency impact.</a:t>
            </a:r>
            <a:endParaRPr lang="en-CA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295162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5712</TotalTime>
  <Words>468</Words>
  <Application>Microsoft Office PowerPoint</Application>
  <PresentationFormat>自定义</PresentationFormat>
  <Paragraphs>74</Paragraphs>
  <Slides>10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默认设计模板</vt:lpstr>
      <vt:lpstr>CorelDRAW</vt:lpstr>
      <vt:lpstr>PowerPoint 演示文稿</vt:lpstr>
      <vt:lpstr>Summary of Proposals </vt:lpstr>
      <vt:lpstr>Problem</vt:lpstr>
      <vt:lpstr>Proposed Simplification</vt:lpstr>
      <vt:lpstr>Proposed Simplification</vt:lpstr>
      <vt:lpstr>Experimental results</vt:lpstr>
      <vt:lpstr>Spec. Changes</vt:lpstr>
      <vt:lpstr>Spec. Changes</vt:lpstr>
      <vt:lpstr>Conclusion</vt:lpstr>
      <vt:lpstr>PowerPoint 演示文稿</vt:lpstr>
    </vt:vector>
  </TitlesOfParts>
  <Company>Hisilicon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Jianhua Zheng</cp:lastModifiedBy>
  <cp:revision>291</cp:revision>
  <cp:lastPrinted>2011-11-22T12:03:15Z</cp:lastPrinted>
  <dcterms:created xsi:type="dcterms:W3CDTF">2006-12-04T08:10:34Z</dcterms:created>
  <dcterms:modified xsi:type="dcterms:W3CDTF">2015-02-10T15:35:37Z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