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2" r:id="rId9"/>
    <p:sldId id="279" r:id="rId10"/>
    <p:sldId id="273" r:id="rId11"/>
    <p:sldId id="305" r:id="rId12"/>
    <p:sldId id="296" r:id="rId13"/>
    <p:sldId id="297" r:id="rId14"/>
    <p:sldId id="284" r:id="rId15"/>
    <p:sldId id="283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JCT3V-K0045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JCT3V-K0045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JCT3V-K0045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429488" y="0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JCT3V-K0045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429488" y="0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JCT3V-K0045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29488" y="0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JCT3V-K0045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JCT3V-K0045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2015/2/12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2015/2/12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2143108" y="4214818"/>
            <a:ext cx="5092700" cy="1900473"/>
          </a:xfrm>
        </p:spPr>
        <p:txBody>
          <a:bodyPr/>
          <a:lstStyle/>
          <a:p>
            <a:pPr algn="ctr"/>
            <a:r>
              <a:rPr lang="en-US" altLang="zh-TW" dirty="0" smtClean="0"/>
              <a:t>X. Zhang, K. Zhang, J. An,</a:t>
            </a:r>
          </a:p>
          <a:p>
            <a:pPr algn="ctr"/>
            <a:r>
              <a:rPr lang="en-US" altLang="zh-TW" dirty="0" smtClean="0"/>
              <a:t> H. Huang, J.-L. Lin,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357290" y="2285993"/>
            <a:ext cx="7072362" cy="1857388"/>
          </a:xfrm>
        </p:spPr>
        <p:txBody>
          <a:bodyPr/>
          <a:lstStyle/>
          <a:p>
            <a:pPr algn="ctr"/>
            <a:r>
              <a:rPr lang="en-CA" dirty="0" smtClean="0"/>
              <a:t>Bug Fix for Texture-dependent Depth Partitioning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686800" cy="4289481"/>
          </a:xfrm>
        </p:spPr>
        <p:txBody>
          <a:bodyPr>
            <a:normAutofit/>
          </a:bodyPr>
          <a:lstStyle/>
          <a:p>
            <a:r>
              <a:rPr lang="en-GB" dirty="0" smtClean="0"/>
              <a:t>In current Working Draft</a:t>
            </a:r>
            <a:r>
              <a:rPr lang="en-US" dirty="0" smtClean="0"/>
              <a:t>, part of the </a:t>
            </a:r>
            <a:r>
              <a:rPr lang="en-US" dirty="0" err="1" smtClean="0"/>
              <a:t>part_mode</a:t>
            </a:r>
            <a:r>
              <a:rPr lang="en-US" dirty="0" smtClean="0"/>
              <a:t> </a:t>
            </a:r>
            <a:r>
              <a:rPr lang="en-US" dirty="0" err="1" smtClean="0"/>
              <a:t>binarization</a:t>
            </a:r>
            <a:r>
              <a:rPr lang="en-US" dirty="0" smtClean="0"/>
              <a:t> table is missed when the collocated texture block is coded with vertical or horizontal partition.</a:t>
            </a:r>
          </a:p>
          <a:p>
            <a:r>
              <a:rPr lang="en-US" dirty="0" smtClean="0"/>
              <a:t>This contribution provides the bug fix of the </a:t>
            </a:r>
            <a:r>
              <a:rPr lang="en-US" dirty="0" err="1" smtClean="0"/>
              <a:t>binarization</a:t>
            </a:r>
            <a:r>
              <a:rPr lang="en-US" dirty="0" smtClean="0"/>
              <a:t> table to match </a:t>
            </a:r>
            <a:r>
              <a:rPr lang="en-US" altLang="zh-TW" dirty="0" smtClean="0"/>
              <a:t>the reference software, HTM-13.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00702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2800" dirty="0" smtClean="0"/>
              <a:t>Texture Dependent Depth Partition in Quad-Tree Limitation</a:t>
            </a:r>
          </a:p>
          <a:p>
            <a:pPr lvl="1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altLang="zh-TW" sz="2400" dirty="0" smtClean="0"/>
              <a:t>The possible partition candidate of current depth block according to the partition of the collocated texture block.</a:t>
            </a:r>
            <a:endParaRPr lang="en-US" altLang="zh-TW" sz="18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1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dirty="0" smtClean="0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492896"/>
            <a:ext cx="5420105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071538" y="3714752"/>
            <a:ext cx="2143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partPredIdc</a:t>
            </a:r>
            <a:r>
              <a:rPr lang="en-US" sz="2400" dirty="0" smtClean="0">
                <a:solidFill>
                  <a:srgbClr val="FF0000"/>
                </a:solidFill>
              </a:rPr>
              <a:t> = 0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1538" y="4714884"/>
            <a:ext cx="2143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partPredIdc</a:t>
            </a:r>
            <a:r>
              <a:rPr lang="en-US" sz="2400" dirty="0" smtClean="0">
                <a:solidFill>
                  <a:srgbClr val="FF0000"/>
                </a:solidFill>
              </a:rPr>
              <a:t> = 2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5572140"/>
            <a:ext cx="2143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partPredIdc</a:t>
            </a:r>
            <a:r>
              <a:rPr lang="en-US" sz="2400" dirty="0" smtClean="0">
                <a:solidFill>
                  <a:srgbClr val="FF0000"/>
                </a:solidFill>
              </a:rPr>
              <a:t> = 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1570" y="6215082"/>
            <a:ext cx="2143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partPredIdc</a:t>
            </a:r>
            <a:r>
              <a:rPr lang="en-US" sz="2400" dirty="0" smtClean="0">
                <a:solidFill>
                  <a:srgbClr val="FF0000"/>
                </a:solidFill>
              </a:rPr>
              <a:t> = 0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(Cont.)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00702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sz="2800" dirty="0" smtClean="0"/>
              <a:t>Table I.3 Name association to prediction mode and partitioning type</a:t>
            </a:r>
            <a:endParaRPr lang="en-US" altLang="zh-TW" sz="20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0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sz="1800" baseline="-25000" dirty="0" smtClean="0"/>
          </a:p>
          <a:p>
            <a:pPr lvl="1" fontAlgn="base">
              <a:spcAft>
                <a:spcPct val="0"/>
              </a:spcAft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 altLang="zh-TW" dirty="0" smtClean="0"/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39552" y="2204864"/>
          <a:ext cx="8136905" cy="4176468"/>
        </p:xfrm>
        <a:graphic>
          <a:graphicData uri="http://schemas.openxmlformats.org/drawingml/2006/table">
            <a:tbl>
              <a:tblPr/>
              <a:tblGrid>
                <a:gridCol w="1926823"/>
                <a:gridCol w="1543517"/>
                <a:gridCol w="1389165"/>
                <a:gridCol w="1638700"/>
                <a:gridCol w="1638700"/>
              </a:tblGrid>
              <a:tr h="46405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err="1">
                          <a:latin typeface="Times New Roman"/>
                          <a:ea typeface="Batang"/>
                          <a:cs typeface="Times New Roman"/>
                        </a:rPr>
                        <a:t>CuPredMode</a:t>
                      </a:r>
                      <a:r>
                        <a:rPr lang="en-CA" sz="1400" b="1" kern="100" dirty="0">
                          <a:latin typeface="Times New Roman"/>
                          <a:ea typeface="Batang"/>
                          <a:cs typeface="Times New Roman"/>
                        </a:rPr>
                        <a:t>[ x0 ][ y0 ]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 dirty="0" err="1">
                          <a:latin typeface="Times New Roman"/>
                          <a:ea typeface="Batang"/>
                          <a:cs typeface="Times New Roman"/>
                        </a:rPr>
                        <a:t>part_mode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MS Mincho"/>
                          <a:cs typeface="Times New Roman"/>
                        </a:rPr>
                        <a:t>partPredIdc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>
                          <a:latin typeface="Times New Roman"/>
                          <a:ea typeface="Batang"/>
                          <a:cs typeface="Times New Roman"/>
                        </a:rPr>
                        <a:t>IntraSplitFlag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kern="100">
                          <a:latin typeface="Times New Roman"/>
                          <a:ea typeface="Batang"/>
                          <a:cs typeface="Times New Roman"/>
                        </a:rPr>
                        <a:t>PartMode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MODE_INTRA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-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-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rowSpan="1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MODE_INTER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-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PART_2NxnU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PART_nLx2N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3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3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PART_2NxnD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3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PART_nRx2N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-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PART_2NxnU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-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PART_2NxnD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-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PART_nLx2N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2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-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zh-TW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kern="100" dirty="0">
                          <a:latin typeface="Times New Roman"/>
                          <a:ea typeface="Batang"/>
                          <a:cs typeface="Times New Roman"/>
                        </a:rPr>
                        <a:t>PART_nRx2N</a:t>
                      </a:r>
                      <a:endParaRPr lang="zh-TW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50800" marR="508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1"/>
            <a:ext cx="8929718" cy="4747754"/>
          </a:xfrm>
        </p:spPr>
        <p:txBody>
          <a:bodyPr/>
          <a:lstStyle/>
          <a:p>
            <a:r>
              <a:rPr lang="en-US" dirty="0" smtClean="0"/>
              <a:t>Part of the </a:t>
            </a:r>
            <a:r>
              <a:rPr lang="en-US" dirty="0" err="1" smtClean="0"/>
              <a:t>part_mode</a:t>
            </a:r>
            <a:r>
              <a:rPr lang="en-US" dirty="0" smtClean="0"/>
              <a:t> </a:t>
            </a:r>
            <a:r>
              <a:rPr lang="en-US" dirty="0" err="1" smtClean="0"/>
              <a:t>binarization</a:t>
            </a:r>
            <a:r>
              <a:rPr lang="en-US" dirty="0" smtClean="0"/>
              <a:t> table is missed when the flag </a:t>
            </a:r>
            <a:r>
              <a:rPr lang="en-US" dirty="0" err="1" smtClean="0"/>
              <a:t>partPredIdc</a:t>
            </a:r>
            <a:r>
              <a:rPr lang="en-US" dirty="0" smtClean="0"/>
              <a:t> is equal to 1 or 2.	</a:t>
            </a:r>
          </a:p>
          <a:p>
            <a:pPr lvl="1"/>
            <a:r>
              <a:rPr lang="en-US" dirty="0" smtClean="0"/>
              <a:t>The current </a:t>
            </a:r>
            <a:r>
              <a:rPr lang="en-US" dirty="0" err="1" smtClean="0"/>
              <a:t>binarization</a:t>
            </a:r>
            <a:r>
              <a:rPr lang="en-US" dirty="0" smtClean="0"/>
              <a:t> table only includes the cases when </a:t>
            </a:r>
            <a:r>
              <a:rPr lang="en-US" dirty="0" err="1" smtClean="0"/>
              <a:t>partPredIdc</a:t>
            </a:r>
            <a:r>
              <a:rPr lang="en-US" dirty="0" smtClean="0"/>
              <a:t> = 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Fix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4604878"/>
          </a:xfrm>
        </p:spPr>
        <p:txBody>
          <a:bodyPr/>
          <a:lstStyle/>
          <a:p>
            <a:r>
              <a:rPr lang="en-US" dirty="0" smtClean="0"/>
              <a:t>Add cases when </a:t>
            </a:r>
            <a:r>
              <a:rPr lang="en-US" dirty="0" err="1" smtClean="0"/>
              <a:t>partPredIdc</a:t>
            </a:r>
            <a:r>
              <a:rPr lang="en-US" dirty="0" smtClean="0"/>
              <a:t> != 0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642910" y="2071678"/>
          <a:ext cx="7858179" cy="3857652"/>
        </p:xfrm>
        <a:graphic>
          <a:graphicData uri="http://schemas.openxmlformats.org/drawingml/2006/table">
            <a:tbl>
              <a:tblPr/>
              <a:tblGrid>
                <a:gridCol w="1148318"/>
                <a:gridCol w="382772"/>
                <a:gridCol w="893136"/>
                <a:gridCol w="1148318"/>
                <a:gridCol w="1148318"/>
                <a:gridCol w="1084522"/>
                <a:gridCol w="1084522"/>
                <a:gridCol w="968273"/>
              </a:tblGrid>
              <a:tr h="173768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xCb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en-GB" sz="1100" dirty="0" err="1">
                          <a:latin typeface="Times New Roman"/>
                          <a:ea typeface="Malgun Gothic"/>
                          <a:cs typeface="Times New Roman"/>
                        </a:rPr>
                        <a:t>yCb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05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partPredIdc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endParaRPr lang="en-US" sz="105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latin typeface="Times New Roman"/>
                          <a:ea typeface="Malgun Gothic"/>
                          <a:cs typeface="Times New Roman"/>
                        </a:rPr>
                        <a:t>Bin string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log2CbSize &gt; MinCbLog2SizeY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log2CbSize  ==  MinCbLog2SizeY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!amp_enabled_flag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amp_enabled_flag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log2CbSize  = =  3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log2CbSize &gt; 3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MODE_IN</a:t>
                      </a:r>
                      <a:r>
                        <a:rPr lang="en-GB" sz="1100">
                          <a:latin typeface="Times New Roman"/>
                          <a:ea typeface="MS Mincho"/>
                          <a:cs typeface="Times New Roman"/>
                        </a:rPr>
                        <a:t>TRA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rowSpan="14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MODE_INTER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0,1,2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011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4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PART_2NxnU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0100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5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PART_2NxnD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0101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6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PART_nLx2N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0000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7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Batang"/>
                          <a:cs typeface="Times New Roman"/>
                        </a:rPr>
                        <a:t>PART_nRx2N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0001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PART_2NxnU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000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PART_2NxnD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001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PART_nLx2N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000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PART_nRx2N</a:t>
                      </a:r>
                      <a:endParaRPr lang="en-US" sz="105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001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858280" cy="4203367"/>
          </a:xfrm>
        </p:spPr>
        <p:txBody>
          <a:bodyPr/>
          <a:lstStyle/>
          <a:p>
            <a:r>
              <a:rPr lang="en-US" altLang="zh-TW" dirty="0" smtClean="0"/>
              <a:t>Provides the bug fix of the </a:t>
            </a:r>
            <a:r>
              <a:rPr lang="en-US" altLang="zh-TW" dirty="0" err="1" smtClean="0"/>
              <a:t>binarization</a:t>
            </a:r>
            <a:r>
              <a:rPr lang="en-US" altLang="zh-TW" dirty="0" smtClean="0"/>
              <a:t> table to match the reference software, HTM-13. </a:t>
            </a:r>
          </a:p>
          <a:p>
            <a:r>
              <a:rPr lang="en-US" dirty="0" smtClean="0"/>
              <a:t>Thanks for Sharp’s crosscheck.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sz="2000" dirty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022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1155</TotalTime>
  <Words>386</Words>
  <Application>Microsoft Office PowerPoint</Application>
  <PresentationFormat>On-screen Show (4:3)</PresentationFormat>
  <Paragraphs>228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Bug Fix for Texture-dependent Depth Partitioning</vt:lpstr>
      <vt:lpstr>Overall Summary</vt:lpstr>
      <vt:lpstr>Background </vt:lpstr>
      <vt:lpstr>Background (Cont.) </vt:lpstr>
      <vt:lpstr>Problem</vt:lpstr>
      <vt:lpstr>Proposed Fix</vt:lpstr>
      <vt:lpstr>Conclusion</vt:lpstr>
      <vt:lpstr>Slide 8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193</cp:revision>
  <dcterms:created xsi:type="dcterms:W3CDTF">2014-03-11T04:25:26Z</dcterms:created>
  <dcterms:modified xsi:type="dcterms:W3CDTF">2015-02-12T09:29:53Z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-1091528723</vt:i4>
  </property>
  <property fmtid="{D5CDD505-2E9C-101B-9397-08002B2CF9AE}" pid="3" name="_NewReviewCycle">
    <vt:lpwstr/>
  </property>
  <property fmtid="{D5CDD505-2E9C-101B-9397-08002B2CF9AE}" pid="4" name="_EmailSubject">
    <vt:lpwstr>PPT for JCT3V-K0045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-1701226681</vt:i4>
  </property>
</Properties>
</file>