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52" r:id="rId2"/>
  </p:sldMasterIdLst>
  <p:notesMasterIdLst>
    <p:notesMasterId r:id="rId9"/>
  </p:notesMasterIdLst>
  <p:handoutMasterIdLst>
    <p:handoutMasterId r:id="rId10"/>
  </p:handoutMasterIdLst>
  <p:sldIdLst>
    <p:sldId id="402" r:id="rId3"/>
    <p:sldId id="408" r:id="rId4"/>
    <p:sldId id="405" r:id="rId5"/>
    <p:sldId id="409" r:id="rId6"/>
    <p:sldId id="406" r:id="rId7"/>
    <p:sldId id="410" r:id="rId8"/>
  </p:sldIdLst>
  <p:sldSz cx="9906000" cy="6858000" type="A4"/>
  <p:notesSz cx="6807200" cy="99393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FFCC99"/>
    <a:srgbClr val="0000CC"/>
    <a:srgbClr val="FFFFCC"/>
    <a:srgbClr val="CC0000"/>
    <a:srgbClr val="B2B2B2"/>
    <a:srgbClr val="C0C0C0"/>
    <a:srgbClr val="96969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5" autoAdjust="0"/>
    <p:restoredTop sz="93695" autoAdjust="0"/>
  </p:normalViewPr>
  <p:slideViewPr>
    <p:cSldViewPr>
      <p:cViewPr>
        <p:scale>
          <a:sx n="110" d="100"/>
          <a:sy n="110" d="100"/>
        </p:scale>
        <p:origin x="-492" y="6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EAE09EE-1634-460A-A4D2-4FBFD412126C}" type="datetimeFigureOut">
              <a:rPr lang="ko-KR" altLang="en-US"/>
              <a:pPr>
                <a:defRPr/>
              </a:pPr>
              <a:t>2015-02-11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8DEBFE30-EE3D-40BF-92F1-9707CE6C60B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432260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1625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93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48DF34D4-DDBA-4C48-B76D-0F5AAA7D36A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17539694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495382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C78D30-E416-44EF-A927-0E0D69402EB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190486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B0C66-32B7-4665-9D88-03D90A17236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699816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1FA3E-EC3B-4F2D-9118-9136E6BA247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65750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16496" y="58614"/>
            <a:ext cx="8627368" cy="512866"/>
          </a:xfrm>
          <a:prstGeom prst="rect">
            <a:avLst/>
          </a:prstGeom>
        </p:spPr>
        <p:txBody>
          <a:bodyPr/>
          <a:lstStyle>
            <a:lvl1pPr algn="ctr">
              <a:defRPr sz="2800" b="1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6496" y="692696"/>
            <a:ext cx="8994204" cy="5433467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1pPr>
            <a:lvl2pPr>
              <a:defRPr sz="18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2pPr>
            <a:lvl3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3pPr>
            <a:lvl4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4pPr>
            <a:lvl5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553450" y="6453188"/>
            <a:ext cx="857250" cy="288925"/>
          </a:xfrm>
          <a:prstGeom prst="rect">
            <a:avLst/>
          </a:prstGeom>
        </p:spPr>
        <p:txBody>
          <a:bodyPr/>
          <a:lstStyle>
            <a:lvl1pPr algn="ctr">
              <a:defRPr sz="1400" b="1" smtClean="0">
                <a:latin typeface="Times New Roman" pitchFamily="18" charset="0"/>
                <a:ea typeface="굴림" pitchFamily="50" charset="-127"/>
                <a:cs typeface="Times New Roman" pitchFamily="18" charset="0"/>
              </a:defRPr>
            </a:lvl1pPr>
          </a:lstStyle>
          <a:p>
            <a:pPr>
              <a:defRPr/>
            </a:pPr>
            <a:fld id="{066EE2E7-1CE0-4929-8ABB-4D48B4389A2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4413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F52A9-661D-47B1-8A9A-6AAA8BA349B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64572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9CD64-1DAC-4D03-A804-683588C621A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877068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36830-0C3B-40C2-80CF-537862E360F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826396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057DA-7E10-4FA2-B1B7-6DA7B312865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671835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99C3E-1B9B-40BD-96F1-8277B10F136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054221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667C6-A555-428F-BE31-27FC0BF91DA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531727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0CE1C6-125D-4A0C-AB33-5CE8B2643E1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485092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Line 21"/>
          <p:cNvSpPr>
            <a:spLocks noChangeShapeType="1"/>
          </p:cNvSpPr>
          <p:nvPr/>
        </p:nvSpPr>
        <p:spPr bwMode="auto">
          <a:xfrm>
            <a:off x="0" y="64531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31" name="Line 14"/>
          <p:cNvSpPr>
            <a:spLocks noChangeShapeType="1"/>
          </p:cNvSpPr>
          <p:nvPr/>
        </p:nvSpPr>
        <p:spPr bwMode="auto">
          <a:xfrm>
            <a:off x="0" y="5349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14" r:id="rId2"/>
  </p:sldLayoutIdLst>
  <p:hf hdr="0" ftr="0" dt="0"/>
  <p:txStyles>
    <p:titleStyle>
      <a:lvl1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제목 개체 틀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2051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041AB3C0-198C-4133-B8F1-0F496F7F1C4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4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560388" y="1268413"/>
            <a:ext cx="8640762" cy="1296987"/>
          </a:xfrm>
          <a:prstGeom prst="rect">
            <a:avLst/>
          </a:prstGeom>
          <a:solidFill>
            <a:srgbClr val="EAEAEA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 eaLnBrk="1" hangingPunct="1"/>
            <a:r>
              <a:rPr lang="en-US" altLang="en-US" sz="2400" b="1" dirty="0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TDVP scaling process for AMVP in 3D-HEVC</a:t>
            </a:r>
            <a:endParaRPr lang="en-US" altLang="en-US" sz="2400" b="1" dirty="0">
              <a:latin typeface="Times New Roman" pitchFamily="18" charset="0"/>
              <a:ea typeface="돋움" pitchFamily="50" charset="-127"/>
              <a:cs typeface="Times New Roman" pitchFamily="18" charset="0"/>
            </a:endParaRPr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4213856" y="5378450"/>
            <a:ext cx="147829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30188" indent="-230188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altLang="ko-KR" sz="1600" b="1" dirty="0" smtClean="0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February 2015</a:t>
            </a:r>
            <a:endParaRPr lang="en-US" altLang="ko-KR" sz="1600" b="1" dirty="0">
              <a:solidFill>
                <a:srgbClr val="000000"/>
              </a:solidFill>
              <a:latin typeface="Times New Roman" pitchFamily="18" charset="0"/>
              <a:ea typeface="돋움" pitchFamily="50" charset="-127"/>
              <a:cs typeface="Times New Roman" pitchFamily="18" charset="0"/>
            </a:endParaRPr>
          </a:p>
        </p:txBody>
      </p:sp>
      <p:sp>
        <p:nvSpPr>
          <p:cNvPr id="4101" name="Text Box 36"/>
          <p:cNvSpPr txBox="1">
            <a:spLocks noChangeArrowheads="1"/>
          </p:cNvSpPr>
          <p:nvPr/>
        </p:nvSpPr>
        <p:spPr bwMode="auto">
          <a:xfrm>
            <a:off x="4192588" y="5756275"/>
            <a:ext cx="15113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30188" indent="-230188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altLang="ko-KR" sz="1600" b="1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LG Electronics</a:t>
            </a:r>
          </a:p>
        </p:txBody>
      </p:sp>
      <p:sp>
        <p:nvSpPr>
          <p:cNvPr id="4102" name="Text Box 29"/>
          <p:cNvSpPr txBox="1">
            <a:spLocks noChangeArrowheads="1"/>
          </p:cNvSpPr>
          <p:nvPr/>
        </p:nvSpPr>
        <p:spPr bwMode="auto">
          <a:xfrm>
            <a:off x="0" y="3714750"/>
            <a:ext cx="99060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marL="342900" indent="-342900" defTabSz="7620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defTabSz="7620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defTabSz="7620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defTabSz="7620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defTabSz="7620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 eaLnBrk="1" hangingPunct="1">
              <a:lnSpc>
                <a:spcPct val="110000"/>
              </a:lnSpc>
              <a:spcBef>
                <a:spcPct val="40000"/>
              </a:spcBef>
            </a:pPr>
            <a:r>
              <a:rPr lang="en-US" altLang="ko-KR" sz="1400" b="1" dirty="0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Sunmi Yoo, Junghak Nam, Sehoon Yea</a:t>
            </a:r>
            <a:endParaRPr lang="en-US" altLang="ko-KR" sz="1400" b="1" dirty="0">
              <a:latin typeface="Times New Roman" pitchFamily="18" charset="0"/>
              <a:ea typeface="돋움" pitchFamily="50" charset="-127"/>
              <a:cs typeface="Times New Roman" pitchFamily="18" charset="0"/>
            </a:endParaRPr>
          </a:p>
        </p:txBody>
      </p:sp>
      <p:pic>
        <p:nvPicPr>
          <p:cNvPr id="7" name="그림 6" descr="LGE_Logo_3D_Tagline(W).png-Windows 사진 뷰어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107" t="30050" r="16926" b="39500"/>
          <a:stretch/>
        </p:blipFill>
        <p:spPr>
          <a:xfrm>
            <a:off x="8265368" y="5925344"/>
            <a:ext cx="1062736" cy="5603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Problem statement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Two different TMVP derivation for Merge and AMVP</a:t>
            </a:r>
          </a:p>
          <a:p>
            <a:pPr lvl="1"/>
            <a:r>
              <a:rPr lang="en-US" altLang="ko-KR" dirty="0" smtClean="0"/>
              <a:t>TDVP (Temporal disparity vector predictor) scaling allowed in I.8.5.3.2.8</a:t>
            </a:r>
          </a:p>
          <a:p>
            <a:pPr lvl="1"/>
            <a:r>
              <a:rPr lang="en-US" altLang="ko-KR" dirty="0" smtClean="0"/>
              <a:t>No TDVP scaling for AMVP mode</a:t>
            </a:r>
          </a:p>
          <a:p>
            <a:pPr lvl="2"/>
            <a:r>
              <a:rPr lang="en-US" altLang="ko-KR" dirty="0" smtClean="0"/>
              <a:t>3D-HEVC AMVP process is identical to HEVC v1 (8.5.3.2.8)</a:t>
            </a:r>
          </a:p>
          <a:p>
            <a:pPr lvl="2"/>
            <a:r>
              <a:rPr lang="en-US" altLang="ko-KR" dirty="0" smtClean="0"/>
              <a:t>No scaling for inter-view reference pictures</a:t>
            </a:r>
          </a:p>
          <a:p>
            <a:pPr lvl="2"/>
            <a:endParaRPr lang="en-US" altLang="ko-KR" dirty="0" smtClean="0"/>
          </a:p>
          <a:p>
            <a:pPr lvl="1"/>
            <a:endParaRPr lang="en-US" altLang="ko-KR" dirty="0"/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6EE2E7-1CE0-4929-8ABB-4D48B4389A2F}" type="slidenum">
              <a:rPr lang="ko-KR" altLang="en-US" smtClean="0"/>
              <a:pPr>
                <a:defRPr/>
              </a:pPr>
              <a:t>2</a:t>
            </a:fld>
            <a:endParaRPr lang="ko-KR" altLang="en-US"/>
          </a:p>
        </p:txBody>
      </p:sp>
      <p:grpSp>
        <p:nvGrpSpPr>
          <p:cNvPr id="46" name="그룹 45"/>
          <p:cNvGrpSpPr/>
          <p:nvPr/>
        </p:nvGrpSpPr>
        <p:grpSpPr>
          <a:xfrm>
            <a:off x="2223738" y="3284984"/>
            <a:ext cx="5379720" cy="2499177"/>
            <a:chOff x="1833010" y="1169176"/>
            <a:chExt cx="5379720" cy="2499177"/>
          </a:xfrm>
        </p:grpSpPr>
        <p:sp>
          <p:nvSpPr>
            <p:cNvPr id="47" name="직사각형 46"/>
            <p:cNvSpPr/>
            <p:nvPr/>
          </p:nvSpPr>
          <p:spPr>
            <a:xfrm>
              <a:off x="5684818" y="2455809"/>
              <a:ext cx="1488762" cy="950935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8" name="직사각형 47"/>
            <p:cNvSpPr/>
            <p:nvPr/>
          </p:nvSpPr>
          <p:spPr>
            <a:xfrm>
              <a:off x="3758914" y="2455809"/>
              <a:ext cx="1488762" cy="950935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9" name="직사각형 48"/>
            <p:cNvSpPr/>
            <p:nvPr/>
          </p:nvSpPr>
          <p:spPr>
            <a:xfrm>
              <a:off x="5684818" y="1169176"/>
              <a:ext cx="1488762" cy="950935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0" name="직사각형 49"/>
            <p:cNvSpPr/>
            <p:nvPr/>
          </p:nvSpPr>
          <p:spPr>
            <a:xfrm>
              <a:off x="1833010" y="1169176"/>
              <a:ext cx="1488762" cy="950935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1" name="직사각형 50"/>
            <p:cNvSpPr/>
            <p:nvPr/>
          </p:nvSpPr>
          <p:spPr>
            <a:xfrm>
              <a:off x="6594835" y="2862494"/>
              <a:ext cx="137564" cy="137564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2" name="직사각형 51"/>
            <p:cNvSpPr/>
            <p:nvPr/>
          </p:nvSpPr>
          <p:spPr>
            <a:xfrm>
              <a:off x="4837919" y="2862494"/>
              <a:ext cx="137564" cy="137564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dash"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3" name="직사각형 52"/>
            <p:cNvSpPr/>
            <p:nvPr/>
          </p:nvSpPr>
          <p:spPr>
            <a:xfrm>
              <a:off x="6594835" y="1575861"/>
              <a:ext cx="137564" cy="137564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4" name="직사각형 53"/>
            <p:cNvSpPr/>
            <p:nvPr/>
          </p:nvSpPr>
          <p:spPr>
            <a:xfrm>
              <a:off x="2989909" y="1575861"/>
              <a:ext cx="137564" cy="137564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cxnSp>
          <p:nvCxnSpPr>
            <p:cNvPr id="55" name="직선 화살표 연결선 54"/>
            <p:cNvCxnSpPr/>
            <p:nvPr/>
          </p:nvCxnSpPr>
          <p:spPr>
            <a:xfrm flipH="1">
              <a:off x="2989909" y="1575861"/>
              <a:ext cx="3604926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E7E6E6">
                  <a:lumMod val="50000"/>
                </a:srgbClr>
              </a:solidFill>
              <a:prstDash val="solid"/>
              <a:miter lim="800000"/>
              <a:tailEnd type="stealth"/>
            </a:ln>
            <a:effectLst/>
          </p:spPr>
        </p:cxnSp>
        <p:sp>
          <p:nvSpPr>
            <p:cNvPr id="56" name="TextBox 55"/>
            <p:cNvSpPr txBox="1"/>
            <p:nvPr/>
          </p:nvSpPr>
          <p:spPr>
            <a:xfrm>
              <a:off x="4631986" y="3406743"/>
              <a:ext cx="6078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50" charset="-127"/>
                </a:rPr>
                <a:t>currRef</a:t>
              </a:r>
              <a:endParaRPr kumimoji="0" lang="ko-KR" altLang="en-US" sz="11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2206779" y="2081730"/>
              <a:ext cx="70403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50" charset="-127"/>
                </a:rPr>
                <a:t>colPicRef</a:t>
              </a:r>
              <a:endParaRPr kumimoji="0" lang="ko-KR" altLang="en-US" sz="11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6689457" y="2086062"/>
              <a:ext cx="51328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50" charset="-127"/>
                </a:rPr>
                <a:t>colPic</a:t>
              </a:r>
              <a:endParaRPr kumimoji="0" lang="ko-KR" altLang="en-US" sz="11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6795628" y="3406743"/>
              <a:ext cx="41710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50" charset="-127"/>
                </a:rPr>
                <a:t>curr</a:t>
              </a:r>
              <a:endParaRPr kumimoji="0" lang="ko-KR" altLang="en-US" sz="11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60" name="직사각형 59"/>
            <p:cNvSpPr/>
            <p:nvPr/>
          </p:nvSpPr>
          <p:spPr>
            <a:xfrm>
              <a:off x="5020153" y="2862494"/>
              <a:ext cx="137564" cy="137564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cxnSp>
          <p:nvCxnSpPr>
            <p:cNvPr id="61" name="직선 화살표 연결선 60"/>
            <p:cNvCxnSpPr/>
            <p:nvPr/>
          </p:nvCxnSpPr>
          <p:spPr>
            <a:xfrm flipH="1">
              <a:off x="5021580" y="2862494"/>
              <a:ext cx="1573255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C00000"/>
              </a:solidFill>
              <a:prstDash val="solid"/>
              <a:miter lim="800000"/>
              <a:tailEnd type="stealth"/>
            </a:ln>
            <a:effectLst/>
          </p:spPr>
        </p:cxnSp>
        <p:sp>
          <p:nvSpPr>
            <p:cNvPr id="62" name="TextBox 61"/>
            <p:cNvSpPr txBox="1"/>
            <p:nvPr/>
          </p:nvSpPr>
          <p:spPr>
            <a:xfrm>
              <a:off x="4100334" y="2969578"/>
              <a:ext cx="95090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50" charset="-127"/>
                </a:rPr>
                <a:t>Desired position</a:t>
              </a:r>
            </a:p>
          </p:txBody>
        </p:sp>
        <p:sp>
          <p:nvSpPr>
            <p:cNvPr id="63" name="원호 62"/>
            <p:cNvSpPr/>
            <p:nvPr/>
          </p:nvSpPr>
          <p:spPr>
            <a:xfrm rot="16762542">
              <a:off x="4686953" y="2881685"/>
              <a:ext cx="246111" cy="257162"/>
            </a:xfrm>
            <a:prstGeom prst="arc">
              <a:avLst>
                <a:gd name="adj1" fmla="val 15418850"/>
                <a:gd name="adj2" fmla="val 0"/>
              </a:avLst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6067734" y="2815689"/>
              <a:ext cx="57688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50" charset="-127"/>
                </a:rPr>
                <a:t>TDVP</a:t>
              </a:r>
              <a:endParaRPr kumimoji="0" lang="ko-KR" alt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</a:endParaRPr>
            </a:p>
          </p:txBody>
        </p:sp>
        <p:cxnSp>
          <p:nvCxnSpPr>
            <p:cNvPr id="65" name="직선 연결선 64"/>
            <p:cNvCxnSpPr/>
            <p:nvPr/>
          </p:nvCxnSpPr>
          <p:spPr>
            <a:xfrm>
              <a:off x="4837919" y="1575861"/>
              <a:ext cx="1053201" cy="1286632"/>
            </a:xfrm>
            <a:prstGeom prst="line">
              <a:avLst/>
            </a:prstGeom>
            <a:noFill/>
            <a:ln w="6350" cap="flat" cmpd="sng" algn="ctr">
              <a:solidFill>
                <a:srgbClr val="5B9BD5"/>
              </a:solidFill>
              <a:prstDash val="dash"/>
              <a:miter lim="800000"/>
              <a:tailEnd type="triangle"/>
            </a:ln>
            <a:effectLst/>
          </p:spPr>
        </p:cxnSp>
      </p:grpSp>
      <p:sp>
        <p:nvSpPr>
          <p:cNvPr id="5" name="TextBox 4"/>
          <p:cNvSpPr txBox="1"/>
          <p:nvPr/>
        </p:nvSpPr>
        <p:spPr>
          <a:xfrm>
            <a:off x="3462865" y="5942593"/>
            <a:ext cx="32840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1. TDVP derivation in AMVP mode</a:t>
            </a:r>
            <a:endParaRPr lang="ko-KR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4864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6EE2E7-1CE0-4929-8ABB-4D48B4389A2F}" type="slidenum">
              <a:rPr lang="ko-KR" altLang="en-US" smtClean="0"/>
              <a:pPr>
                <a:defRPr/>
              </a:pPr>
              <a:t>3</a:t>
            </a:fld>
            <a:endParaRPr lang="ko-KR" altLang="en-US"/>
          </a:p>
        </p:txBody>
      </p:sp>
      <p:grpSp>
        <p:nvGrpSpPr>
          <p:cNvPr id="21" name="그룹 20"/>
          <p:cNvGrpSpPr/>
          <p:nvPr/>
        </p:nvGrpSpPr>
        <p:grpSpPr>
          <a:xfrm>
            <a:off x="1069201" y="1081662"/>
            <a:ext cx="7688794" cy="5210183"/>
            <a:chOff x="-15552" y="174634"/>
            <a:chExt cx="9341921" cy="6330397"/>
          </a:xfrm>
        </p:grpSpPr>
        <p:sp>
          <p:nvSpPr>
            <p:cNvPr id="23" name="모서리가 둥근 직사각형 22"/>
            <p:cNvSpPr/>
            <p:nvPr/>
          </p:nvSpPr>
          <p:spPr>
            <a:xfrm>
              <a:off x="1088994" y="559725"/>
              <a:ext cx="3849967" cy="5945306"/>
            </a:xfrm>
            <a:prstGeom prst="roundRect">
              <a:avLst>
                <a:gd name="adj" fmla="val 3321"/>
              </a:avLst>
            </a:prstGeom>
            <a:solidFill>
              <a:schemeClr val="accent1">
                <a:alpha val="20000"/>
              </a:schemeClr>
            </a:solidFill>
            <a:ln w="12700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  <p:sp>
          <p:nvSpPr>
            <p:cNvPr id="24" name="모서리가 둥근 직사각형 23"/>
            <p:cNvSpPr/>
            <p:nvPr/>
          </p:nvSpPr>
          <p:spPr>
            <a:xfrm>
              <a:off x="4965222" y="543966"/>
              <a:ext cx="3849967" cy="5945306"/>
            </a:xfrm>
            <a:prstGeom prst="roundRect">
              <a:avLst>
                <a:gd name="adj" fmla="val 3321"/>
              </a:avLst>
            </a:prstGeom>
            <a:solidFill>
              <a:srgbClr val="FFC000">
                <a:alpha val="20000"/>
              </a:srgbClr>
            </a:solidFill>
            <a:ln w="12700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1377261" y="559725"/>
              <a:ext cx="2648744" cy="7105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8.5.3.2.2 </a:t>
              </a:r>
              <a:br>
                <a:rPr lang="en-US" altLang="ko-KR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Derivation process for </a:t>
              </a:r>
              <a:b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altLang="ko-KR" sz="1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luma</a:t>
              </a:r>
              <a: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motion vectors for merge mode</a:t>
              </a:r>
              <a:endParaRPr lang="ko-KR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5740910" y="559725"/>
              <a:ext cx="2476500" cy="7105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8.5.3.2.6 </a:t>
              </a:r>
              <a:br>
                <a:rPr lang="en-US" altLang="ko-KR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Derivation process </a:t>
              </a:r>
              <a:b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 </a:t>
              </a:r>
              <a:r>
                <a:rPr lang="en-US" altLang="ko-KR" sz="1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luma</a:t>
              </a:r>
              <a: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motion vector prediction</a:t>
              </a:r>
              <a:endParaRPr lang="ko-KR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2429154" y="1564119"/>
              <a:ext cx="4953000" cy="71050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/>
              <a:r>
                <a:rPr lang="en-US" altLang="ko-KR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8.5.3.2.8 </a:t>
              </a:r>
              <a:br>
                <a:rPr lang="en-US" altLang="ko-KR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Derivation process </a:t>
              </a:r>
              <a:b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 temporal </a:t>
              </a:r>
              <a:r>
                <a:rPr lang="en-US" altLang="ko-KR" sz="1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luma</a:t>
              </a:r>
              <a: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motion vector prediction</a:t>
              </a:r>
              <a:endParaRPr lang="ko-KR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2418917" y="2568516"/>
              <a:ext cx="4953000" cy="71050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/>
              <a:r>
                <a:rPr lang="en-US" altLang="ko-KR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8.5.3.2.9 </a:t>
              </a:r>
              <a:br>
                <a:rPr lang="en-US" altLang="ko-KR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Derivation process </a:t>
              </a:r>
              <a:b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 collocated motion vectors</a:t>
              </a:r>
              <a:endParaRPr lang="ko-KR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1468671" y="3603431"/>
              <a:ext cx="2465925" cy="7105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I.8.5.3.2.17 </a:t>
              </a:r>
              <a:br>
                <a:rPr lang="en-US" altLang="ko-KR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Derivation process </a:t>
              </a:r>
              <a:b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 the base merge candidate list</a:t>
              </a:r>
              <a:endParaRPr lang="ko-KR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5746197" y="3603431"/>
              <a:ext cx="2465925" cy="7105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8.5.3.2.6 </a:t>
              </a:r>
              <a:br>
                <a:rPr lang="en-US" altLang="ko-KR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Derivation process </a:t>
              </a:r>
              <a:b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 </a:t>
              </a:r>
              <a:r>
                <a:rPr lang="en-US" altLang="ko-KR" sz="1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luma</a:t>
              </a:r>
              <a: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motion vector prediction</a:t>
              </a:r>
              <a:endParaRPr lang="ko-KR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1117457" y="4577306"/>
              <a:ext cx="3234903" cy="8974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I.8.5.3.2.8 </a:t>
              </a:r>
              <a:br>
                <a:rPr lang="en-US" altLang="ko-KR" sz="12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altLang="ko-KR" sz="1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Derivation process </a:t>
              </a:r>
              <a:br>
                <a:rPr lang="en-US" altLang="ko-KR" sz="1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altLang="ko-KR" sz="1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for temporal </a:t>
              </a:r>
              <a:r>
                <a:rPr lang="en-US" altLang="ko-KR" sz="1000" dirty="0" err="1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luma</a:t>
              </a:r>
              <a:r>
                <a:rPr lang="en-US" altLang="ko-KR" sz="1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motion vector prediction</a:t>
              </a:r>
              <a:br>
                <a:rPr lang="en-US" altLang="ko-KR" sz="1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altLang="ko-KR" sz="1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in merge mode</a:t>
              </a:r>
              <a:endParaRPr lang="ko-KR" altLang="en-US" sz="1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1468671" y="5581702"/>
              <a:ext cx="2465925" cy="8974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I.8.5.3.2.9 </a:t>
              </a:r>
              <a:br>
                <a:rPr lang="en-US" altLang="ko-KR" sz="12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altLang="ko-KR" sz="1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Derivation process </a:t>
              </a:r>
              <a:br>
                <a:rPr lang="en-US" altLang="ko-KR" sz="1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altLang="ko-KR" sz="1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for collocated motion vectors</a:t>
              </a:r>
              <a:br>
                <a:rPr lang="en-US" altLang="ko-KR" sz="1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altLang="ko-KR" sz="1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in merge mode</a:t>
              </a:r>
              <a:endParaRPr lang="ko-KR" altLang="en-US" sz="1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5371386" y="4582296"/>
              <a:ext cx="3234903" cy="7105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8.5.3.2.8 </a:t>
              </a:r>
              <a:br>
                <a:rPr lang="en-US" altLang="ko-KR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Derivation process </a:t>
              </a:r>
              <a:b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 temporal </a:t>
              </a:r>
              <a:r>
                <a:rPr lang="en-US" altLang="ko-KR" sz="1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luma</a:t>
              </a:r>
              <a: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motion vector prediction</a:t>
              </a:r>
              <a:endParaRPr lang="ko-KR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5736884" y="5581702"/>
              <a:ext cx="2465925" cy="7105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8.5.3.2.9 </a:t>
              </a:r>
              <a:br>
                <a:rPr lang="en-US" altLang="ko-KR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Derivation process </a:t>
              </a:r>
              <a:b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 collocated motion vectors</a:t>
              </a:r>
              <a:endParaRPr lang="ko-KR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6" name="직선 연결선 25"/>
            <p:cNvCxnSpPr/>
            <p:nvPr/>
          </p:nvCxnSpPr>
          <p:spPr>
            <a:xfrm>
              <a:off x="685409" y="3368037"/>
              <a:ext cx="864096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직선 화살표 연결선 27"/>
            <p:cNvCxnSpPr/>
            <p:nvPr/>
          </p:nvCxnSpPr>
          <p:spPr>
            <a:xfrm>
              <a:off x="3421713" y="1351813"/>
              <a:ext cx="930647" cy="28803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직선 화살표 연결선 28"/>
            <p:cNvCxnSpPr/>
            <p:nvPr/>
          </p:nvCxnSpPr>
          <p:spPr>
            <a:xfrm flipH="1">
              <a:off x="5411812" y="1325686"/>
              <a:ext cx="648070" cy="31520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직선 화살표 연결선 32"/>
            <p:cNvCxnSpPr/>
            <p:nvPr/>
          </p:nvCxnSpPr>
          <p:spPr>
            <a:xfrm>
              <a:off x="4822365" y="2302785"/>
              <a:ext cx="0" cy="26573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직선 화살표 연결선 35"/>
            <p:cNvCxnSpPr/>
            <p:nvPr/>
          </p:nvCxnSpPr>
          <p:spPr>
            <a:xfrm>
              <a:off x="2702512" y="4342096"/>
              <a:ext cx="0" cy="26573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직선 화살표 연결선 36"/>
            <p:cNvCxnSpPr/>
            <p:nvPr/>
          </p:nvCxnSpPr>
          <p:spPr>
            <a:xfrm flipH="1">
              <a:off x="2698847" y="5457090"/>
              <a:ext cx="2786" cy="21393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직선 화살표 연결선 38"/>
            <p:cNvCxnSpPr/>
            <p:nvPr/>
          </p:nvCxnSpPr>
          <p:spPr>
            <a:xfrm>
              <a:off x="6988837" y="4342096"/>
              <a:ext cx="0" cy="26573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직선 화살표 연결선 39"/>
            <p:cNvCxnSpPr/>
            <p:nvPr/>
          </p:nvCxnSpPr>
          <p:spPr>
            <a:xfrm>
              <a:off x="6969845" y="5298325"/>
              <a:ext cx="0" cy="26573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직사각형 40"/>
            <p:cNvSpPr/>
            <p:nvPr/>
          </p:nvSpPr>
          <p:spPr>
            <a:xfrm>
              <a:off x="1951389" y="174634"/>
              <a:ext cx="1512879" cy="3365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MERGE</a:t>
              </a:r>
              <a:endParaRPr lang="ko-KR" altLang="en-US" sz="1200" dirty="0"/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6205524" y="188641"/>
              <a:ext cx="1512879" cy="3365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AMVP</a:t>
              </a:r>
              <a:endParaRPr lang="ko-KR" altLang="en-US" sz="1200" dirty="0"/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-15552" y="744392"/>
              <a:ext cx="1224135" cy="3365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HEVC v.1</a:t>
              </a:r>
              <a:endParaRPr lang="ko-KR" altLang="en-US" sz="1200" dirty="0"/>
            </a:p>
          </p:txBody>
        </p:sp>
        <p:sp>
          <p:nvSpPr>
            <p:cNvPr id="44" name="직사각형 43"/>
            <p:cNvSpPr/>
            <p:nvPr/>
          </p:nvSpPr>
          <p:spPr>
            <a:xfrm>
              <a:off x="-13086" y="3717033"/>
              <a:ext cx="1224135" cy="3365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3D-HEVC </a:t>
              </a:r>
              <a:endParaRPr lang="ko-KR" altLang="en-US" sz="1200" dirty="0"/>
            </a:p>
          </p:txBody>
        </p:sp>
      </p:grpSp>
      <p:sp>
        <p:nvSpPr>
          <p:cNvPr id="38" name="제목 1"/>
          <p:cNvSpPr>
            <a:spLocks noGrp="1"/>
          </p:cNvSpPr>
          <p:nvPr>
            <p:ph type="title"/>
          </p:nvPr>
        </p:nvSpPr>
        <p:spPr>
          <a:xfrm>
            <a:off x="416496" y="58614"/>
            <a:ext cx="8627368" cy="512866"/>
          </a:xfrm>
        </p:spPr>
        <p:txBody>
          <a:bodyPr/>
          <a:lstStyle/>
          <a:p>
            <a:r>
              <a:rPr lang="en-US" altLang="ko-KR" dirty="0" smtClean="0"/>
              <a:t>Problem statement</a:t>
            </a:r>
            <a:endParaRPr lang="ko-KR" altLang="en-US"/>
          </a:p>
        </p:txBody>
      </p:sp>
      <p:sp>
        <p:nvSpPr>
          <p:cNvPr id="45" name="내용 개체 틀 2"/>
          <p:cNvSpPr>
            <a:spLocks noGrp="1"/>
          </p:cNvSpPr>
          <p:nvPr>
            <p:ph idx="1"/>
          </p:nvPr>
        </p:nvSpPr>
        <p:spPr>
          <a:xfrm>
            <a:off x="416496" y="692696"/>
            <a:ext cx="8994204" cy="5433467"/>
          </a:xfrm>
        </p:spPr>
        <p:txBody>
          <a:bodyPr/>
          <a:lstStyle/>
          <a:p>
            <a:r>
              <a:rPr lang="en-US" altLang="ko-KR" dirty="0" smtClean="0"/>
              <a:t>TMVP derivation process in Merge and AMVP modes</a:t>
            </a:r>
          </a:p>
          <a:p>
            <a:pPr lvl="2"/>
            <a:endParaRPr lang="en-US" altLang="ko-KR" dirty="0" smtClean="0"/>
          </a:p>
          <a:p>
            <a:pPr lvl="1"/>
            <a:endParaRPr lang="en-US" altLang="ko-KR" dirty="0"/>
          </a:p>
          <a:p>
            <a:pPr marL="0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60406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Unification of TDVP process</a:t>
            </a:r>
          </a:p>
          <a:p>
            <a:pPr lvl="1"/>
            <a:r>
              <a:rPr lang="en-US" altLang="ko-KR" dirty="0" smtClean="0"/>
              <a:t>Make AMVP mode derive scaled TDVP</a:t>
            </a:r>
          </a:p>
          <a:p>
            <a:pPr lvl="1"/>
            <a:r>
              <a:rPr lang="en-US" altLang="ko-KR" dirty="0" smtClean="0"/>
              <a:t>Only text invocation change in the draft text</a:t>
            </a:r>
          </a:p>
          <a:p>
            <a:pPr lvl="2"/>
            <a:endParaRPr lang="en-US" altLang="ko-KR" dirty="0" smtClean="0"/>
          </a:p>
          <a:p>
            <a:pPr lvl="1"/>
            <a:endParaRPr lang="en-US" altLang="ko-KR" dirty="0"/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Proposed method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6EE2E7-1CE0-4929-8ABB-4D48B4389A2F}" type="slidenum">
              <a:rPr lang="ko-KR" altLang="en-US" smtClean="0"/>
              <a:pPr>
                <a:defRPr/>
              </a:pPr>
              <a:t>4</a:t>
            </a:fld>
            <a:endParaRPr lang="ko-KR" altLang="en-US"/>
          </a:p>
        </p:txBody>
      </p:sp>
      <p:grpSp>
        <p:nvGrpSpPr>
          <p:cNvPr id="6" name="그룹 5"/>
          <p:cNvGrpSpPr/>
          <p:nvPr/>
        </p:nvGrpSpPr>
        <p:grpSpPr>
          <a:xfrm>
            <a:off x="2237576" y="2708029"/>
            <a:ext cx="5379720" cy="2881211"/>
            <a:chOff x="2415025" y="3373594"/>
            <a:chExt cx="5379720" cy="2881211"/>
          </a:xfrm>
        </p:grpSpPr>
        <p:sp>
          <p:nvSpPr>
            <p:cNvPr id="5" name="TextBox 4"/>
            <p:cNvSpPr txBox="1"/>
            <p:nvPr/>
          </p:nvSpPr>
          <p:spPr>
            <a:xfrm>
              <a:off x="3086622" y="5947028"/>
              <a:ext cx="399737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Figure 2. Proposed TDVP derivation in AMVP mode</a:t>
              </a:r>
              <a:endParaRPr lang="ko-KR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45" name="그룹 44"/>
            <p:cNvGrpSpPr/>
            <p:nvPr/>
          </p:nvGrpSpPr>
          <p:grpSpPr>
            <a:xfrm>
              <a:off x="2415025" y="3373594"/>
              <a:ext cx="5379720" cy="2499177"/>
              <a:chOff x="1833010" y="1169176"/>
              <a:chExt cx="5379720" cy="2499177"/>
            </a:xfrm>
          </p:grpSpPr>
          <p:sp>
            <p:nvSpPr>
              <p:cNvPr id="66" name="직사각형 65"/>
              <p:cNvSpPr/>
              <p:nvPr/>
            </p:nvSpPr>
            <p:spPr>
              <a:xfrm>
                <a:off x="5684818" y="2455809"/>
                <a:ext cx="1488762" cy="950935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67" name="직사각형 66"/>
              <p:cNvSpPr/>
              <p:nvPr/>
            </p:nvSpPr>
            <p:spPr>
              <a:xfrm>
                <a:off x="3758914" y="2455809"/>
                <a:ext cx="1488762" cy="950935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68" name="직사각형 67"/>
              <p:cNvSpPr/>
              <p:nvPr/>
            </p:nvSpPr>
            <p:spPr>
              <a:xfrm>
                <a:off x="5684818" y="1169176"/>
                <a:ext cx="1488762" cy="950935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69" name="직사각형 68"/>
              <p:cNvSpPr/>
              <p:nvPr/>
            </p:nvSpPr>
            <p:spPr>
              <a:xfrm>
                <a:off x="1833010" y="1169176"/>
                <a:ext cx="1488762" cy="950935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70" name="직사각형 69"/>
              <p:cNvSpPr/>
              <p:nvPr/>
            </p:nvSpPr>
            <p:spPr>
              <a:xfrm>
                <a:off x="6594835" y="2862494"/>
                <a:ext cx="137564" cy="137564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71" name="직사각형 70"/>
              <p:cNvSpPr/>
              <p:nvPr/>
            </p:nvSpPr>
            <p:spPr>
              <a:xfrm>
                <a:off x="4822679" y="2862494"/>
                <a:ext cx="137564" cy="137564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72" name="직사각형 71"/>
              <p:cNvSpPr/>
              <p:nvPr/>
            </p:nvSpPr>
            <p:spPr>
              <a:xfrm>
                <a:off x="6594835" y="1575861"/>
                <a:ext cx="137564" cy="137564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73" name="직사각형 72"/>
              <p:cNvSpPr/>
              <p:nvPr/>
            </p:nvSpPr>
            <p:spPr>
              <a:xfrm>
                <a:off x="2989909" y="1575861"/>
                <a:ext cx="137564" cy="137564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  <p:cxnSp>
            <p:nvCxnSpPr>
              <p:cNvPr id="74" name="직선 화살표 연결선 73"/>
              <p:cNvCxnSpPr/>
              <p:nvPr/>
            </p:nvCxnSpPr>
            <p:spPr>
              <a:xfrm flipH="1">
                <a:off x="2989909" y="1575861"/>
                <a:ext cx="3604926" cy="0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E7E6E6">
                    <a:lumMod val="50000"/>
                  </a:srgbClr>
                </a:solidFill>
                <a:prstDash val="solid"/>
                <a:miter lim="800000"/>
                <a:tailEnd type="stealth"/>
              </a:ln>
              <a:effectLst/>
            </p:spPr>
          </p:cxnSp>
          <p:sp>
            <p:nvSpPr>
              <p:cNvPr id="75" name="TextBox 74"/>
              <p:cNvSpPr txBox="1"/>
              <p:nvPr/>
            </p:nvSpPr>
            <p:spPr>
              <a:xfrm>
                <a:off x="4631986" y="3406743"/>
                <a:ext cx="60785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1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맑은 고딕" panose="020B0503020000020004" pitchFamily="50" charset="-127"/>
                  </a:rPr>
                  <a:t>currRef</a:t>
                </a:r>
                <a:endParaRPr kumimoji="0" lang="ko-KR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50" charset="-127"/>
                </a:endParaRPr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2206779" y="2081730"/>
                <a:ext cx="70403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1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맑은 고딕" panose="020B0503020000020004" pitchFamily="50" charset="-127"/>
                  </a:rPr>
                  <a:t>colPicRef</a:t>
                </a:r>
                <a:endParaRPr kumimoji="0" lang="ko-KR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50" charset="-127"/>
                </a:endParaRPr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6689457" y="2086062"/>
                <a:ext cx="51328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1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맑은 고딕" panose="020B0503020000020004" pitchFamily="50" charset="-127"/>
                  </a:rPr>
                  <a:t>colPic</a:t>
                </a:r>
                <a:endParaRPr kumimoji="0" lang="ko-KR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50" charset="-127"/>
                </a:endParaRPr>
              </a:p>
            </p:txBody>
          </p:sp>
          <p:cxnSp>
            <p:nvCxnSpPr>
              <p:cNvPr id="78" name="직선 화살표 연결선 77"/>
              <p:cNvCxnSpPr/>
              <p:nvPr/>
            </p:nvCxnSpPr>
            <p:spPr>
              <a:xfrm flipH="1">
                <a:off x="4822679" y="2862494"/>
                <a:ext cx="1772156" cy="0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C00000"/>
                </a:solidFill>
                <a:prstDash val="solid"/>
                <a:miter lim="800000"/>
                <a:tailEnd type="stealth"/>
              </a:ln>
              <a:effectLst/>
            </p:spPr>
          </p:cxnSp>
          <p:cxnSp>
            <p:nvCxnSpPr>
              <p:cNvPr id="79" name="직선 연결선 78"/>
              <p:cNvCxnSpPr/>
              <p:nvPr/>
            </p:nvCxnSpPr>
            <p:spPr>
              <a:xfrm>
                <a:off x="2989909" y="1575860"/>
                <a:ext cx="1832770" cy="1286634"/>
              </a:xfrm>
              <a:prstGeom prst="line">
                <a:avLst/>
              </a:prstGeom>
              <a:noFill/>
              <a:ln w="6350" cap="flat" cmpd="sng" algn="ctr">
                <a:solidFill>
                  <a:srgbClr val="5B9BD5"/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80" name="직선 연결선 79"/>
              <p:cNvCxnSpPr/>
              <p:nvPr/>
            </p:nvCxnSpPr>
            <p:spPr>
              <a:xfrm>
                <a:off x="6594835" y="1575860"/>
                <a:ext cx="0" cy="1286634"/>
              </a:xfrm>
              <a:prstGeom prst="line">
                <a:avLst/>
              </a:prstGeom>
              <a:noFill/>
              <a:ln w="6350" cap="flat" cmpd="sng" algn="ctr">
                <a:solidFill>
                  <a:srgbClr val="5B9BD5"/>
                </a:solidFill>
                <a:prstDash val="dash"/>
                <a:miter lim="800000"/>
              </a:ln>
              <a:effectLst/>
            </p:spPr>
          </p:cxnSp>
          <p:sp>
            <p:nvSpPr>
              <p:cNvPr id="81" name="TextBox 80"/>
              <p:cNvSpPr txBox="1"/>
              <p:nvPr/>
            </p:nvSpPr>
            <p:spPr>
              <a:xfrm>
                <a:off x="6795628" y="3406743"/>
                <a:ext cx="41710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1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맑은 고딕" panose="020B0503020000020004" pitchFamily="50" charset="-127"/>
                  </a:rPr>
                  <a:t>curr</a:t>
                </a:r>
                <a:endParaRPr kumimoji="0" lang="ko-KR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50" charset="-127"/>
                </a:endParaRPr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5692906" y="2613424"/>
                <a:ext cx="97501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E7E6E6">
                        <a:lumMod val="50000"/>
                      </a:srgbClr>
                    </a:solidFill>
                    <a:effectLst/>
                    <a:uLnTx/>
                    <a:uFillTx/>
                    <a:latin typeface="Calibri" panose="020F0502020204030204"/>
                    <a:ea typeface="맑은 고딕" panose="020B0503020000020004" pitchFamily="50" charset="-127"/>
                  </a:rPr>
                  <a:t>Scaled TDVP</a:t>
                </a:r>
                <a:endParaRPr kumimoji="0" lang="ko-KR" altLang="en-US" sz="1200" b="1" i="0" u="none" strike="noStrike" kern="0" cap="none" spc="0" normalizeH="0" baseline="-25000" noProof="0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50" charset="-127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18726763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6EE2E7-1CE0-4929-8ABB-4D48B4389A2F}" type="slidenum">
              <a:rPr lang="ko-KR" altLang="en-US" smtClean="0"/>
              <a:pPr>
                <a:defRPr/>
              </a:pPr>
              <a:t>5</a:t>
            </a:fld>
            <a:endParaRPr lang="ko-KR" altLang="en-US"/>
          </a:p>
        </p:txBody>
      </p:sp>
      <p:grpSp>
        <p:nvGrpSpPr>
          <p:cNvPr id="3" name="그룹 2"/>
          <p:cNvGrpSpPr/>
          <p:nvPr/>
        </p:nvGrpSpPr>
        <p:grpSpPr>
          <a:xfrm>
            <a:off x="920553" y="1188709"/>
            <a:ext cx="7632898" cy="5172306"/>
            <a:chOff x="-15552" y="174634"/>
            <a:chExt cx="9341921" cy="6330397"/>
          </a:xfrm>
        </p:grpSpPr>
        <p:sp>
          <p:nvSpPr>
            <p:cNvPr id="23" name="모서리가 둥근 직사각형 22"/>
            <p:cNvSpPr/>
            <p:nvPr/>
          </p:nvSpPr>
          <p:spPr>
            <a:xfrm>
              <a:off x="1088994" y="559725"/>
              <a:ext cx="3849967" cy="5945306"/>
            </a:xfrm>
            <a:prstGeom prst="roundRect">
              <a:avLst>
                <a:gd name="adj" fmla="val 3321"/>
              </a:avLst>
            </a:prstGeom>
            <a:solidFill>
              <a:schemeClr val="accent1">
                <a:alpha val="20000"/>
              </a:schemeClr>
            </a:solidFill>
            <a:ln w="12700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  <p:sp>
          <p:nvSpPr>
            <p:cNvPr id="24" name="모서리가 둥근 직사각형 23"/>
            <p:cNvSpPr/>
            <p:nvPr/>
          </p:nvSpPr>
          <p:spPr>
            <a:xfrm>
              <a:off x="4965222" y="543966"/>
              <a:ext cx="3849967" cy="5945306"/>
            </a:xfrm>
            <a:prstGeom prst="roundRect">
              <a:avLst>
                <a:gd name="adj" fmla="val 3321"/>
              </a:avLst>
            </a:prstGeom>
            <a:solidFill>
              <a:srgbClr val="FFC000">
                <a:alpha val="20000"/>
              </a:srgbClr>
            </a:solidFill>
            <a:ln w="12700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1377261" y="559725"/>
              <a:ext cx="2648745" cy="7061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8.5.3.2.2 </a:t>
              </a:r>
              <a:br>
                <a:rPr lang="en-US" altLang="ko-KR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Derivation process for </a:t>
              </a:r>
              <a:b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altLang="ko-KR" sz="1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luma</a:t>
              </a:r>
              <a: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motion vectors for merge mode</a:t>
              </a:r>
              <a:endParaRPr lang="ko-KR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5740909" y="559725"/>
              <a:ext cx="2476500" cy="7061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8.5.3.2.6 </a:t>
              </a:r>
              <a:br>
                <a:rPr lang="en-US" altLang="ko-KR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Derivation process </a:t>
              </a:r>
              <a:b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 </a:t>
              </a:r>
              <a:r>
                <a:rPr lang="en-US" altLang="ko-KR" sz="1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luma</a:t>
              </a:r>
              <a: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motion vector prediction</a:t>
              </a:r>
              <a:endParaRPr lang="ko-KR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2429153" y="1564120"/>
              <a:ext cx="4953001" cy="70614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/>
              <a:r>
                <a:rPr lang="en-US" altLang="ko-KR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8.5.3.2.8 </a:t>
              </a:r>
              <a:br>
                <a:rPr lang="en-US" altLang="ko-KR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Derivation process </a:t>
              </a:r>
              <a:b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 temporal </a:t>
              </a:r>
              <a:r>
                <a:rPr lang="en-US" altLang="ko-KR" sz="1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luma</a:t>
              </a:r>
              <a: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motion vector prediction</a:t>
              </a:r>
              <a:endParaRPr lang="ko-KR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2418916" y="2568515"/>
              <a:ext cx="4953001" cy="70614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/>
              <a:r>
                <a:rPr lang="en-US" altLang="ko-KR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8.5.3.2.9 </a:t>
              </a:r>
              <a:br>
                <a:rPr lang="en-US" altLang="ko-KR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Derivation process </a:t>
              </a:r>
              <a:b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 collocated motion vectors</a:t>
              </a:r>
              <a:endParaRPr lang="ko-KR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1468672" y="3603432"/>
              <a:ext cx="2465925" cy="7061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I.8.5.3.2.17 </a:t>
              </a:r>
              <a:br>
                <a:rPr lang="en-US" altLang="ko-KR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Derivation process </a:t>
              </a:r>
              <a:b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 the base merge candidate list</a:t>
              </a:r>
              <a:endParaRPr lang="ko-KR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5746197" y="3603432"/>
              <a:ext cx="2465925" cy="7061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8.5.3.2.6 </a:t>
              </a:r>
              <a:br>
                <a:rPr lang="en-US" altLang="ko-KR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Derivation process </a:t>
              </a:r>
              <a:b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 </a:t>
              </a:r>
              <a:r>
                <a:rPr lang="en-US" altLang="ko-KR" sz="1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luma</a:t>
              </a:r>
              <a: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motion vector prediction</a:t>
              </a:r>
              <a:endParaRPr lang="ko-KR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3302273" y="4577306"/>
              <a:ext cx="3234903" cy="8962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I.8.5.3.2.8 </a:t>
              </a:r>
              <a:br>
                <a:rPr lang="en-US" altLang="ko-KR" sz="12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altLang="ko-KR" sz="1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Derivation process </a:t>
              </a:r>
              <a:br>
                <a:rPr lang="en-US" altLang="ko-KR" sz="1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altLang="ko-KR" sz="1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for temporal </a:t>
              </a:r>
              <a:r>
                <a:rPr lang="en-US" altLang="ko-KR" sz="1000" dirty="0" err="1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luma</a:t>
              </a:r>
              <a:r>
                <a:rPr lang="en-US" altLang="ko-KR" sz="1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motion vector prediction</a:t>
              </a:r>
              <a:br>
                <a:rPr lang="en-US" altLang="ko-KR" sz="1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altLang="ko-KR" sz="1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in merge mode</a:t>
              </a:r>
              <a:endParaRPr lang="ko-KR" altLang="en-US" sz="1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3653487" y="5581701"/>
              <a:ext cx="2465925" cy="8962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I.8.5.3.2.9 </a:t>
              </a:r>
              <a:br>
                <a:rPr lang="en-US" altLang="ko-KR" sz="12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altLang="ko-KR" sz="1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Derivation process </a:t>
              </a:r>
              <a:br>
                <a:rPr lang="en-US" altLang="ko-KR" sz="1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altLang="ko-KR" sz="1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for collocated motion vectors</a:t>
              </a:r>
              <a:br>
                <a:rPr lang="en-US" altLang="ko-KR" sz="1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altLang="ko-KR" sz="1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in merge mode</a:t>
              </a:r>
              <a:endParaRPr lang="ko-KR" altLang="en-US" sz="1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6" name="직선 연결선 25"/>
            <p:cNvCxnSpPr/>
            <p:nvPr/>
          </p:nvCxnSpPr>
          <p:spPr>
            <a:xfrm>
              <a:off x="685409" y="3368037"/>
              <a:ext cx="864096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직선 화살표 연결선 27"/>
            <p:cNvCxnSpPr/>
            <p:nvPr/>
          </p:nvCxnSpPr>
          <p:spPr>
            <a:xfrm>
              <a:off x="3421713" y="1351813"/>
              <a:ext cx="930647" cy="28803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직선 화살표 연결선 28"/>
            <p:cNvCxnSpPr/>
            <p:nvPr/>
          </p:nvCxnSpPr>
          <p:spPr>
            <a:xfrm flipH="1">
              <a:off x="5411812" y="1325686"/>
              <a:ext cx="648070" cy="31520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직선 화살표 연결선 32"/>
            <p:cNvCxnSpPr/>
            <p:nvPr/>
          </p:nvCxnSpPr>
          <p:spPr>
            <a:xfrm>
              <a:off x="4822365" y="2302785"/>
              <a:ext cx="0" cy="26573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직선 화살표 연결선 35"/>
            <p:cNvCxnSpPr/>
            <p:nvPr/>
          </p:nvCxnSpPr>
          <p:spPr>
            <a:xfrm>
              <a:off x="3464267" y="4342096"/>
              <a:ext cx="696645" cy="31104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직선 화살표 연결선 36"/>
            <p:cNvCxnSpPr/>
            <p:nvPr/>
          </p:nvCxnSpPr>
          <p:spPr>
            <a:xfrm flipH="1">
              <a:off x="4883663" y="5457090"/>
              <a:ext cx="2786" cy="21393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직사각형 40"/>
            <p:cNvSpPr/>
            <p:nvPr/>
          </p:nvSpPr>
          <p:spPr>
            <a:xfrm>
              <a:off x="1951389" y="174634"/>
              <a:ext cx="1512878" cy="325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MERGE</a:t>
              </a:r>
              <a:endParaRPr lang="ko-KR" altLang="en-US" sz="1200" dirty="0"/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6205524" y="188640"/>
              <a:ext cx="1512878" cy="325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AMVP</a:t>
              </a:r>
              <a:endParaRPr lang="ko-KR" altLang="en-US" sz="1200" dirty="0"/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-15552" y="744391"/>
              <a:ext cx="1224136" cy="325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HEVC v.1</a:t>
              </a:r>
              <a:endParaRPr lang="ko-KR" altLang="en-US" sz="1200" dirty="0"/>
            </a:p>
          </p:txBody>
        </p:sp>
        <p:sp>
          <p:nvSpPr>
            <p:cNvPr id="44" name="직사각형 43"/>
            <p:cNvSpPr/>
            <p:nvPr/>
          </p:nvSpPr>
          <p:spPr>
            <a:xfrm>
              <a:off x="-13086" y="3717030"/>
              <a:ext cx="1224136" cy="5431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3D-HEVC</a:t>
              </a:r>
              <a:br>
                <a:rPr lang="en-US" altLang="ko-KR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altLang="ko-KR" sz="12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proposed</a:t>
              </a:r>
              <a:r>
                <a:rPr lang="en-US" altLang="ko-KR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ko-KR" altLang="en-US" sz="1200" dirty="0"/>
            </a:p>
          </p:txBody>
        </p:sp>
        <p:cxnSp>
          <p:nvCxnSpPr>
            <p:cNvPr id="30" name="직선 화살표 연결선 29"/>
            <p:cNvCxnSpPr/>
            <p:nvPr/>
          </p:nvCxnSpPr>
          <p:spPr>
            <a:xfrm flipH="1">
              <a:off x="5481303" y="4342096"/>
              <a:ext cx="648070" cy="31520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제목 1"/>
          <p:cNvSpPr>
            <a:spLocks noGrp="1"/>
          </p:cNvSpPr>
          <p:nvPr>
            <p:ph type="title"/>
          </p:nvPr>
        </p:nvSpPr>
        <p:spPr>
          <a:xfrm>
            <a:off x="416496" y="58614"/>
            <a:ext cx="8627368" cy="512866"/>
          </a:xfrm>
        </p:spPr>
        <p:txBody>
          <a:bodyPr/>
          <a:lstStyle/>
          <a:p>
            <a:r>
              <a:rPr lang="en-US" altLang="ko-KR" dirty="0" smtClean="0"/>
              <a:t>Proposed text change</a:t>
            </a:r>
            <a:endParaRPr lang="ko-KR" altLang="en-US" dirty="0"/>
          </a:p>
        </p:txBody>
      </p:sp>
      <p:sp>
        <p:nvSpPr>
          <p:cNvPr id="31" name="내용 개체 틀 2"/>
          <p:cNvSpPr>
            <a:spLocks noGrp="1"/>
          </p:cNvSpPr>
          <p:nvPr>
            <p:ph idx="1"/>
          </p:nvPr>
        </p:nvSpPr>
        <p:spPr>
          <a:xfrm>
            <a:off x="416496" y="692696"/>
            <a:ext cx="8994204" cy="5433467"/>
          </a:xfrm>
        </p:spPr>
        <p:txBody>
          <a:bodyPr/>
          <a:lstStyle/>
          <a:p>
            <a:r>
              <a:rPr lang="en-US" altLang="ko-KR" dirty="0" smtClean="0"/>
              <a:t>AMVP text change to invoke I.8.5.3.2.8.</a:t>
            </a:r>
          </a:p>
          <a:p>
            <a:pPr lvl="2"/>
            <a:endParaRPr lang="en-US" altLang="ko-KR" dirty="0" smtClean="0"/>
          </a:p>
          <a:p>
            <a:pPr lvl="1"/>
            <a:endParaRPr lang="en-US" altLang="ko-KR" dirty="0"/>
          </a:p>
          <a:p>
            <a:pPr marL="0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20734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Conclusion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TDVP derivation process unification</a:t>
            </a:r>
          </a:p>
          <a:p>
            <a:pPr lvl="1"/>
            <a:r>
              <a:rPr lang="en-US" altLang="ko-KR" dirty="0" smtClean="0"/>
              <a:t>TDVP scaled both in Merge and AMVP TMVP process</a:t>
            </a:r>
          </a:p>
          <a:p>
            <a:pPr lvl="1"/>
            <a:r>
              <a:rPr lang="en-US" altLang="ko-KR" dirty="0" smtClean="0"/>
              <a:t>Only </a:t>
            </a:r>
            <a:r>
              <a:rPr lang="en-US" altLang="ko-KR" dirty="0" err="1" smtClean="0"/>
              <a:t>subclause</a:t>
            </a:r>
            <a:r>
              <a:rPr lang="en-US" altLang="ko-KR" dirty="0" smtClean="0"/>
              <a:t> invocation change in AMVP text</a:t>
            </a:r>
          </a:p>
          <a:p>
            <a:pPr lvl="2"/>
            <a:r>
              <a:rPr lang="en-US" altLang="ko-KR" dirty="0" smtClean="0"/>
              <a:t>To call I.8.5.3.2.8 instead of 8.5.3.2.8 in </a:t>
            </a:r>
            <a:r>
              <a:rPr lang="en-US" altLang="ko-KR" dirty="0" err="1" smtClean="0"/>
              <a:t>luma</a:t>
            </a:r>
            <a:r>
              <a:rPr lang="en-US" altLang="ko-KR" dirty="0" smtClean="0"/>
              <a:t> motion vector prediction (in I.8.5.3.2.6)</a:t>
            </a:r>
          </a:p>
          <a:p>
            <a:pPr lvl="2"/>
            <a:endParaRPr lang="en-US" altLang="ko-KR" dirty="0"/>
          </a:p>
          <a:p>
            <a:r>
              <a:rPr lang="en-US" altLang="ko-KR" dirty="0" smtClean="0"/>
              <a:t>It is recommended to adopt this method.</a:t>
            </a:r>
          </a:p>
          <a:p>
            <a:pPr lvl="1"/>
            <a:r>
              <a:rPr lang="en-US" altLang="ko-KR" dirty="0" smtClean="0"/>
              <a:t>Undesirable disparity predictor prevention</a:t>
            </a:r>
          </a:p>
          <a:p>
            <a:pPr lvl="1"/>
            <a:r>
              <a:rPr lang="en-US" altLang="ko-KR" dirty="0" smtClean="0"/>
              <a:t>TMVP unification in text</a:t>
            </a:r>
          </a:p>
          <a:p>
            <a:pPr lvl="1"/>
            <a:r>
              <a:rPr lang="en-US" altLang="ko-KR" dirty="0" smtClean="0"/>
              <a:t>Potential coding benefit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6EE2E7-1CE0-4929-8ABB-4D48B4389A2F}" type="slidenum">
              <a:rPr lang="ko-KR" altLang="en-US" smtClean="0"/>
              <a:pPr>
                <a:defRPr/>
              </a:pPr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911162668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1_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6125</TotalTime>
  <Words>221</Words>
  <Application>Microsoft Office PowerPoint</Application>
  <PresentationFormat>A4 용지(210x297mm)</PresentationFormat>
  <Paragraphs>76</Paragraphs>
  <Slides>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6</vt:i4>
      </vt:variant>
    </vt:vector>
  </HeadingPairs>
  <TitlesOfParts>
    <vt:vector size="8" baseType="lpstr">
      <vt:lpstr>blank</vt:lpstr>
      <vt:lpstr>디자인 사용자 지정</vt:lpstr>
      <vt:lpstr>슬라이드 1</vt:lpstr>
      <vt:lpstr>Problem statement</vt:lpstr>
      <vt:lpstr>Problem statement</vt:lpstr>
      <vt:lpstr>Proposed method</vt:lpstr>
      <vt:lpstr>Proposed text change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남정학/선임연구원/Convergence(연)ATS팀(junghak.nam@lge.com)</dc:creator>
  <cp:lastModifiedBy>Sehoon Yea</cp:lastModifiedBy>
  <cp:revision>7</cp:revision>
  <dcterms:created xsi:type="dcterms:W3CDTF">2015-01-29T02:32:06Z</dcterms:created>
  <dcterms:modified xsi:type="dcterms:W3CDTF">2015-02-11T07:04:50Z</dcterms:modified>
</cp:coreProperties>
</file>