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7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25"/>
  </p:notesMasterIdLst>
  <p:handoutMasterIdLst>
    <p:handoutMasterId r:id="rId26"/>
  </p:handoutMasterIdLst>
  <p:sldIdLst>
    <p:sldId id="272" r:id="rId9"/>
    <p:sldId id="286" r:id="rId10"/>
    <p:sldId id="271" r:id="rId11"/>
    <p:sldId id="274" r:id="rId12"/>
    <p:sldId id="290" r:id="rId13"/>
    <p:sldId id="291" r:id="rId14"/>
    <p:sldId id="292" r:id="rId15"/>
    <p:sldId id="307" r:id="rId16"/>
    <p:sldId id="294" r:id="rId17"/>
    <p:sldId id="295" r:id="rId18"/>
    <p:sldId id="308" r:id="rId19"/>
    <p:sldId id="309" r:id="rId20"/>
    <p:sldId id="310" r:id="rId21"/>
    <p:sldId id="311" r:id="rId22"/>
    <p:sldId id="289" r:id="rId23"/>
    <p:sldId id="285" r:id="rId2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471" autoAdjust="0"/>
  </p:normalViewPr>
  <p:slideViewPr>
    <p:cSldViewPr>
      <p:cViewPr varScale="1">
        <p:scale>
          <a:sx n="79" d="100"/>
          <a:sy n="79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JCT3V-K0031</a:t>
            </a:r>
            <a:endParaRPr lang="en-US" altLang="en-US" sz="1800" b="1" kern="1200" spc="-150" dirty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380312" y="116632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en-US" sz="1800" b="1" kern="1200" spc="-150" dirty="0" smtClean="0">
                <a:solidFill>
                  <a:schemeClr val="accent1"/>
                </a:solidFill>
                <a:latin typeface="+mn-lt"/>
                <a:ea typeface="+mj-ea"/>
                <a:cs typeface="Times New Roman" pitchFamily="18" charset="0"/>
              </a:rPr>
              <a:t>JCT3V-K0031</a:t>
            </a:r>
            <a:endParaRPr lang="en-US" altLang="en-US" sz="1800" b="1" kern="1200" spc="-150" dirty="0" smtClean="0">
              <a:solidFill>
                <a:schemeClr val="accent1"/>
              </a:solidFill>
              <a:latin typeface="+mn-lt"/>
              <a:ea typeface="+mj-ea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slideLayout" Target="../slideLayouts/slideLayout94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2015/2/5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2015/2/5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3.v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3.xml"/><Relationship Id="rId1" Type="http://schemas.openxmlformats.org/officeDocument/2006/relationships/vmlDrawing" Target="../drawings/vmlDrawing2.v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>
          <a:xfrm>
            <a:off x="827584" y="4233563"/>
            <a:ext cx="7859216" cy="2329101"/>
          </a:xfrm>
        </p:spPr>
        <p:txBody>
          <a:bodyPr/>
          <a:lstStyle/>
          <a:p>
            <a:pPr algn="ctr"/>
            <a:r>
              <a:rPr lang="en-US" dirty="0" smtClean="0"/>
              <a:t>Kai Zhang, Jicheng An, Xianguo Zhang, Han Huang, </a:t>
            </a:r>
            <a:r>
              <a:rPr lang="en-US" dirty="0" err="1" smtClean="0"/>
              <a:t>Jian</a:t>
            </a:r>
            <a:r>
              <a:rPr lang="en-US" dirty="0" smtClean="0"/>
              <a:t>-Liang Lin, Shawmin Lei</a:t>
            </a:r>
            <a:endParaRPr lang="zh-TW" altLang="en-US" dirty="0"/>
          </a:p>
        </p:txBody>
      </p:sp>
      <p:sp>
        <p:nvSpPr>
          <p:cNvPr id="5" name="標題 2"/>
          <p:cNvSpPr txBox="1">
            <a:spLocks/>
          </p:cNvSpPr>
          <p:nvPr/>
        </p:nvSpPr>
        <p:spPr>
          <a:xfrm>
            <a:off x="35496" y="2348880"/>
            <a:ext cx="9073008" cy="194421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 algn="ctr" defTabSz="457200">
              <a:lnSpc>
                <a:spcPct val="80000"/>
              </a:lnSpc>
              <a:spcBef>
                <a:spcPct val="0"/>
              </a:spcBef>
              <a:defRPr/>
            </a:pPr>
            <a:r>
              <a:rPr kumimoji="0" lang="en-CA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JCT3V-K0031: </a:t>
            </a:r>
            <a:r>
              <a:rPr kumimoji="0" lang="en-CA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CA" sz="4000" b="1" i="0" u="none" strike="noStrike" kern="1200" cap="none" spc="-15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CA" sz="4000" b="1" dirty="0" smtClean="0"/>
              <a:t> 3D-CE1: Segmental prediction in 3D-HEVC</a:t>
            </a:r>
            <a:endParaRPr kumimoji="0" lang="zh-TW" altLang="en-US" sz="4000" b="1" i="0" u="none" strike="noStrike" kern="1200" cap="none" spc="-15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2: Test1 + Simplified </a:t>
            </a:r>
            <a:r>
              <a:rPr lang="en-US" i="1" dirty="0" smtClean="0"/>
              <a:t>E </a:t>
            </a:r>
            <a:r>
              <a:rPr lang="en-US" dirty="0" smtClean="0"/>
              <a:t>derivation 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107504" y="1700811"/>
          <a:ext cx="8964490" cy="3487774"/>
        </p:xfrm>
        <a:graphic>
          <a:graphicData uri="http://schemas.openxmlformats.org/drawingml/2006/table">
            <a:tbl>
              <a:tblPr/>
              <a:tblGrid>
                <a:gridCol w="982831"/>
                <a:gridCol w="921404"/>
                <a:gridCol w="921404"/>
                <a:gridCol w="921404"/>
                <a:gridCol w="921404"/>
                <a:gridCol w="921404"/>
                <a:gridCol w="921404"/>
                <a:gridCol w="817745"/>
                <a:gridCol w="817745"/>
                <a:gridCol w="817745"/>
              </a:tblGrid>
              <a:tr h="49606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104.0%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analysis: Encoder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Normal Inter-SDC: </a:t>
            </a:r>
            <a:r>
              <a:rPr lang="en-US" dirty="0" smtClean="0">
                <a:solidFill>
                  <a:srgbClr val="FF0000"/>
                </a:solidFill>
              </a:rPr>
              <a:t>5 checks</a:t>
            </a:r>
            <a:r>
              <a:rPr lang="en-US" dirty="0" smtClean="0"/>
              <a:t> in the RDO process</a:t>
            </a:r>
          </a:p>
          <a:p>
            <a:pPr lvl="1"/>
            <a:r>
              <a:rPr lang="en-US" dirty="0" smtClean="0"/>
              <a:t>Checks with the estimated offsets </a:t>
            </a:r>
            <a:r>
              <a:rPr lang="en-US" dirty="0" smtClean="0"/>
              <a:t>+{ </a:t>
            </a:r>
            <a:r>
              <a:rPr lang="en-US" dirty="0" smtClean="0"/>
              <a:t>-2, -1, 0, 1, 2} </a:t>
            </a:r>
          </a:p>
          <a:p>
            <a:r>
              <a:rPr lang="en-US" dirty="0" smtClean="0"/>
              <a:t>Normal Intra-SDC: </a:t>
            </a:r>
            <a:r>
              <a:rPr lang="en-US" dirty="0" smtClean="0">
                <a:solidFill>
                  <a:srgbClr val="FF0000"/>
                </a:solidFill>
              </a:rPr>
              <a:t>6 checks </a:t>
            </a:r>
            <a:r>
              <a:rPr lang="en-US" dirty="0" smtClean="0"/>
              <a:t>in the RDO process</a:t>
            </a:r>
          </a:p>
          <a:p>
            <a:pPr lvl="1"/>
            <a:r>
              <a:rPr lang="en-US" dirty="0" smtClean="0"/>
              <a:t>Checks with the estimated offsets </a:t>
            </a:r>
            <a:r>
              <a:rPr lang="en-US" dirty="0" smtClean="0"/>
              <a:t>+{ </a:t>
            </a:r>
            <a:r>
              <a:rPr lang="en-US" dirty="0" smtClean="0"/>
              <a:t>-2, -1, 0, 1, 2} </a:t>
            </a:r>
          </a:p>
          <a:p>
            <a:pPr lvl="1"/>
            <a:r>
              <a:rPr lang="en-US" dirty="0" smtClean="0"/>
              <a:t>Checks with all the offsets = 0</a:t>
            </a:r>
          </a:p>
          <a:p>
            <a:r>
              <a:rPr lang="en-US" dirty="0" err="1" smtClean="0"/>
              <a:t>segInter</a:t>
            </a:r>
            <a:r>
              <a:rPr lang="en-US" dirty="0" smtClean="0"/>
              <a:t>-SDC/</a:t>
            </a:r>
            <a:r>
              <a:rPr lang="en-US" dirty="0" err="1" smtClean="0"/>
              <a:t>segIntra</a:t>
            </a:r>
            <a:r>
              <a:rPr lang="en-US" dirty="0" smtClean="0"/>
              <a:t>-SDC: </a:t>
            </a:r>
            <a:r>
              <a:rPr lang="en-US" dirty="0" smtClean="0">
                <a:solidFill>
                  <a:srgbClr val="FF0000"/>
                </a:solidFill>
              </a:rPr>
              <a:t>Only 2 checks</a:t>
            </a:r>
          </a:p>
          <a:p>
            <a:pPr lvl="1"/>
            <a:r>
              <a:rPr lang="en-US" dirty="0" smtClean="0"/>
              <a:t>Checks with the estimated offsets</a:t>
            </a:r>
          </a:p>
          <a:p>
            <a:pPr lvl="1"/>
            <a:r>
              <a:rPr lang="en-US" dirty="0" smtClean="0"/>
              <a:t>Checks with all the offsets = 0</a:t>
            </a:r>
          </a:p>
          <a:p>
            <a:pPr lvl="1"/>
            <a:r>
              <a:rPr lang="en-US" dirty="0" smtClean="0"/>
              <a:t>Not change the RD process for any other mode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analysis: Decoder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412776"/>
            <a:ext cx="8435280" cy="4824535"/>
          </a:xfrm>
        </p:spPr>
        <p:txBody>
          <a:bodyPr/>
          <a:lstStyle/>
          <a:p>
            <a:r>
              <a:rPr lang="en-CA" dirty="0" smtClean="0"/>
              <a:t>Different modes have different decoding procedure with different complexity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2344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34497" name="Object 1"/>
          <p:cNvGraphicFramePr>
            <a:graphicFrameLocks noChangeAspect="1"/>
          </p:cNvGraphicFramePr>
          <p:nvPr/>
        </p:nvGraphicFramePr>
        <p:xfrm>
          <a:off x="-180528" y="2492896"/>
          <a:ext cx="9253427" cy="4176463"/>
        </p:xfrm>
        <a:graphic>
          <a:graphicData uri="http://schemas.openxmlformats.org/presentationml/2006/ole">
            <p:oleObj spid="_x0000_s234497" name="Visio" r:id="rId3" imgW="5674566" imgH="2566178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analysis: Decoder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340769"/>
            <a:ext cx="8229600" cy="4692846"/>
          </a:xfrm>
        </p:spPr>
        <p:txBody>
          <a:bodyPr/>
          <a:lstStyle/>
          <a:p>
            <a:r>
              <a:rPr lang="en-US" dirty="0" smtClean="0"/>
              <a:t>Comparison between DMM4, non-skip inter mode and the segmental prediction mode</a:t>
            </a:r>
          </a:p>
          <a:p>
            <a:pPr lvl="1"/>
            <a:r>
              <a:rPr lang="en-US" dirty="0" smtClean="0"/>
              <a:t>Segmental prediction mode is not the most complicated mode. So it will not increase the decoding time in the worst case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13</a:t>
            </a:fld>
            <a:endParaRPr 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/>
        </p:nvGraphicFramePr>
        <p:xfrm>
          <a:off x="179512" y="3861050"/>
          <a:ext cx="8784973" cy="2808310"/>
        </p:xfrm>
        <a:graphic>
          <a:graphicData uri="http://schemas.openxmlformats.org/drawingml/2006/table">
            <a:tbl>
              <a:tblPr/>
              <a:tblGrid>
                <a:gridCol w="2088232"/>
                <a:gridCol w="428545"/>
                <a:gridCol w="569836"/>
                <a:gridCol w="569836"/>
                <a:gridCol w="569836"/>
                <a:gridCol w="569836"/>
                <a:gridCol w="569836"/>
                <a:gridCol w="569836"/>
                <a:gridCol w="569836"/>
                <a:gridCol w="569836"/>
                <a:gridCol w="569836"/>
                <a:gridCol w="569836"/>
                <a:gridCol w="569836"/>
              </a:tblGrid>
              <a:tr h="430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4 4x4 PU in DMM4 )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( 8x8 CU with Non-skip Inter )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8x8 CU with SegPred (test1)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8x8 CU with </a:t>
                      </a:r>
                      <a:r>
                        <a:rPr lang="en-US" sz="1200" b="0" i="0" u="none" strike="noStrike" dirty="0" err="1">
                          <a:solidFill>
                            <a:srgbClr val="006100"/>
                          </a:solidFill>
                          <a:latin typeface="Calibri"/>
                        </a:rPr>
                        <a:t>SegPred</a:t>
                      </a:r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 (test2)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Scaling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Transform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384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512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896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377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472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1152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E0E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1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6178" marR="6178" marT="617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Complexity analysis: Decoder (Cont.)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268761"/>
            <a:ext cx="8229600" cy="4764854"/>
          </a:xfrm>
        </p:spPr>
        <p:txBody>
          <a:bodyPr/>
          <a:lstStyle/>
          <a:p>
            <a:r>
              <a:rPr lang="en-US" dirty="0" smtClean="0"/>
              <a:t>The complexity comparison between DMM 4 and the segmental prediction mode without considering transform/quantization</a:t>
            </a:r>
          </a:p>
          <a:p>
            <a:pPr lvl="1"/>
            <a:r>
              <a:rPr lang="en-US" dirty="0" smtClean="0"/>
              <a:t>Segmental prediction mode in test 2 requires fewer operations than DMM4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14</a:t>
            </a:fld>
            <a:endParaRPr 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395536" y="3717032"/>
          <a:ext cx="8208908" cy="2736302"/>
        </p:xfrm>
        <a:graphic>
          <a:graphicData uri="http://schemas.openxmlformats.org/drawingml/2006/table">
            <a:tbl>
              <a:tblPr/>
              <a:tblGrid>
                <a:gridCol w="2258828"/>
                <a:gridCol w="661120"/>
                <a:gridCol w="661120"/>
                <a:gridCol w="661120"/>
                <a:gridCol w="661120"/>
                <a:gridCol w="661120"/>
                <a:gridCol w="661120"/>
                <a:gridCol w="661120"/>
                <a:gridCol w="661120"/>
                <a:gridCol w="661120"/>
              </a:tblGrid>
              <a:tr h="51121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( 8x8 CU with 4 4x4 PU in DMM4 )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8x8 CU with SegPred (test1)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8x8 CU with SegPred (test2)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ADD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CMP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Mul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Intra Predictor padding 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68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Inter Bi-Prediction 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Calculate Threshold (4 corners) 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3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Classify 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Offset Prediction 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12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16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Reconstruct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64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2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  <a:tr h="2781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1" u="none" strike="noStrike">
                          <a:solidFill>
                            <a:srgbClr val="9C6500"/>
                          </a:solidFill>
                          <a:latin typeface="Calibri"/>
                        </a:rPr>
                        <a:t>Total</a:t>
                      </a:r>
                    </a:p>
                  </a:txBody>
                  <a:tcPr marL="7671" marR="7671" marT="767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9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88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144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9C0006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133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128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CC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85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>
                          <a:solidFill>
                            <a:srgbClr val="006100"/>
                          </a:solidFill>
                          <a:latin typeface="Calibri"/>
                        </a:rPr>
                        <a:t>80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1" u="none" strike="noStrike" dirty="0">
                          <a:solidFill>
                            <a:srgbClr val="006100"/>
                          </a:solidFill>
                          <a:latin typeface="Calibri"/>
                        </a:rPr>
                        <a:t>0</a:t>
                      </a:r>
                    </a:p>
                  </a:txBody>
                  <a:tcPr marL="7671" marR="7671" marT="767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FCE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744133"/>
            <a:ext cx="8640960" cy="4289481"/>
          </a:xfrm>
        </p:spPr>
        <p:txBody>
          <a:bodyPr/>
          <a:lstStyle/>
          <a:p>
            <a:r>
              <a:rPr lang="en-US" dirty="0" smtClean="0"/>
              <a:t>Proposed: Segmental prediction for depth coding</a:t>
            </a:r>
          </a:p>
          <a:p>
            <a:pPr lvl="1"/>
            <a:r>
              <a:rPr lang="en-US" dirty="0" smtClean="0"/>
              <a:t>A segmental mode is added to Inter-SDC /Intra-SDC</a:t>
            </a:r>
          </a:p>
          <a:p>
            <a:pPr lvl="1"/>
            <a:r>
              <a:rPr lang="en-US" dirty="0" smtClean="0"/>
              <a:t>A block can be divided into 2 segments</a:t>
            </a:r>
          </a:p>
          <a:p>
            <a:pPr lvl="2"/>
            <a:r>
              <a:rPr lang="en-US" dirty="0" smtClean="0"/>
              <a:t>Each segment hold a single reconstructed value</a:t>
            </a:r>
          </a:p>
          <a:p>
            <a:pPr lvl="1"/>
            <a:r>
              <a:rPr lang="en-US" dirty="0" smtClean="0"/>
              <a:t>0.5% BD-rate saving for the synthesized views</a:t>
            </a:r>
          </a:p>
          <a:p>
            <a:pPr lvl="1"/>
            <a:r>
              <a:rPr lang="en-US" dirty="0" smtClean="0"/>
              <a:t>Complexity:</a:t>
            </a:r>
          </a:p>
          <a:p>
            <a:pPr lvl="2"/>
            <a:r>
              <a:rPr lang="en-US" dirty="0" smtClean="0"/>
              <a:t>104% encoding time/ 99% decoding time</a:t>
            </a:r>
          </a:p>
          <a:p>
            <a:pPr lvl="2"/>
            <a:r>
              <a:rPr lang="en-US" dirty="0" smtClean="0"/>
              <a:t>Does not increase the decoding time in the worst case</a:t>
            </a:r>
          </a:p>
          <a:p>
            <a:pPr lvl="1"/>
            <a:endParaRPr lang="en-US" dirty="0" smtClean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矩形 4"/>
          <p:cNvSpPr/>
          <p:nvPr/>
        </p:nvSpPr>
        <p:spPr>
          <a:xfrm>
            <a:off x="1573043" y="2967335"/>
            <a:ext cx="599792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Thank you </a:t>
            </a:r>
          </a:p>
          <a:p>
            <a:pPr algn="ctr"/>
            <a:r>
              <a:rPr lang="en-US" altLang="zh-CN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for your attention</a:t>
            </a:r>
            <a:endParaRPr lang="zh-CN" altLang="en-US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0" y="1412777"/>
            <a:ext cx="8686800" cy="4620838"/>
          </a:xfrm>
        </p:spPr>
        <p:txBody>
          <a:bodyPr>
            <a:normAutofit/>
          </a:bodyPr>
          <a:lstStyle/>
          <a:p>
            <a:r>
              <a:rPr lang="en-US" dirty="0" smtClean="0"/>
              <a:t>Problem</a:t>
            </a:r>
          </a:p>
          <a:p>
            <a:pPr lvl="1"/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r>
              <a:rPr lang="en-US" dirty="0" smtClean="0"/>
              <a:t>Proposed</a:t>
            </a:r>
          </a:p>
          <a:p>
            <a:pPr lvl="1"/>
            <a:r>
              <a:rPr lang="en-US" dirty="0" smtClean="0"/>
              <a:t>A segmental prediction method for Inter-SDC and Intra-SDC</a:t>
            </a:r>
          </a:p>
          <a:p>
            <a:r>
              <a:rPr lang="en-US" dirty="0" smtClean="0"/>
              <a:t>Results</a:t>
            </a:r>
          </a:p>
          <a:p>
            <a:pPr lvl="1"/>
            <a:r>
              <a:rPr lang="en-US" dirty="0" smtClean="0"/>
              <a:t>0.5% BD-rate saving for the synthesized views</a:t>
            </a:r>
          </a:p>
          <a:p>
            <a:pPr lvl="1"/>
            <a:endParaRPr 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134535"/>
          </a:xfrm>
        </p:spPr>
        <p:txBody>
          <a:bodyPr/>
          <a:lstStyle/>
          <a:p>
            <a:r>
              <a:rPr lang="en-US" altLang="zh-TW" dirty="0" smtClean="0"/>
              <a:t>Introduction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72008" y="980728"/>
            <a:ext cx="8748464" cy="36004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 Inter-SDC is a special inter mode for depth coding</a:t>
            </a:r>
          </a:p>
          <a:p>
            <a:pPr lvl="1"/>
            <a:r>
              <a:rPr lang="en-US" dirty="0" smtClean="0"/>
              <a:t>A normal inter-prediction is conducted first. </a:t>
            </a:r>
          </a:p>
          <a:p>
            <a:pPr lvl="1"/>
            <a:r>
              <a:rPr lang="en-US" dirty="0" smtClean="0"/>
              <a:t>A coded offset is added to prediction sample values to get the reconstructed sample values</a:t>
            </a:r>
          </a:p>
          <a:p>
            <a:pPr marL="342900" lvl="1" indent="-342900">
              <a:buClr>
                <a:schemeClr val="accent1"/>
              </a:buClr>
              <a:buFont typeface="Wingdings" charset="2"/>
              <a:buChar char="§"/>
            </a:pPr>
            <a:r>
              <a:rPr lang="en-CA" dirty="0" smtClean="0"/>
              <a:t>In a depth picture, the foreground and background are usually very different with sharp edges</a:t>
            </a:r>
            <a:endParaRPr lang="en-US" dirty="0" smtClean="0"/>
          </a:p>
          <a:p>
            <a:pPr lvl="1"/>
            <a:r>
              <a:rPr lang="en-US" dirty="0" smtClean="0"/>
              <a:t>The coding process loses high-frequency information </a:t>
            </a:r>
          </a:p>
          <a:p>
            <a:pPr lvl="1"/>
            <a:r>
              <a:rPr lang="en-CA" dirty="0" smtClean="0"/>
              <a:t>The coding efficiency of </a:t>
            </a:r>
            <a:r>
              <a:rPr lang="en-US" dirty="0" smtClean="0"/>
              <a:t>Inter-SDC</a:t>
            </a:r>
            <a:r>
              <a:rPr lang="en-CA" dirty="0" smtClean="0"/>
              <a:t> will be reduced when such reconstructed pixels are referred to</a:t>
            </a:r>
            <a:endParaRPr lang="zh-TW" alt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05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10595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/>
        </p:nvGraphicFramePr>
        <p:xfrm>
          <a:off x="2987824" y="4437112"/>
          <a:ext cx="2160240" cy="2160240"/>
        </p:xfrm>
        <a:graphic>
          <a:graphicData uri="http://schemas.openxmlformats.org/presentationml/2006/ole">
            <p:oleObj spid="_x0000_s110594" name="Visio" r:id="rId3" imgW="1474470" imgH="1474470" progId="Visio.Drawing.11">
              <p:embed/>
            </p:oleObj>
          </a:graphicData>
        </a:graphic>
      </p:graphicFrame>
      <p:sp>
        <p:nvSpPr>
          <p:cNvPr id="11059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Proposed method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79512" y="1124744"/>
            <a:ext cx="8640960" cy="5472607"/>
          </a:xfrm>
        </p:spPr>
        <p:txBody>
          <a:bodyPr>
            <a:normAutofit/>
          </a:bodyPr>
          <a:lstStyle/>
          <a:p>
            <a:r>
              <a:rPr lang="en-US" dirty="0" smtClean="0"/>
              <a:t>A segmental prediction method for Inter-SDC (</a:t>
            </a:r>
            <a:r>
              <a:rPr lang="en-US" dirty="0" err="1" smtClean="0"/>
              <a:t>segInter</a:t>
            </a:r>
            <a:r>
              <a:rPr lang="en-US" dirty="0" smtClean="0"/>
              <a:t>-SDC) is proposed. </a:t>
            </a:r>
          </a:p>
          <a:p>
            <a:pPr lvl="1"/>
            <a:r>
              <a:rPr lang="en-US" dirty="0" smtClean="0"/>
              <a:t>A flag is signaled whether to use </a:t>
            </a:r>
            <a:r>
              <a:rPr lang="en-US" dirty="0" err="1" smtClean="0"/>
              <a:t>segInter</a:t>
            </a:r>
            <a:r>
              <a:rPr lang="en-US" dirty="0" smtClean="0"/>
              <a:t>-SDC for a CU coded with Inter-SDC mode. </a:t>
            </a:r>
          </a:p>
          <a:p>
            <a:pPr lvl="1"/>
            <a:r>
              <a:rPr lang="en-US" dirty="0" smtClean="0"/>
              <a:t>A block with </a:t>
            </a:r>
            <a:r>
              <a:rPr lang="en-US" dirty="0" err="1" smtClean="0"/>
              <a:t>segInter</a:t>
            </a:r>
            <a:r>
              <a:rPr lang="en-US" dirty="0" smtClean="0"/>
              <a:t>-SDC is divided into 2 segments</a:t>
            </a:r>
          </a:p>
          <a:p>
            <a:pPr lvl="2"/>
            <a:r>
              <a:rPr lang="en-US" dirty="0" smtClean="0"/>
              <a:t>Each segment holds a single reconstructed value</a:t>
            </a:r>
          </a:p>
          <a:p>
            <a:pPr lvl="1"/>
            <a:r>
              <a:rPr lang="en-US" dirty="0" smtClean="0"/>
              <a:t>T</a:t>
            </a:r>
            <a:r>
              <a:rPr lang="en-CA" dirty="0" smtClean="0"/>
              <a:t>wo steps are applied to obtain the reconstructed block from the prediction block.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95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1134535"/>
          </a:xfrm>
        </p:spPr>
        <p:txBody>
          <a:bodyPr/>
          <a:lstStyle/>
          <a:p>
            <a:r>
              <a:rPr lang="en-US" dirty="0" smtClean="0"/>
              <a:t>Step1</a:t>
            </a:r>
            <a:r>
              <a:rPr lang="en-US" smtClean="0"/>
              <a:t>: Classification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/>
          </a:bodyPr>
          <a:lstStyle/>
          <a:p>
            <a:r>
              <a:rPr lang="en-CA" dirty="0" smtClean="0"/>
              <a:t>Samples in the prediction block are classified</a:t>
            </a:r>
          </a:p>
          <a:p>
            <a:pPr lvl="1"/>
            <a:r>
              <a:rPr lang="en-CA" dirty="0" smtClean="0"/>
              <a:t>The average value of four corner samples in the prediction block serves as a threshold </a:t>
            </a:r>
            <a:r>
              <a:rPr lang="en-CA" i="1" dirty="0" smtClean="0"/>
              <a:t>T</a:t>
            </a:r>
            <a:r>
              <a:rPr lang="en-CA" dirty="0" smtClean="0"/>
              <a:t>.</a:t>
            </a:r>
          </a:p>
          <a:p>
            <a:pPr lvl="1"/>
            <a:r>
              <a:rPr lang="en-CA" dirty="0" smtClean="0"/>
              <a:t>A sample is classified to segment 0 or 1 depending on whether its value is smaller than </a:t>
            </a:r>
            <a:r>
              <a:rPr lang="en-CA" i="1" dirty="0" smtClean="0"/>
              <a:t>T </a:t>
            </a:r>
            <a:r>
              <a:rPr lang="en-CA" dirty="0" smtClean="0"/>
              <a:t>or not.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15816" y="3861048"/>
            <a:ext cx="2580396" cy="26502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Step2: Reconstruction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51520" y="1268761"/>
            <a:ext cx="8712968" cy="4764854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A</a:t>
            </a:r>
            <a:r>
              <a:rPr lang="en-CA" dirty="0" smtClean="0"/>
              <a:t> single value is assigned to all samples in each segment of the reconstruction block</a:t>
            </a:r>
          </a:p>
          <a:p>
            <a:pPr lvl="1"/>
            <a:r>
              <a:rPr lang="en-CA" dirty="0" smtClean="0"/>
              <a:t>The single value </a:t>
            </a:r>
            <a:r>
              <a:rPr lang="en-US" i="1" dirty="0" smtClean="0"/>
              <a:t>V</a:t>
            </a:r>
            <a:r>
              <a:rPr lang="en-US" i="1" baseline="-25000" dirty="0" smtClean="0"/>
              <a:t> </a:t>
            </a:r>
            <a:r>
              <a:rPr lang="en-US" dirty="0" smtClean="0"/>
              <a:t>is calculated as </a:t>
            </a:r>
            <a:r>
              <a:rPr lang="en-US" i="1" dirty="0" smtClean="0"/>
              <a:t>V</a:t>
            </a:r>
            <a:r>
              <a:rPr lang="en-US" dirty="0" smtClean="0"/>
              <a:t> =</a:t>
            </a:r>
            <a:r>
              <a:rPr lang="en-US" i="1" dirty="0" smtClean="0"/>
              <a:t> E</a:t>
            </a:r>
            <a:r>
              <a:rPr lang="en-US" dirty="0" smtClean="0"/>
              <a:t> + </a:t>
            </a:r>
            <a:r>
              <a:rPr lang="en-US" i="1" dirty="0" smtClean="0"/>
              <a:t>O</a:t>
            </a:r>
            <a:endParaRPr lang="en-CA" dirty="0" smtClean="0"/>
          </a:p>
          <a:p>
            <a:pPr lvl="1"/>
            <a:r>
              <a:rPr lang="en-US" i="1" dirty="0" smtClean="0"/>
              <a:t>E</a:t>
            </a:r>
            <a:r>
              <a:rPr lang="en-US" dirty="0" smtClean="0"/>
              <a:t> =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baseline="-25000" dirty="0" err="1" smtClean="0"/>
              <a:t>pred</a:t>
            </a:r>
            <a:r>
              <a:rPr lang="en-US" baseline="-25000" dirty="0" smtClean="0"/>
              <a:t> </a:t>
            </a:r>
            <a:r>
              <a:rPr lang="en-US" dirty="0" smtClean="0"/>
              <a:t>is an estimated value for the segment of the prediction block. </a:t>
            </a:r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baseline="-25000" dirty="0" err="1" smtClean="0"/>
              <a:t>pred</a:t>
            </a:r>
            <a:r>
              <a:rPr lang="en-US" i="1" dirty="0" smtClean="0"/>
              <a:t> </a:t>
            </a:r>
            <a:r>
              <a:rPr lang="en-US" dirty="0" smtClean="0"/>
              <a:t>is the sample value appearing most often in the segment of the prediction block.</a:t>
            </a:r>
          </a:p>
          <a:p>
            <a:r>
              <a:rPr lang="en-US" i="1" dirty="0" smtClean="0"/>
              <a:t>O</a:t>
            </a:r>
            <a:r>
              <a:rPr lang="en-US" dirty="0" smtClean="0"/>
              <a:t> is an offset signaled by the encoder</a:t>
            </a:r>
          </a:p>
          <a:p>
            <a:pPr lvl="1"/>
            <a:r>
              <a:rPr lang="en-US" dirty="0" smtClean="0"/>
              <a:t>When DLT is available, </a:t>
            </a:r>
            <a:r>
              <a:rPr lang="en-US" i="1" dirty="0" smtClean="0"/>
              <a:t>O </a:t>
            </a:r>
            <a:r>
              <a:rPr lang="en-US" dirty="0" smtClean="0"/>
              <a:t>is coded with DLT</a:t>
            </a:r>
          </a:p>
          <a:p>
            <a:r>
              <a:rPr lang="en-US" dirty="0" smtClean="0"/>
              <a:t>The segmental prediction method can also be extended to Intra-SDC</a:t>
            </a:r>
          </a:p>
          <a:p>
            <a:pPr lvl="1"/>
            <a:r>
              <a:rPr lang="en-US" dirty="0" smtClean="0"/>
              <a:t>Difference: Prediction block is from intra-prediction</a:t>
            </a:r>
          </a:p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 example for </a:t>
            </a:r>
            <a:r>
              <a:rPr lang="en-US" dirty="0" err="1" smtClean="0"/>
              <a:t>segInter</a:t>
            </a:r>
            <a:r>
              <a:rPr lang="en-US" dirty="0" smtClean="0"/>
              <a:t>-SDC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2191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496" y="2204864"/>
            <a:ext cx="9073008" cy="29029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further </a:t>
            </a:r>
            <a:r>
              <a:rPr lang="en-US" dirty="0" err="1" smtClean="0"/>
              <a:t>simpilificaion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196753"/>
            <a:ext cx="8229600" cy="4836862"/>
          </a:xfrm>
        </p:spPr>
        <p:txBody>
          <a:bodyPr/>
          <a:lstStyle/>
          <a:p>
            <a:r>
              <a:rPr lang="en-US" dirty="0" smtClean="0"/>
              <a:t>Only one out of 4 samples are used to derive </a:t>
            </a:r>
            <a:r>
              <a:rPr lang="en-US" i="1" dirty="0" smtClean="0"/>
              <a:t>E</a:t>
            </a:r>
          </a:p>
          <a:p>
            <a:pPr lvl="1"/>
            <a:r>
              <a:rPr lang="en-US" i="1" dirty="0" err="1" smtClean="0"/>
              <a:t>V</a:t>
            </a:r>
            <a:r>
              <a:rPr lang="en-US" i="1" baseline="30000" dirty="0" err="1" smtClean="0"/>
              <a:t>seg</a:t>
            </a:r>
            <a:r>
              <a:rPr lang="en-US" i="1" baseline="-25000" dirty="0" err="1" smtClean="0"/>
              <a:t>pred</a:t>
            </a:r>
            <a:r>
              <a:rPr lang="en-US" i="1" dirty="0" smtClean="0"/>
              <a:t> </a:t>
            </a:r>
            <a:r>
              <a:rPr lang="en-US" dirty="0" smtClean="0"/>
              <a:t>is the sample value in black appearing most often in the segment</a:t>
            </a:r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191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aphicFrame>
        <p:nvGraphicFramePr>
          <p:cNvPr id="219137" name="Object 1"/>
          <p:cNvGraphicFramePr>
            <a:graphicFrameLocks noChangeAspect="1"/>
          </p:cNvGraphicFramePr>
          <p:nvPr/>
        </p:nvGraphicFramePr>
        <p:xfrm>
          <a:off x="2483768" y="2938429"/>
          <a:ext cx="3744416" cy="3845617"/>
        </p:xfrm>
        <a:graphic>
          <a:graphicData uri="http://schemas.openxmlformats.org/presentationml/2006/ole">
            <p:oleObj spid="_x0000_s219137" name="Visio" r:id="rId3" imgW="9191434" imgH="9443466" progId="Visio.Drawing.11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Test1: </a:t>
            </a:r>
            <a:r>
              <a:rPr lang="en-US" dirty="0" err="1" smtClean="0"/>
              <a:t>segInterSDC+segIntraSDC</a:t>
            </a:r>
            <a:endParaRPr lang="en-US" dirty="0"/>
          </a:p>
        </p:txBody>
      </p:sp>
      <p:graphicFrame>
        <p:nvGraphicFramePr>
          <p:cNvPr id="6" name="内容占位符 5"/>
          <p:cNvGraphicFramePr>
            <a:graphicFrameLocks noGrp="1"/>
          </p:cNvGraphicFramePr>
          <p:nvPr>
            <p:ph idx="1"/>
          </p:nvPr>
        </p:nvGraphicFramePr>
        <p:xfrm>
          <a:off x="35496" y="1700812"/>
          <a:ext cx="8964490" cy="3487773"/>
        </p:xfrm>
        <a:graphic>
          <a:graphicData uri="http://schemas.openxmlformats.org/drawingml/2006/table">
            <a:tbl>
              <a:tblPr/>
              <a:tblGrid>
                <a:gridCol w="982831"/>
                <a:gridCol w="921404"/>
                <a:gridCol w="921404"/>
                <a:gridCol w="921404"/>
                <a:gridCol w="921404"/>
                <a:gridCol w="921404"/>
                <a:gridCol w="921404"/>
                <a:gridCol w="817745"/>
                <a:gridCol w="817745"/>
                <a:gridCol w="817745"/>
              </a:tblGrid>
              <a:tr h="496061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video bitrate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video PSNR / total bitrate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synth PSNR / total bitrate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ren time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Balloons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98.7%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Kendo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Newspaper_CC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GT_Fly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95.9%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Poznan_Hall2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Poznan_Street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Undo_Dancer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104.1%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Shark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848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1024x768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105.0%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99.6%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101.5%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1920x1088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103.8%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1272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average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0.0%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104.3%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latin typeface="Cambria"/>
                        </a:rPr>
                        <a:t>99.8%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latin typeface="Cambria"/>
                        </a:rPr>
                        <a:t>100.7%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C0C0C0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C0C0C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673</TotalTime>
  <Words>1429</Words>
  <Application>Microsoft Office PowerPoint</Application>
  <PresentationFormat>全屏显示(4:3)</PresentationFormat>
  <Paragraphs>543</Paragraphs>
  <Slides>16</Slides>
  <Notes>0</Notes>
  <HiddenSlides>0</HiddenSlides>
  <MMClips>0</MMClips>
  <ScaleCrop>false</ScaleCrop>
  <HeadingPairs>
    <vt:vector size="6" baseType="variant">
      <vt:variant>
        <vt:lpstr>主题</vt:lpstr>
      </vt:variant>
      <vt:variant>
        <vt:i4>8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2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Visio</vt:lpstr>
      <vt:lpstr>幻灯片 1</vt:lpstr>
      <vt:lpstr>Overall summary</vt:lpstr>
      <vt:lpstr>Introduction</vt:lpstr>
      <vt:lpstr>Proposed method</vt:lpstr>
      <vt:lpstr>Step1: Classification</vt:lpstr>
      <vt:lpstr>Step2: Reconstruction</vt:lpstr>
      <vt:lpstr>An example for segInter-SDC</vt:lpstr>
      <vt:lpstr>A further simpilificaion</vt:lpstr>
      <vt:lpstr>Test1: segInterSDC+segIntraSDC</vt:lpstr>
      <vt:lpstr>Test 2: Test1 + Simplified E derivation </vt:lpstr>
      <vt:lpstr>Complexity analysis: Encoder</vt:lpstr>
      <vt:lpstr>Complexity analysis: Decoder</vt:lpstr>
      <vt:lpstr>Complexity analysis: Decoder (Cont.)</vt:lpstr>
      <vt:lpstr>Complexity analysis: Decoder (Cont.)</vt:lpstr>
      <vt:lpstr>Conclusion</vt:lpstr>
      <vt:lpstr>幻灯片 16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Kai Zhang</cp:lastModifiedBy>
  <cp:revision>115</cp:revision>
  <dcterms:created xsi:type="dcterms:W3CDTF">2014-03-11T04:25:26Z</dcterms:created>
  <dcterms:modified xsi:type="dcterms:W3CDTF">2015-02-05T08:08:12Z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