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7"/>
  </p:notesMasterIdLst>
  <p:sldIdLst>
    <p:sldId id="545" r:id="rId2"/>
    <p:sldId id="849" r:id="rId3"/>
    <p:sldId id="1070" r:id="rId4"/>
    <p:sldId id="1170" r:id="rId5"/>
    <p:sldId id="1124" r:id="rId6"/>
    <p:sldId id="1178" r:id="rId7"/>
    <p:sldId id="1180" r:id="rId8"/>
    <p:sldId id="1179" r:id="rId9"/>
    <p:sldId id="1148" r:id="rId10"/>
    <p:sldId id="1126" r:id="rId11"/>
    <p:sldId id="1131" r:id="rId12"/>
    <p:sldId id="1132" r:id="rId13"/>
    <p:sldId id="1133" r:id="rId14"/>
    <p:sldId id="1134" r:id="rId15"/>
    <p:sldId id="1153" r:id="rId16"/>
    <p:sldId id="1154" r:id="rId17"/>
    <p:sldId id="1138" r:id="rId18"/>
    <p:sldId id="1139" r:id="rId19"/>
    <p:sldId id="1141" r:id="rId20"/>
    <p:sldId id="1143" r:id="rId21"/>
    <p:sldId id="1145" r:id="rId22"/>
    <p:sldId id="1147" r:id="rId23"/>
    <p:sldId id="1177" r:id="rId24"/>
    <p:sldId id="1112" r:id="rId25"/>
    <p:sldId id="1107" r:id="rId26"/>
    <p:sldId id="1114" r:id="rId27"/>
    <p:sldId id="1108" r:id="rId28"/>
    <p:sldId id="1109" r:id="rId29"/>
    <p:sldId id="1084" r:id="rId30"/>
    <p:sldId id="1156" r:id="rId31"/>
    <p:sldId id="1157" r:id="rId32"/>
    <p:sldId id="1166" r:id="rId33"/>
    <p:sldId id="1167" r:id="rId34"/>
    <p:sldId id="1173" r:id="rId35"/>
    <p:sldId id="1174" r:id="rId36"/>
    <p:sldId id="1181" r:id="rId37"/>
    <p:sldId id="1182" r:id="rId38"/>
    <p:sldId id="1160" r:id="rId39"/>
    <p:sldId id="1159" r:id="rId40"/>
    <p:sldId id="1168" r:id="rId41"/>
    <p:sldId id="1169" r:id="rId42"/>
    <p:sldId id="1175" r:id="rId43"/>
    <p:sldId id="1176" r:id="rId44"/>
    <p:sldId id="1183" r:id="rId45"/>
    <p:sldId id="1184" r:id="rId46"/>
    <p:sldId id="1161" r:id="rId47"/>
    <p:sldId id="1163" r:id="rId48"/>
    <p:sldId id="1164" r:id="rId49"/>
    <p:sldId id="1165" r:id="rId50"/>
    <p:sldId id="1171" r:id="rId51"/>
    <p:sldId id="1172" r:id="rId52"/>
    <p:sldId id="1185" r:id="rId53"/>
    <p:sldId id="1186" r:id="rId54"/>
    <p:sldId id="1136" r:id="rId55"/>
    <p:sldId id="1094" r:id="rId56"/>
  </p:sldIdLst>
  <p:sldSz cx="9144000" cy="6858000" type="screen4x3"/>
  <p:notesSz cx="7099300" cy="10234613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00FF"/>
    <a:srgbClr val="3333FF"/>
    <a:srgbClr val="FFFF66"/>
    <a:srgbClr val="FFFF99"/>
    <a:srgbClr val="D6FA20"/>
    <a:srgbClr val="FF9999"/>
    <a:srgbClr val="FFFFCC"/>
    <a:srgbClr val="C0C0C0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等深淺樣式 2 - 輔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中等深淺樣式 2 - 輔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等深淺樣式 2 - 輔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7084" autoAdjust="0"/>
    <p:restoredTop sz="93373" autoAdjust="0"/>
  </p:normalViewPr>
  <p:slideViewPr>
    <p:cSldViewPr>
      <p:cViewPr>
        <p:scale>
          <a:sx n="110" d="100"/>
          <a:sy n="110" d="100"/>
        </p:scale>
        <p:origin x="-1644" y="6"/>
      </p:cViewPr>
      <p:guideLst>
        <p:guide orient="horz" pos="4020"/>
        <p:guide pos="292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9044" tIns="49522" rIns="99044" bIns="49522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4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9044" tIns="49522" rIns="99044" bIns="49522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400">
                <a:latin typeface="+mn-lt"/>
                <a:ea typeface="+mn-ea"/>
              </a:defRPr>
            </a:lvl1pPr>
          </a:lstStyle>
          <a:p>
            <a:pPr>
              <a:defRPr/>
            </a:pPr>
            <a:fld id="{13312CAE-7C0A-4842-8542-944A7FC1FD5E}" type="datetimeFigureOut">
              <a:rPr lang="zh-TW" altLang="en-US"/>
              <a:pPr>
                <a:defRPr/>
              </a:pPr>
              <a:t>2015/2/12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4" tIns="49522" rIns="99044" bIns="49522" rtlCol="0" anchor="ctr"/>
          <a:lstStyle/>
          <a:p>
            <a:pPr lvl="0"/>
            <a:endParaRPr lang="zh-TW" altLang="en-US" noProof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lIns="99044" tIns="49522" rIns="99044" bIns="49522" rtlCol="0">
            <a:normAutofit/>
          </a:bodyPr>
          <a:lstStyle/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9044" tIns="49522" rIns="99044" bIns="49522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4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9044" tIns="49522" rIns="99044" bIns="49522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400">
                <a:latin typeface="+mn-lt"/>
                <a:ea typeface="+mn-ea"/>
              </a:defRPr>
            </a:lvl1pPr>
          </a:lstStyle>
          <a:p>
            <a:pPr>
              <a:defRPr/>
            </a:pPr>
            <a:fld id="{0A0A4396-DDF0-4B20-9304-7BD00B19407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343503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0A4396-DDF0-4B20-9304-7BD00B194074}" type="slidenum">
              <a:rPr lang="zh-TW" altLang="en-US" smtClean="0"/>
              <a:pPr>
                <a:defRPr/>
              </a:pPr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013266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0A4396-DDF0-4B20-9304-7BD00B194074}" type="slidenum">
              <a:rPr lang="zh-TW" altLang="en-US" smtClean="0"/>
              <a:pPr>
                <a:defRPr/>
              </a:pPr>
              <a:t>43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105624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0A4396-DDF0-4B20-9304-7BD00B194074}" type="slidenum">
              <a:rPr lang="zh-TW" altLang="en-US" smtClean="0"/>
              <a:pPr>
                <a:defRPr/>
              </a:pPr>
              <a:t>45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105624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0A4396-DDF0-4B20-9304-7BD00B194074}" type="slidenum">
              <a:rPr lang="zh-TW" altLang="en-US" smtClean="0"/>
              <a:pPr>
                <a:defRPr/>
              </a:pPr>
              <a:t>46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97007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0A4396-DDF0-4B20-9304-7BD00B194074}" type="slidenum">
              <a:rPr lang="zh-TW" altLang="en-US" smtClean="0"/>
              <a:pPr>
                <a:defRPr/>
              </a:pPr>
              <a:t>48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603320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0A4396-DDF0-4B20-9304-7BD00B194074}" type="slidenum">
              <a:rPr lang="zh-TW" altLang="en-US" smtClean="0"/>
              <a:pPr>
                <a:defRPr/>
              </a:pPr>
              <a:t>49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603320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0A4396-DDF0-4B20-9304-7BD00B194074}" type="slidenum">
              <a:rPr lang="zh-TW" altLang="en-US" smtClean="0"/>
              <a:pPr>
                <a:defRPr/>
              </a:pPr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013266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=5/6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0A4396-DDF0-4B20-9304-7BD00B194074}" type="slidenum">
              <a:rPr lang="zh-TW" altLang="en-US" smtClean="0"/>
              <a:pPr>
                <a:defRPr/>
              </a:pPr>
              <a:t>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867705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0A4396-DDF0-4B20-9304-7BD00B194074}" type="slidenum">
              <a:rPr lang="zh-TW" altLang="en-US" smtClean="0"/>
              <a:pPr>
                <a:defRPr/>
              </a:pPr>
              <a:t>13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094992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0A4396-DDF0-4B20-9304-7BD00B194074}" type="slidenum">
              <a:rPr lang="zh-TW" altLang="en-US" smtClean="0"/>
              <a:pPr>
                <a:defRPr/>
              </a:pPr>
              <a:t>15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094992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0A4396-DDF0-4B20-9304-7BD00B194074}" type="slidenum">
              <a:rPr lang="zh-TW" altLang="en-US" smtClean="0"/>
              <a:pPr>
                <a:defRPr/>
              </a:pPr>
              <a:t>30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97007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0A4396-DDF0-4B20-9304-7BD00B194074}" type="slidenum">
              <a:rPr lang="zh-TW" altLang="en-US" smtClean="0"/>
              <a:pPr>
                <a:defRPr/>
              </a:pPr>
              <a:t>35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105624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0A4396-DDF0-4B20-9304-7BD00B194074}" type="slidenum">
              <a:rPr lang="zh-TW" altLang="en-US" smtClean="0"/>
              <a:pPr>
                <a:defRPr/>
              </a:pPr>
              <a:t>37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105624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0A4396-DDF0-4B20-9304-7BD00B194074}" type="slidenum">
              <a:rPr lang="zh-TW" altLang="en-US" smtClean="0"/>
              <a:pPr>
                <a:defRPr/>
              </a:pPr>
              <a:t>38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97007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9" descr="Schneefall"/>
          <p:cNvPicPr>
            <a:picLocks noChangeAspect="1" noChangeArrowheads="1" noCrop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549275"/>
            <a:ext cx="1476375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8" descr="Schneefall"/>
          <p:cNvPicPr>
            <a:picLocks noChangeAspect="1" noChangeArrowheads="1" noCrop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1700213"/>
            <a:ext cx="108902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8" descr="Schneefall"/>
          <p:cNvPicPr>
            <a:picLocks noChangeAspect="1" noChangeArrowheads="1" noCrop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2349500"/>
            <a:ext cx="69215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標題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121296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ctr" rtl="0">
              <a:spcBef>
                <a:spcPct val="0"/>
              </a:spcBef>
              <a:buNone/>
              <a:defRPr sz="4400" b="1">
                <a:ln>
                  <a:noFill/>
                </a:ln>
                <a:solidFill>
                  <a:schemeClr val="tx2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17" name="副標題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2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69776"/>
            <a:ext cx="8229600" cy="1143000"/>
          </a:xfrm>
        </p:spPr>
        <p:txBody>
          <a:bodyPr anchor="t">
            <a:normAutofit/>
          </a:bodyPr>
          <a:lstStyle>
            <a:lvl1pPr algn="ctr">
              <a:defRPr sz="400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839816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文字方塊 5"/>
          <p:cNvSpPr txBox="1"/>
          <p:nvPr userDrawn="1"/>
        </p:nvSpPr>
        <p:spPr>
          <a:xfrm>
            <a:off x="5580112" y="81497"/>
            <a:ext cx="21585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400" dirty="0" smtClean="0">
                <a:solidFill>
                  <a:schemeClr val="tx2">
                    <a:lumMod val="9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雲端媒體服務研發中心</a:t>
            </a:r>
            <a:endParaRPr lang="zh-TW" altLang="en-US" sz="14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7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  <p:bldLst>
      <p:bldP spid="6" grpId="0"/>
      <p:bldP spid="6" grpId="1"/>
      <p:bldP spid="6" grpId="2"/>
      <p:bldP spid="6" grpId="3"/>
      <p:bldP spid="6" grpId="4"/>
      <p:bldP spid="6" grpId="5"/>
      <p:bldP spid="6" grpId="6"/>
      <p:bldP spid="6" grpId="7"/>
      <p:bldP spid="6" grpId="8"/>
      <p:bldP spid="6" grpId="9"/>
      <p:bldP spid="6" grpId="10"/>
      <p:bldP spid="6" grpId="11"/>
      <p:bldP spid="6" grpId="12"/>
      <p:bldP spid="6" grpId="13"/>
      <p:bldP spid="6" grpId="14"/>
      <p:bldP spid="6" grpId="15"/>
      <p:bldP spid="6" grpId="16"/>
      <p:bldP spid="6" grpId="17"/>
      <p:bldP spid="6" grpId="18"/>
      <p:bldP spid="6" grpId="19"/>
      <p:bldP spid="6" grpId="20"/>
      <p:bldP spid="6" grpId="21"/>
      <p:bldP spid="6" grpId="22"/>
      <p:bldP spid="6" grpId="23"/>
      <p:bldP spid="6" grpId="24"/>
      <p:bldP spid="6" grpId="25"/>
      <p:bldP spid="6" grpId="26"/>
      <p:bldP spid="6" grpId="27"/>
      <p:bldP spid="6" grpId="28"/>
      <p:bldP spid="6" grpId="29"/>
      <p:bldP spid="6" grpId="30"/>
      <p:bldP spid="6" grpId="31"/>
      <p:bldP spid="6" grpId="32"/>
      <p:bldP spid="6" grpId="33"/>
      <p:bldP spid="6" grpId="34"/>
      <p:bldP spid="6" grpId="35"/>
      <p:bldP spid="6" grpId="36"/>
      <p:bldP spid="6" grpId="37"/>
      <p:bldP spid="6" grpId="38"/>
      <p:bldP spid="6" grpId="39"/>
      <p:bldP spid="6" grpId="40"/>
      <p:bldP spid="6" grpId="41"/>
      <p:bldP spid="6" grpId="42"/>
      <p:bldP spid="6" grpId="43"/>
      <p:bldP spid="6" grpId="44"/>
      <p:bldP spid="6" grpId="45"/>
      <p:bldP spid="6" grpId="46"/>
      <p:bldP spid="6" grpId="47"/>
      <p:bldP spid="6" grpId="48"/>
      <p:bldP spid="6" grpId="49"/>
      <p:bldP spid="6" grpId="50"/>
      <p:bldP spid="6" grpId="51"/>
      <p:bldP spid="6" grpId="52"/>
      <p:bldP spid="6" grpId="53"/>
      <p:bldP spid="6" grpId="54"/>
      <p:bldP spid="6" grpId="55"/>
      <p:bldP spid="6" grpId="56"/>
      <p:bldP spid="6" grpId="57"/>
      <p:bldP spid="6" grpId="58"/>
      <p:bldP spid="6" grpId="59"/>
      <p:bldP spid="6" grpId="60"/>
      <p:bldP spid="6" grpId="61"/>
      <p:bldP spid="6" grpId="62"/>
      <p:bldP spid="6" grpId="63"/>
      <p:bldP spid="6" grpId="64"/>
      <p:bldP spid="6" grpId="65"/>
      <p:bldP spid="6" grpId="66"/>
      <p:bldP spid="6" grpId="67"/>
      <p:bldP spid="6" grpId="68"/>
      <p:bldP spid="6" grpId="69"/>
      <p:bldP spid="6" grpId="70"/>
      <p:bldP spid="6" grpId="71"/>
      <p:bldP spid="6" grpId="72"/>
      <p:bldP spid="6" grpId="73"/>
      <p:bldP spid="6" grpId="74"/>
      <p:bldP spid="6" grpId="75"/>
      <p:bldP spid="6" grpId="76"/>
      <p:bldP spid="6" grpId="77"/>
      <p:bldP spid="6" grpId="78"/>
      <p:bldP spid="6" grpId="79"/>
      <p:bldP spid="6" grpId="80"/>
      <p:bldP spid="6" grpId="81"/>
      <p:bldP spid="6" grpId="82"/>
      <p:bldP spid="6" grpId="83"/>
      <p:bldP spid="6" grpId="84"/>
      <p:bldP spid="6" grpId="85"/>
      <p:bldP spid="6" grpId="86"/>
      <p:bldP spid="6" grpId="87"/>
      <p:bldP spid="6" grpId="88"/>
      <p:bldP spid="6" grpId="89"/>
      <p:bldP spid="6" grpId="90"/>
      <p:bldP spid="6" grpId="91"/>
      <p:bldP spid="6" grpId="92"/>
      <p:bldP spid="6" grpId="93"/>
      <p:bldP spid="6" grpId="94"/>
      <p:bldP spid="6" grpId="95"/>
      <p:bldP spid="6" grpId="96"/>
      <p:bldP spid="6" grpId="97"/>
      <p:bldP spid="6" grpId="98"/>
      <p:bldP spid="6" grpId="99"/>
      <p:bldP spid="6" grpId="100"/>
      <p:bldP spid="6" grpId="101"/>
      <p:bldP spid="6" grpId="102"/>
      <p:bldP spid="6" grpId="103"/>
      <p:bldP spid="6" grpId="104"/>
      <p:bldP spid="6" grpId="105"/>
      <p:bldP spid="6" grpId="106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8" name="日期版面配置區 9"/>
          <p:cNvSpPr>
            <a:spLocks noGrp="1"/>
          </p:cNvSpPr>
          <p:nvPr>
            <p:ph type="dt" sz="half" idx="13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內容版面配置區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日期版面配置區 9"/>
          <p:cNvSpPr>
            <a:spLocks noGrp="1"/>
          </p:cNvSpPr>
          <p:nvPr>
            <p:ph type="dt" sz="half" idx="13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6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日期版面配置區 9"/>
          <p:cNvSpPr>
            <a:spLocks noGrp="1"/>
          </p:cNvSpPr>
          <p:nvPr>
            <p:ph type="dt" sz="half" idx="13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剪去並圓角化單一角落矩形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6" name="直角三角形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7" name="手繪多邊形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8" name="手繪多邊形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en-US" noProof="0" dirty="0"/>
          </a:p>
        </p:txBody>
      </p:sp>
      <p:sp>
        <p:nvSpPr>
          <p:cNvPr id="12" name="日期版面配置區 9"/>
          <p:cNvSpPr>
            <a:spLocks noGrp="1"/>
          </p:cNvSpPr>
          <p:nvPr>
            <p:ph type="dt" sz="half" idx="10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29971" y="6629369"/>
            <a:ext cx="2133600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>
              <a:lnSpc>
                <a:spcPct val="80000"/>
              </a:lnSpc>
              <a:defRPr/>
            </a:pPr>
            <a:fld id="{E5CCA6AD-8264-4C48-A104-77B4355DE4B2}" type="slidenum">
              <a:rPr lang="en-US" altLang="zh-TW" sz="1000">
                <a:latin typeface="Arial" charset="0"/>
              </a:rPr>
              <a:pPr algn="l">
                <a:lnSpc>
                  <a:spcPct val="80000"/>
                </a:lnSpc>
                <a:defRPr/>
              </a:pPr>
              <a:t>‹#›</a:t>
            </a:fld>
            <a:endParaRPr lang="en-US" altLang="zh-TW" sz="1000" dirty="0">
              <a:latin typeface="Arial" charset="0"/>
            </a:endParaRPr>
          </a:p>
        </p:txBody>
      </p:sp>
      <p:sp>
        <p:nvSpPr>
          <p:cNvPr id="7" name="手繪多邊形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>
              <a:latin typeface="+mn-lt"/>
              <a:ea typeface="+mn-ea"/>
            </a:endParaRPr>
          </a:p>
        </p:txBody>
      </p:sp>
      <p:sp>
        <p:nvSpPr>
          <p:cNvPr id="6148" name="標題版面配置區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  <a:endParaRPr lang="en-US" smtClean="0"/>
          </a:p>
        </p:txBody>
      </p:sp>
      <p:sp>
        <p:nvSpPr>
          <p:cNvPr id="6149" name="文字版面配置區 29"/>
          <p:cNvSpPr>
            <a:spLocks noGrp="1"/>
          </p:cNvSpPr>
          <p:nvPr>
            <p:ph type="body" idx="1"/>
          </p:nvPr>
        </p:nvSpPr>
        <p:spPr bwMode="auto">
          <a:xfrm>
            <a:off x="395288" y="1628775"/>
            <a:ext cx="8229600" cy="474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en-US" dirty="0" smtClean="0"/>
          </a:p>
        </p:txBody>
      </p:sp>
      <p:grpSp>
        <p:nvGrpSpPr>
          <p:cNvPr id="6151" name="群組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手繪多邊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>
                <a:latin typeface="+mn-lt"/>
                <a:ea typeface="+mn-ea"/>
              </a:endParaRPr>
            </a:p>
          </p:txBody>
        </p:sp>
        <p:sp>
          <p:nvSpPr>
            <p:cNvPr id="13" name="手繪多邊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>
                <a:latin typeface="+mn-lt"/>
                <a:ea typeface="+mn-ea"/>
              </a:endParaRPr>
            </a:p>
          </p:txBody>
        </p:sp>
      </p:grpSp>
      <p:pic>
        <p:nvPicPr>
          <p:cNvPr id="15" name="圖片 14" descr="TOUCH去背_2.png"/>
          <p:cNvPicPr>
            <a:picLocks noChangeAspect="1"/>
          </p:cNvPicPr>
          <p:nvPr/>
        </p:nvPicPr>
        <p:blipFill>
          <a:blip r:embed="rId13" cstate="screen"/>
          <a:stretch>
            <a:fillRect/>
          </a:stretch>
        </p:blipFill>
        <p:spPr>
          <a:xfrm>
            <a:off x="35496" y="0"/>
            <a:ext cx="1187624" cy="439861"/>
          </a:xfrm>
          <a:prstGeom prst="rect">
            <a:avLst/>
          </a:prstGeom>
        </p:spPr>
      </p:pic>
      <p:sp>
        <p:nvSpPr>
          <p:cNvPr id="16" name="文字方塊 15"/>
          <p:cNvSpPr txBox="1"/>
          <p:nvPr/>
        </p:nvSpPr>
        <p:spPr>
          <a:xfrm>
            <a:off x="1115616" y="66110"/>
            <a:ext cx="9364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Center</a:t>
            </a:r>
            <a:endParaRPr lang="zh-TW" altLang="en-US" sz="1600" dirty="0"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17" name="Picture 8" descr="ncku-title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2104" y="6623447"/>
            <a:ext cx="720725" cy="261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文字方塊 18"/>
          <p:cNvSpPr txBox="1"/>
          <p:nvPr userDrawn="1"/>
        </p:nvSpPr>
        <p:spPr>
          <a:xfrm>
            <a:off x="3408935" y="6623774"/>
            <a:ext cx="2307042" cy="261610"/>
          </a:xfrm>
          <a:prstGeom prst="rect">
            <a:avLst/>
          </a:prstGeom>
          <a:noFill/>
          <a:effectLst>
            <a:outerShdw blurRad="50800" dist="38100" dir="1800000" sx="88000" sy="88000" algn="tl" rotWithShape="0">
              <a:prstClr val="black">
                <a:alpha val="64000"/>
              </a:prstClr>
            </a:outerShd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TW" sz="1100" b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National Cheng Kung University</a:t>
            </a:r>
            <a:endParaRPr lang="zh-TW" altLang="en-US" sz="1100" b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1" name="文字方塊 20"/>
          <p:cNvSpPr txBox="1"/>
          <p:nvPr userDrawn="1"/>
        </p:nvSpPr>
        <p:spPr>
          <a:xfrm>
            <a:off x="5436096" y="76562"/>
            <a:ext cx="28083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000" b="1" dirty="0" smtClean="0">
                <a:solidFill>
                  <a:schemeClr val="tx2">
                    <a:lumMod val="9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Center for</a:t>
            </a:r>
            <a:r>
              <a:rPr lang="en-US" altLang="zh-TW" sz="1000" b="1" baseline="0" dirty="0" smtClean="0">
                <a:solidFill>
                  <a:schemeClr val="tx2">
                    <a:lumMod val="9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 Tomorrow Ubiquitous Cloud and Hypermedia Services</a:t>
            </a:r>
            <a:endParaRPr lang="zh-TW" altLang="en-US" sz="1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3" r:id="rId1"/>
    <p:sldLayoutId id="2147483924" r:id="rId2"/>
    <p:sldLayoutId id="2147483925" r:id="rId3"/>
    <p:sldLayoutId id="2147483926" r:id="rId4"/>
    <p:sldLayoutId id="2147483927" r:id="rId5"/>
    <p:sldLayoutId id="2147483928" r:id="rId6"/>
    <p:sldLayoutId id="2147483929" r:id="rId7"/>
    <p:sldLayoutId id="2147483930" r:id="rId8"/>
    <p:sldLayoutId id="2147483931" r:id="rId9"/>
    <p:sldLayoutId id="2147483932" r:id="rId10"/>
    <p:sldLayoutId id="2147483933" r:id="rId11"/>
  </p:sldLayoutIdLst>
  <p:timing>
    <p:tnLst>
      <p:par>
        <p:cTn id="1" dur="indefinite" restart="never" nodeType="tmRoot"/>
      </p:par>
    </p:tnLst>
    <p:bldLst>
      <p:bldP spid="16" grpId="2"/>
      <p:bldP spid="16" grpId="3"/>
      <p:bldP spid="16" grpId="4"/>
      <p:bldP spid="16" grpId="5"/>
      <p:bldP spid="16" grpId="6"/>
      <p:bldP spid="16" grpId="7"/>
      <p:bldP spid="16" grpId="8"/>
      <p:bldP spid="16" grpId="9"/>
      <p:bldP spid="16" grpId="10"/>
      <p:bldP spid="16" grpId="11"/>
      <p:bldP spid="16" grpId="12"/>
      <p:bldP spid="16" grpId="13"/>
      <p:bldP spid="16" grpId="14"/>
      <p:bldP spid="16" grpId="15"/>
      <p:bldP spid="16" grpId="16"/>
      <p:bldP spid="16" grpId="17"/>
      <p:bldP spid="16" grpId="18"/>
      <p:bldP spid="16" grpId="19"/>
      <p:bldP spid="16" grpId="20"/>
      <p:bldP spid="16" grpId="21"/>
      <p:bldP spid="16" grpId="22"/>
      <p:bldP spid="16" grpId="23"/>
      <p:bldP spid="16" grpId="24"/>
      <p:bldP spid="16" grpId="25"/>
      <p:bldP spid="16" grpId="26"/>
      <p:bldP spid="16" grpId="27"/>
      <p:bldP spid="16" grpId="28"/>
      <p:bldP spid="16" grpId="29"/>
      <p:bldP spid="16" grpId="30"/>
      <p:bldP spid="16" grpId="31"/>
      <p:bldP spid="16" grpId="32"/>
      <p:bldP spid="16" grpId="33"/>
      <p:bldP spid="16" grpId="34"/>
      <p:bldP spid="16" grpId="35"/>
      <p:bldP spid="16" grpId="36"/>
      <p:bldP spid="16" grpId="37"/>
      <p:bldP spid="16" grpId="38"/>
      <p:bldP spid="16" grpId="39"/>
      <p:bldP spid="16" grpId="40"/>
      <p:bldP spid="16" grpId="41"/>
      <p:bldP spid="16" grpId="42"/>
      <p:bldP spid="16" grpId="43"/>
      <p:bldP spid="16" grpId="44"/>
      <p:bldP spid="16" grpId="45"/>
      <p:bldP spid="16" grpId="46"/>
      <p:bldP spid="16" grpId="47"/>
      <p:bldP spid="16" grpId="48"/>
      <p:bldP spid="16" grpId="49"/>
      <p:bldP spid="16" grpId="50"/>
      <p:bldP spid="16" grpId="51"/>
      <p:bldP spid="16" grpId="52"/>
      <p:bldP spid="16" grpId="53"/>
      <p:bldP spid="16" grpId="54"/>
      <p:bldP spid="16" grpId="55"/>
      <p:bldP spid="16" grpId="56"/>
      <p:bldP spid="16" grpId="57"/>
      <p:bldP spid="16" grpId="58"/>
      <p:bldP spid="16" grpId="59"/>
      <p:bldP spid="16" grpId="60"/>
      <p:bldP spid="16" grpId="61"/>
      <p:bldP spid="16" grpId="62"/>
      <p:bldP spid="16" grpId="63"/>
      <p:bldP spid="16" grpId="64"/>
      <p:bldP spid="16" grpId="65"/>
      <p:bldP spid="16" grpId="66"/>
      <p:bldP spid="16" grpId="67"/>
      <p:bldP spid="16" grpId="68"/>
      <p:bldP spid="16" grpId="69"/>
      <p:bldP spid="16" grpId="70"/>
      <p:bldP spid="16" grpId="71"/>
      <p:bldP spid="16" grpId="72"/>
      <p:bldP spid="16" grpId="73"/>
      <p:bldP spid="16" grpId="74"/>
      <p:bldP spid="16" grpId="75"/>
      <p:bldP spid="16" grpId="76"/>
      <p:bldP spid="16" grpId="77"/>
      <p:bldP spid="16" grpId="78"/>
      <p:bldP spid="16" grpId="79"/>
      <p:bldP spid="16" grpId="80"/>
      <p:bldP spid="16" grpId="81"/>
      <p:bldP spid="16" grpId="82"/>
      <p:bldP spid="16" grpId="83"/>
      <p:bldP spid="16" grpId="84"/>
      <p:bldP spid="16" grpId="85"/>
      <p:bldP spid="16" grpId="86"/>
      <p:bldP spid="16" grpId="87"/>
      <p:bldP spid="16" grpId="88"/>
      <p:bldP spid="16" grpId="89"/>
      <p:bldP spid="16" grpId="90"/>
      <p:bldP spid="16" grpId="91"/>
      <p:bldP spid="16" grpId="92"/>
      <p:bldP spid="16" grpId="93"/>
      <p:bldP spid="16" grpId="94"/>
      <p:bldP spid="16" grpId="95"/>
      <p:bldP spid="16" grpId="96"/>
      <p:bldP spid="16" grpId="97"/>
      <p:bldP spid="16" grpId="98"/>
      <p:bldP spid="16" grpId="99"/>
      <p:bldP spid="16" grpId="100"/>
      <p:bldP spid="16" grpId="101"/>
      <p:bldP spid="16" grpId="102"/>
      <p:bldP spid="16" grpId="103"/>
      <p:bldP spid="16" grpId="104"/>
      <p:bldP spid="16" grpId="105"/>
      <p:bldP spid="16" grpId="106"/>
      <p:bldP spid="16" grpId="107"/>
      <p:bldP spid="16" grpId="108"/>
      <p:bldP spid="19" grpId="0"/>
      <p:bldP spid="19" grpId="1"/>
      <p:bldP spid="19" grpId="2"/>
      <p:bldP spid="19" grpId="3"/>
      <p:bldP spid="19" grpId="4"/>
      <p:bldP spid="19" grpId="5"/>
      <p:bldP spid="19" grpId="6"/>
      <p:bldP spid="19" grpId="7"/>
      <p:bldP spid="19" grpId="8"/>
      <p:bldP spid="19" grpId="9"/>
      <p:bldP spid="19" grpId="10"/>
      <p:bldP spid="19" grpId="11"/>
      <p:bldP spid="19" grpId="12"/>
      <p:bldP spid="19" grpId="13"/>
      <p:bldP spid="19" grpId="14"/>
      <p:bldP spid="19" grpId="15"/>
      <p:bldP spid="19" grpId="16"/>
      <p:bldP spid="19" grpId="17"/>
      <p:bldP spid="19" grpId="18"/>
      <p:bldP spid="19" grpId="19"/>
      <p:bldP spid="19" grpId="20"/>
      <p:bldP spid="19" grpId="21"/>
      <p:bldP spid="19" grpId="22"/>
      <p:bldP spid="19" grpId="23"/>
      <p:bldP spid="19" grpId="24"/>
      <p:bldP spid="19" grpId="25"/>
      <p:bldP spid="19" grpId="26"/>
      <p:bldP spid="19" grpId="27"/>
      <p:bldP spid="19" grpId="28"/>
      <p:bldP spid="19" grpId="29"/>
      <p:bldP spid="19" grpId="30"/>
      <p:bldP spid="19" grpId="31"/>
      <p:bldP spid="19" grpId="32"/>
      <p:bldP spid="19" grpId="33"/>
      <p:bldP spid="19" grpId="34"/>
      <p:bldP spid="19" grpId="35"/>
      <p:bldP spid="19" grpId="36"/>
      <p:bldP spid="19" grpId="37"/>
      <p:bldP spid="19" grpId="38"/>
      <p:bldP spid="19" grpId="39"/>
      <p:bldP spid="19" grpId="40"/>
      <p:bldP spid="19" grpId="41"/>
      <p:bldP spid="19" grpId="42"/>
      <p:bldP spid="19" grpId="43"/>
      <p:bldP spid="19" grpId="44"/>
      <p:bldP spid="19" grpId="45"/>
      <p:bldP spid="19" grpId="46"/>
      <p:bldP spid="19" grpId="47"/>
      <p:bldP spid="19" grpId="48"/>
      <p:bldP spid="19" grpId="49"/>
      <p:bldP spid="19" grpId="50"/>
      <p:bldP spid="19" grpId="51"/>
      <p:bldP spid="19" grpId="52"/>
      <p:bldP spid="19" grpId="53"/>
      <p:bldP spid="19" grpId="54"/>
      <p:bldP spid="19" grpId="55"/>
      <p:bldP spid="19" grpId="56"/>
      <p:bldP spid="19" grpId="57"/>
      <p:bldP spid="19" grpId="58"/>
      <p:bldP spid="19" grpId="59"/>
      <p:bldP spid="19" grpId="60"/>
      <p:bldP spid="19" grpId="61"/>
      <p:bldP spid="19" grpId="62"/>
      <p:bldP spid="19" grpId="63"/>
      <p:bldP spid="19" grpId="64"/>
      <p:bldP spid="19" grpId="65"/>
      <p:bldP spid="19" grpId="66"/>
      <p:bldP spid="19" grpId="67"/>
      <p:bldP spid="19" grpId="68"/>
      <p:bldP spid="19" grpId="69"/>
      <p:bldP spid="19" grpId="70"/>
      <p:bldP spid="19" grpId="71"/>
      <p:bldP spid="19" grpId="72"/>
      <p:bldP spid="19" grpId="73"/>
      <p:bldP spid="19" grpId="74"/>
      <p:bldP spid="19" grpId="75"/>
      <p:bldP spid="19" grpId="76"/>
      <p:bldP spid="19" grpId="77"/>
      <p:bldP spid="19" grpId="78"/>
      <p:bldP spid="19" grpId="79"/>
      <p:bldP spid="19" grpId="80"/>
      <p:bldP spid="19" grpId="81"/>
      <p:bldP spid="19" grpId="82"/>
      <p:bldP spid="19" grpId="83"/>
      <p:bldP spid="19" grpId="84"/>
      <p:bldP spid="19" grpId="85"/>
      <p:bldP spid="19" grpId="86"/>
      <p:bldP spid="19" grpId="87"/>
      <p:bldP spid="19" grpId="88"/>
      <p:bldP spid="19" grpId="89"/>
      <p:bldP spid="19" grpId="90"/>
      <p:bldP spid="19" grpId="91"/>
      <p:bldP spid="19" grpId="92"/>
      <p:bldP spid="19" grpId="93"/>
      <p:bldP spid="19" grpId="94"/>
      <p:bldP spid="19" grpId="95"/>
      <p:bldP spid="19" grpId="96"/>
      <p:bldP spid="19" grpId="97"/>
      <p:bldP spid="19" grpId="98"/>
      <p:bldP spid="19" grpId="99"/>
      <p:bldP spid="19" grpId="100"/>
      <p:bldP spid="19" grpId="101"/>
      <p:bldP spid="19" grpId="102"/>
      <p:bldP spid="19" grpId="103"/>
      <p:bldP spid="19" grpId="104"/>
      <p:bldP spid="19" grpId="105"/>
      <p:bldP spid="19" grpId="106"/>
      <p:bldP spid="21" grpId="0"/>
      <p:bldP spid="21" grpId="1"/>
      <p:bldP spid="21" grpId="2"/>
      <p:bldP spid="21" grpId="3"/>
      <p:bldP spid="21" grpId="4"/>
      <p:bldP spid="21" grpId="5"/>
      <p:bldP spid="21" grpId="6"/>
      <p:bldP spid="21" grpId="7"/>
      <p:bldP spid="21" grpId="8"/>
      <p:bldP spid="21" grpId="9"/>
      <p:bldP spid="21" grpId="10"/>
      <p:bldP spid="21" grpId="11"/>
      <p:bldP spid="21" grpId="12"/>
      <p:bldP spid="21" grpId="13"/>
      <p:bldP spid="21" grpId="14"/>
      <p:bldP spid="21" grpId="15"/>
      <p:bldP spid="21" grpId="16"/>
      <p:bldP spid="21" grpId="17"/>
      <p:bldP spid="21" grpId="18"/>
      <p:bldP spid="21" grpId="19"/>
      <p:bldP spid="21" grpId="20"/>
      <p:bldP spid="21" grpId="21"/>
      <p:bldP spid="21" grpId="22"/>
      <p:bldP spid="21" grpId="23"/>
      <p:bldP spid="21" grpId="24"/>
      <p:bldP spid="21" grpId="25"/>
      <p:bldP spid="21" grpId="26"/>
      <p:bldP spid="21" grpId="27"/>
      <p:bldP spid="21" grpId="28"/>
      <p:bldP spid="21" grpId="29"/>
      <p:bldP spid="21" grpId="30"/>
      <p:bldP spid="21" grpId="31"/>
      <p:bldP spid="21" grpId="32"/>
      <p:bldP spid="21" grpId="33"/>
      <p:bldP spid="21" grpId="34"/>
      <p:bldP spid="21" grpId="35"/>
      <p:bldP spid="21" grpId="36"/>
      <p:bldP spid="21" grpId="37"/>
      <p:bldP spid="21" grpId="38"/>
      <p:bldP spid="21" grpId="39"/>
      <p:bldP spid="21" grpId="40"/>
      <p:bldP spid="21" grpId="41"/>
      <p:bldP spid="21" grpId="42"/>
      <p:bldP spid="21" grpId="43"/>
      <p:bldP spid="21" grpId="44"/>
      <p:bldP spid="21" grpId="45"/>
      <p:bldP spid="21" grpId="46"/>
      <p:bldP spid="21" grpId="47"/>
      <p:bldP spid="21" grpId="48"/>
      <p:bldP spid="21" grpId="49"/>
      <p:bldP spid="21" grpId="50"/>
      <p:bldP spid="21" grpId="51"/>
      <p:bldP spid="21" grpId="52"/>
      <p:bldP spid="21" grpId="53"/>
      <p:bldP spid="21" grpId="54"/>
      <p:bldP spid="21" grpId="55"/>
      <p:bldP spid="21" grpId="56"/>
      <p:bldP spid="21" grpId="57"/>
      <p:bldP spid="21" grpId="58"/>
      <p:bldP spid="21" grpId="59"/>
      <p:bldP spid="21" grpId="60"/>
      <p:bldP spid="21" grpId="61"/>
      <p:bldP spid="21" grpId="62"/>
      <p:bldP spid="21" grpId="63"/>
      <p:bldP spid="21" grpId="64"/>
      <p:bldP spid="21" grpId="65"/>
      <p:bldP spid="21" grpId="66"/>
      <p:bldP spid="21" grpId="67"/>
      <p:bldP spid="21" grpId="68"/>
      <p:bldP spid="21" grpId="69"/>
      <p:bldP spid="21" grpId="70"/>
      <p:bldP spid="21" grpId="71"/>
      <p:bldP spid="21" grpId="72"/>
      <p:bldP spid="21" grpId="73"/>
      <p:bldP spid="21" grpId="74"/>
      <p:bldP spid="21" grpId="75"/>
      <p:bldP spid="21" grpId="76"/>
      <p:bldP spid="21" grpId="77"/>
      <p:bldP spid="21" grpId="78"/>
      <p:bldP spid="21" grpId="79"/>
      <p:bldP spid="21" grpId="80"/>
      <p:bldP spid="21" grpId="81"/>
      <p:bldP spid="21" grpId="82"/>
      <p:bldP spid="21" grpId="83"/>
      <p:bldP spid="21" grpId="84"/>
      <p:bldP spid="21" grpId="85"/>
      <p:bldP spid="21" grpId="86"/>
      <p:bldP spid="21" grpId="87"/>
      <p:bldP spid="21" grpId="88"/>
      <p:bldP spid="21" grpId="89"/>
      <p:bldP spid="21" grpId="90"/>
      <p:bldP spid="21" grpId="91"/>
      <p:bldP spid="21" grpId="92"/>
      <p:bldP spid="21" grpId="93"/>
      <p:bldP spid="21" grpId="94"/>
      <p:bldP spid="21" grpId="95"/>
      <p:bldP spid="21" grpId="96"/>
      <p:bldP spid="21" grpId="97"/>
      <p:bldP spid="21" grpId="98"/>
      <p:bldP spid="21" grpId="99"/>
      <p:bldP spid="21" grpId="100"/>
      <p:bldP spid="21" grpId="101"/>
      <p:bldP spid="21" grpId="102"/>
      <p:bldP spid="21" grpId="103"/>
      <p:bldP spid="21" grpId="104"/>
      <p:bldP spid="21" grpId="105"/>
      <p:bldP spid="21" grpId="106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nstantia" pitchFamily="18" charset="0"/>
          <a:ea typeface="標楷體" pitchFamily="65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nstantia" pitchFamily="18" charset="0"/>
          <a:ea typeface="標楷體" pitchFamily="65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nstantia" pitchFamily="18" charset="0"/>
          <a:ea typeface="標楷體" pitchFamily="65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nstantia" pitchFamily="18" charset="0"/>
          <a:ea typeface="標楷體" pitchFamily="65" charset="-12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onstantia" pitchFamily="18" charset="0"/>
          <a:ea typeface="標楷體" pitchFamily="65" charset="-12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onstantia" pitchFamily="18" charset="0"/>
          <a:ea typeface="標楷體" pitchFamily="65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onstantia" pitchFamily="18" charset="0"/>
          <a:ea typeface="標楷體" pitchFamily="65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onstantia" pitchFamily="18" charset="0"/>
          <a:ea typeface="標楷體" pitchFamily="65" charset="-12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.jpeg"/><Relationship Id="rId3" Type="http://schemas.openxmlformats.org/officeDocument/2006/relationships/image" Target="../media/image12.png"/><Relationship Id="rId7" Type="http://schemas.openxmlformats.org/officeDocument/2006/relationships/image" Target="../media/image11.png"/><Relationship Id="rId12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../media/image180.png"/><Relationship Id="rId5" Type="http://schemas.openxmlformats.org/officeDocument/2006/relationships/image" Target="../media/image19.png"/><Relationship Id="rId4" Type="http://schemas.openxmlformats.org/officeDocument/2006/relationships/hyperlink" Target="Shark_xvid_001.avi" TargetMode="External"/><Relationship Id="rId1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2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1.png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8.png"/><Relationship Id="rId5" Type="http://schemas.openxmlformats.org/officeDocument/2006/relationships/image" Target="../media/image6.jpeg"/><Relationship Id="rId10" Type="http://schemas.openxmlformats.org/officeDocument/2006/relationships/image" Target="../media/image22.wmf"/><Relationship Id="rId4" Type="http://schemas.openxmlformats.org/officeDocument/2006/relationships/image" Target="../media/image7.png"/><Relationship Id="rId9" Type="http://schemas.openxmlformats.org/officeDocument/2006/relationships/oleObject" Target="../embeddings/oleObject3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0.png"/><Relationship Id="rId5" Type="http://schemas.openxmlformats.org/officeDocument/2006/relationships/image" Target="../media/image7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2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21.png"/><Relationship Id="rId5" Type="http://schemas.openxmlformats.org/officeDocument/2006/relationships/image" Target="../media/image6.jpeg"/><Relationship Id="rId10" Type="http://schemas.openxmlformats.org/officeDocument/2006/relationships/image" Target="../media/image9.png"/><Relationship Id="rId4" Type="http://schemas.openxmlformats.org/officeDocument/2006/relationships/image" Target="../media/image7.png"/><Relationship Id="rId9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26.png"/><Relationship Id="rId2" Type="http://schemas.openxmlformats.org/officeDocument/2006/relationships/image" Target="../media/image2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23.png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24.png"/><Relationship Id="rId4" Type="http://schemas.openxmlformats.org/officeDocument/2006/relationships/image" Target="../media/image6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3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7" Type="http://schemas.openxmlformats.org/officeDocument/2006/relationships/image" Target="../media/image43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g"/><Relationship Id="rId5" Type="http://schemas.openxmlformats.org/officeDocument/2006/relationships/image" Target="../media/image41.jpg"/><Relationship Id="rId4" Type="http://schemas.openxmlformats.org/officeDocument/2006/relationships/image" Target="../media/image40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7" Type="http://schemas.openxmlformats.org/officeDocument/2006/relationships/image" Target="../media/image49.jp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g"/><Relationship Id="rId5" Type="http://schemas.openxmlformats.org/officeDocument/2006/relationships/image" Target="../media/image47.jpg"/><Relationship Id="rId4" Type="http://schemas.openxmlformats.org/officeDocument/2006/relationships/image" Target="../media/image46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7" Type="http://schemas.openxmlformats.org/officeDocument/2006/relationships/image" Target="../media/image55.jp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g"/><Relationship Id="rId5" Type="http://schemas.openxmlformats.org/officeDocument/2006/relationships/image" Target="../media/image53.jpg"/><Relationship Id="rId4" Type="http://schemas.openxmlformats.org/officeDocument/2006/relationships/image" Target="../media/image52.jp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7" Type="http://schemas.openxmlformats.org/officeDocument/2006/relationships/image" Target="../media/image75.jpg"/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jpg"/><Relationship Id="rId5" Type="http://schemas.openxmlformats.org/officeDocument/2006/relationships/image" Target="../media/image73.jpg"/><Relationship Id="rId4" Type="http://schemas.openxmlformats.org/officeDocument/2006/relationships/image" Target="../media/image7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7" Type="http://schemas.openxmlformats.org/officeDocument/2006/relationships/image" Target="../media/image75.jpg"/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jpg"/><Relationship Id="rId5" Type="http://schemas.openxmlformats.org/officeDocument/2006/relationships/image" Target="../media/image73.jpg"/><Relationship Id="rId4" Type="http://schemas.openxmlformats.org/officeDocument/2006/relationships/image" Target="../media/image72.jp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g"/><Relationship Id="rId7" Type="http://schemas.openxmlformats.org/officeDocument/2006/relationships/image" Target="../media/image81.jpg"/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jpg"/><Relationship Id="rId5" Type="http://schemas.openxmlformats.org/officeDocument/2006/relationships/image" Target="../media/image79.jpg"/><Relationship Id="rId4" Type="http://schemas.openxmlformats.org/officeDocument/2006/relationships/image" Target="../media/image78.jp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57.png"/><Relationship Id="rId7" Type="http://schemas.openxmlformats.org/officeDocument/2006/relationships/image" Target="../media/image8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g"/><Relationship Id="rId7" Type="http://schemas.openxmlformats.org/officeDocument/2006/relationships/image" Target="../media/image90.jpg"/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jpg"/><Relationship Id="rId5" Type="http://schemas.openxmlformats.org/officeDocument/2006/relationships/image" Target="../media/image88.jpg"/><Relationship Id="rId4" Type="http://schemas.openxmlformats.org/officeDocument/2006/relationships/image" Target="../media/image87.jp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jpg"/><Relationship Id="rId3" Type="http://schemas.openxmlformats.org/officeDocument/2006/relationships/image" Target="../media/image91.jpg"/><Relationship Id="rId7" Type="http://schemas.openxmlformats.org/officeDocument/2006/relationships/image" Target="../media/image9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jpg"/><Relationship Id="rId5" Type="http://schemas.openxmlformats.org/officeDocument/2006/relationships/image" Target="../media/image93.jpg"/><Relationship Id="rId4" Type="http://schemas.openxmlformats.org/officeDocument/2006/relationships/image" Target="../media/image92.jp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jpg"/><Relationship Id="rId3" Type="http://schemas.openxmlformats.org/officeDocument/2006/relationships/image" Target="../media/image97.jpg"/><Relationship Id="rId7" Type="http://schemas.openxmlformats.org/officeDocument/2006/relationships/image" Target="../media/image10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0.jpg"/><Relationship Id="rId5" Type="http://schemas.openxmlformats.org/officeDocument/2006/relationships/image" Target="../media/image99.jpg"/><Relationship Id="rId4" Type="http://schemas.openxmlformats.org/officeDocument/2006/relationships/image" Target="../media/image9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7" Type="http://schemas.openxmlformats.org/officeDocument/2006/relationships/image" Target="../media/image108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7.png"/><Relationship Id="rId5" Type="http://schemas.openxmlformats.org/officeDocument/2006/relationships/image" Target="../media/image106.png"/><Relationship Id="rId4" Type="http://schemas.openxmlformats.org/officeDocument/2006/relationships/image" Target="../media/image105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7" Type="http://schemas.openxmlformats.org/officeDocument/2006/relationships/image" Target="../media/image114.pn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3.png"/><Relationship Id="rId5" Type="http://schemas.openxmlformats.org/officeDocument/2006/relationships/image" Target="../media/image112.png"/><Relationship Id="rId4" Type="http://schemas.openxmlformats.org/officeDocument/2006/relationships/image" Target="../media/image111.jpe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7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5.wmf"/><Relationship Id="rId3" Type="http://schemas.openxmlformats.org/officeDocument/2006/relationships/image" Target="../media/image5.png"/><Relationship Id="rId7" Type="http://schemas.openxmlformats.org/officeDocument/2006/relationships/image" Target="../media/image12.png"/><Relationship Id="rId12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6.png"/><Relationship Id="rId11" Type="http://schemas.openxmlformats.org/officeDocument/2006/relationships/image" Target="../media/image18.png"/><Relationship Id="rId5" Type="http://schemas.openxmlformats.org/officeDocument/2006/relationships/image" Target="../media/image6.jpeg"/><Relationship Id="rId10" Type="http://schemas.openxmlformats.org/officeDocument/2006/relationships/image" Target="../media/image10.png"/><Relationship Id="rId4" Type="http://schemas.openxmlformats.org/officeDocument/2006/relationships/image" Target="../media/image7.png"/><Relationship Id="rId9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12"/>
          <p:cNvSpPr>
            <a:spLocks noChangeArrowheads="1"/>
          </p:cNvSpPr>
          <p:nvPr/>
        </p:nvSpPr>
        <p:spPr bwMode="auto">
          <a:xfrm>
            <a:off x="395536" y="4293096"/>
            <a:ext cx="8280920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2" tIns="45711" rIns="91422" bIns="45711"/>
          <a:lstStyle/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altLang="zh-TW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Presenter : Jar-</a:t>
            </a:r>
            <a:r>
              <a:rPr lang="en-US" altLang="zh-TW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Ferr</a:t>
            </a:r>
            <a:r>
              <a:rPr lang="en-US" altLang="zh-TW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 Yang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endParaRPr lang="en-US" altLang="zh-TW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  <a:p>
            <a:pPr algn="ctr">
              <a:spcBef>
                <a:spcPts val="0"/>
              </a:spcBef>
              <a:defRPr/>
            </a:pPr>
            <a:endParaRPr lang="en-US" altLang="zh-TW" dirty="0" smtClean="0">
              <a:solidFill>
                <a:schemeClr val="tx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  <a:cs typeface="Calibri" pitchFamily="34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  <a:cs typeface="Calibri" pitchFamily="34" charset="0"/>
              </a:rPr>
              <a:t> </a:t>
            </a: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  <a:cs typeface="Calibri" pitchFamily="34" charset="0"/>
              </a:rPr>
              <a:t>Center for Tomorrow Ubiquitous Cloud and Hypermedia Services</a:t>
            </a:r>
          </a:p>
          <a:p>
            <a:pPr algn="ctr">
              <a:spcBef>
                <a:spcPts val="0"/>
              </a:spcBef>
              <a:defRPr/>
            </a:pP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Institute of Computer and Communication Engineering</a:t>
            </a:r>
          </a:p>
          <a:p>
            <a:pPr lvl="0" algn="ctr">
              <a:lnSpc>
                <a:spcPct val="80000"/>
              </a:lnSpc>
              <a:spcBef>
                <a:spcPct val="20000"/>
              </a:spcBef>
              <a:buClr>
                <a:srgbClr val="0000FF"/>
              </a:buClr>
            </a:pP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Department of Electrical Engineering</a:t>
            </a:r>
          </a:p>
          <a:p>
            <a:pPr lvl="0" algn="ctr">
              <a:lnSpc>
                <a:spcPct val="80000"/>
              </a:lnSpc>
              <a:spcBef>
                <a:spcPct val="20000"/>
              </a:spcBef>
              <a:buClr>
                <a:srgbClr val="0000FF"/>
              </a:buClr>
            </a:pP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 National Cheng Kung University</a:t>
            </a:r>
          </a:p>
        </p:txBody>
      </p:sp>
      <p:sp>
        <p:nvSpPr>
          <p:cNvPr id="88070" name="Text Box 6"/>
          <p:cNvSpPr txBox="1">
            <a:spLocks noChangeArrowheads="1"/>
          </p:cNvSpPr>
          <p:nvPr/>
        </p:nvSpPr>
        <p:spPr bwMode="auto">
          <a:xfrm>
            <a:off x="323528" y="1556792"/>
            <a:ext cx="8496944" cy="1200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422" tIns="45711" rIns="91422" bIns="45711">
            <a:spAutoFit/>
          </a:bodyPr>
          <a:lstStyle/>
          <a:p>
            <a:pPr algn="ctr"/>
            <a:r>
              <a:rPr lang="en-US" altLang="zh-TW" sz="3600" b="1" dirty="0">
                <a:latin typeface="微軟正黑體" pitchFamily="34" charset="-120"/>
                <a:ea typeface="微軟正黑體" pitchFamily="34" charset="-120"/>
              </a:rPr>
              <a:t>Centralized Texture-Depth Packing (CTDP) SEI Message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5" name="直線單箭頭接點 74"/>
          <p:cNvCxnSpPr/>
          <p:nvPr/>
        </p:nvCxnSpPr>
        <p:spPr bwMode="auto">
          <a:xfrm>
            <a:off x="5220072" y="2060848"/>
            <a:ext cx="392" cy="209745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629816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latin typeface="Calibri" panose="020F0502020204030204" pitchFamily="34" charset="0"/>
              </a:rPr>
              <a:t>CTDP-TB </a:t>
            </a:r>
            <a:r>
              <a:rPr lang="en-US" altLang="zh-TW" sz="3200" dirty="0" err="1">
                <a:latin typeface="Calibri" panose="020F0502020204030204" pitchFamily="34" charset="0"/>
              </a:rPr>
              <a:t>Depacking</a:t>
            </a:r>
            <a:r>
              <a:rPr lang="en-US" altLang="zh-TW" sz="3200" dirty="0">
                <a:latin typeface="Calibri" panose="020F0502020204030204" pitchFamily="34" charset="0"/>
              </a:rPr>
              <a:t> </a:t>
            </a:r>
            <a:r>
              <a:rPr lang="en-US" altLang="zh-TW" sz="3200" dirty="0" smtClean="0">
                <a:latin typeface="Calibri" panose="020F0502020204030204" pitchFamily="34" charset="0"/>
              </a:rPr>
              <a:t>Procedure</a:t>
            </a:r>
            <a:endParaRPr lang="zh-TW" altLang="en-US" sz="3200" dirty="0">
              <a:latin typeface="Calibri" pitchFamily="34" charset="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3975744" y="1628800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1200" dirty="0" smtClean="0">
                <a:solidFill>
                  <a:prstClr val="black"/>
                </a:solidFill>
                <a:latin typeface="Arial" pitchFamily="34" charset="0"/>
                <a:ea typeface="新細明體" pitchFamily="18" charset="-120"/>
              </a:rPr>
              <a:t>H</a:t>
            </a:r>
            <a:endParaRPr kumimoji="1" lang="zh-TW" altLang="en-US" sz="1200" dirty="0">
              <a:solidFill>
                <a:prstClr val="black"/>
              </a:solidFill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8" name="左大括弧 7"/>
          <p:cNvSpPr/>
          <p:nvPr/>
        </p:nvSpPr>
        <p:spPr>
          <a:xfrm>
            <a:off x="4327558" y="1321604"/>
            <a:ext cx="120231" cy="79585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TW" altLang="en-US">
              <a:solidFill>
                <a:prstClr val="black"/>
              </a:solidFill>
            </a:endParaRPr>
          </a:p>
        </p:txBody>
      </p:sp>
      <p:pic>
        <p:nvPicPr>
          <p:cNvPr id="25" name="圖片 24"/>
          <p:cNvPicPr preferRelativeResize="0"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3001598"/>
            <a:ext cx="1440000" cy="216024"/>
          </a:xfrm>
          <a:prstGeom prst="rect">
            <a:avLst/>
          </a:prstGeom>
        </p:spPr>
      </p:pic>
      <p:pic>
        <p:nvPicPr>
          <p:cNvPr id="28" name="圖片 27"/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48152" y="2556804"/>
            <a:ext cx="1440000" cy="108000"/>
          </a:xfrm>
          <a:prstGeom prst="rect">
            <a:avLst/>
          </a:prstGeom>
          <a:scene3d>
            <a:camera prst="orthographicFront">
              <a:rot lat="10800000" lon="0" rev="0"/>
            </a:camera>
            <a:lightRig rig="threePt" dir="t"/>
          </a:scene3d>
        </p:spPr>
      </p:pic>
      <p:pic>
        <p:nvPicPr>
          <p:cNvPr id="29" name="Picture 1" descr="C:\Users\Administrator\Desktop\圖片2.png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63492" y="1301537"/>
            <a:ext cx="1440160" cy="831319"/>
          </a:xfrm>
          <a:prstGeom prst="rect">
            <a:avLst/>
          </a:prstGeom>
          <a:noFill/>
        </p:spPr>
      </p:pic>
      <p:pic>
        <p:nvPicPr>
          <p:cNvPr id="42" name="圖片 41"/>
          <p:cNvPicPr>
            <a:picLocks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3811" y="4044736"/>
            <a:ext cx="1440000" cy="608400"/>
          </a:xfrm>
          <a:prstGeom prst="rect">
            <a:avLst/>
          </a:prstGeom>
        </p:spPr>
      </p:pic>
      <p:pic>
        <p:nvPicPr>
          <p:cNvPr id="47" name="圖片 46"/>
          <p:cNvPicPr>
            <a:picLocks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6842348" y="2354218"/>
            <a:ext cx="1440000" cy="1188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8" name="文字方塊 47"/>
              <p:cNvSpPr txBox="1"/>
              <p:nvPr/>
            </p:nvSpPr>
            <p:spPr>
              <a:xfrm>
                <a:off x="6444208" y="3501008"/>
                <a:ext cx="2802947" cy="4682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pt-BR" altLang="zh-TW" sz="900" i="1" smtClean="0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pt-BR" altLang="zh-TW" sz="900" i="1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𝑅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𝐺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𝐵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pt-BR" altLang="zh-TW" sz="900" dirty="0" smtClean="0"/>
                  <a:t>=</a:t>
                </a:r>
                <a:r>
                  <a:rPr lang="pt-BR" altLang="zh-TW" sz="900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pt-BR" altLang="zh-TW" sz="900" i="1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pt-BR" altLang="zh-TW" sz="900" i="1" smtClean="0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1.1644</m:t>
                              </m:r>
                            </m:e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−0.0001</m:t>
                              </m:r>
                            </m:e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1</m:t>
                              </m:r>
                              <m:r>
                                <a:rPr lang="en-US" altLang="zh-TW" sz="900" i="1">
                                  <a:latin typeface="Cambria Math"/>
                                </a:rPr>
                                <m:t>.</m:t>
                              </m:r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5960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i="1">
                                  <a:latin typeface="Cambria Math"/>
                                </a:rPr>
                                <m:t>1.1644</m:t>
                              </m:r>
                            </m:e>
                            <m:e>
                              <m:r>
                                <a:rPr lang="en-US" altLang="zh-TW" sz="900" i="1">
                                  <a:latin typeface="Cambria Math"/>
                                </a:rPr>
                                <m:t>−0.</m:t>
                              </m:r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3917</m:t>
                              </m:r>
                            </m:e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−0.8130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i="1">
                                  <a:latin typeface="Cambria Math"/>
                                </a:rPr>
                                <m:t>1.1644</m:t>
                              </m:r>
                            </m:e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2.0173</m:t>
                              </m:r>
                            </m:e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−0.0001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pt-BR" altLang="zh-TW" sz="900" dirty="0" smtClean="0"/>
                  <a:t>(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pt-BR" altLang="zh-TW" sz="900" i="1" smtClean="0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pt-BR" altLang="zh-TW" sz="900" i="1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𝑌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𝐶𝑏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𝐶𝑟</m:t>
                              </m:r>
                            </m:e>
                          </m:mr>
                        </m:m>
                      </m:e>
                    </m:d>
                    <m:r>
                      <a:rPr lang="en-US" altLang="zh-TW" sz="900" b="0" i="1" smtClean="0">
                        <a:latin typeface="Cambria Math"/>
                      </a:rPr>
                      <m:t>−</m:t>
                    </m:r>
                    <m:d>
                      <m:dPr>
                        <m:begChr m:val="["/>
                        <m:endChr m:val="]"/>
                        <m:ctrlPr>
                          <a:rPr lang="pt-BR" altLang="zh-TW" sz="900" i="1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pt-BR" altLang="zh-TW" sz="900" i="1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zh-TW" sz="900" i="1">
                                  <a:latin typeface="Cambria Math"/>
                                </a:rPr>
                                <m:t>1</m:t>
                              </m:r>
                              <m:r>
                                <a:rPr lang="en-US" altLang="zh-TW" sz="900" i="1">
                                  <a:latin typeface="Cambria Math"/>
                                </a:rPr>
                                <m:t>6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i="1">
                                  <a:latin typeface="Cambria Math"/>
                                </a:rPr>
                                <m:t>128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i="1">
                                  <a:latin typeface="Cambria Math"/>
                                </a:rPr>
                                <m:t>128</m:t>
                              </m:r>
                            </m:e>
                          </m:mr>
                        </m:m>
                      </m:e>
                    </m:d>
                    <m:r>
                      <a:rPr lang="en-US" altLang="zh-TW" sz="900" b="0" i="1" smtClean="0">
                        <a:latin typeface="Cambria Math"/>
                      </a:rPr>
                      <m:t>)</m:t>
                    </m:r>
                  </m:oMath>
                </a14:m>
                <a:endParaRPr lang="zh-TW" altLang="en-US" sz="900" b="1" dirty="0"/>
              </a:p>
            </p:txBody>
          </p:sp>
        </mc:Choice>
        <mc:Fallback xmlns="">
          <p:sp>
            <p:nvSpPr>
              <p:cNvPr id="48" name="文字方塊 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4208" y="3501008"/>
                <a:ext cx="2802947" cy="468205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9" name="文字方塊 48"/>
          <p:cNvSpPr txBox="1"/>
          <p:nvPr/>
        </p:nvSpPr>
        <p:spPr>
          <a:xfrm>
            <a:off x="186926" y="1452786"/>
            <a:ext cx="373700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TW" sz="1100" dirty="0" err="1" smtClean="0">
                <a:latin typeface="Calibri" panose="020F0502020204030204" pitchFamily="34" charset="0"/>
                <a:ea typeface="Malgun Gothic"/>
                <a:cs typeface="Times New Roman"/>
              </a:rPr>
              <a:t>depth_sampling_factor</a:t>
            </a:r>
            <a:r>
              <a:rPr lang="en-GB" altLang="zh-TW" sz="1100" dirty="0" smtClean="0">
                <a:latin typeface="Calibri" panose="020F0502020204030204" pitchFamily="34" charset="0"/>
                <a:ea typeface="Malgun Gothic"/>
                <a:cs typeface="Times New Roman"/>
              </a:rPr>
              <a:t> = 1, </a:t>
            </a:r>
            <a:r>
              <a:rPr lang="en-US" altLang="zh-TW" sz="1100" dirty="0" smtClean="0">
                <a:latin typeface="Calibri" panose="020F0502020204030204" pitchFamily="34" charset="0"/>
              </a:rPr>
              <a:t>H</a:t>
            </a:r>
            <a:r>
              <a:rPr lang="en-US" altLang="zh-TW" sz="1100" baseline="-25000" dirty="0" smtClean="0">
                <a:latin typeface="Calibri" panose="020F0502020204030204" pitchFamily="34" charset="0"/>
              </a:rPr>
              <a:t>RD</a:t>
            </a:r>
            <a:r>
              <a:rPr lang="en-US" altLang="zh-TW" sz="1100" dirty="0" smtClean="0">
                <a:latin typeface="Calibri" panose="020F0502020204030204" pitchFamily="34" charset="0"/>
              </a:rPr>
              <a:t> =(H/48)*2</a:t>
            </a:r>
          </a:p>
          <a:p>
            <a:r>
              <a:rPr lang="en-GB" altLang="zh-TW" sz="1100" dirty="0" err="1">
                <a:latin typeface="Calibri" panose="020F0502020204030204" pitchFamily="34" charset="0"/>
                <a:ea typeface="Malgun Gothic"/>
                <a:cs typeface="Times New Roman"/>
              </a:rPr>
              <a:t>depth_sampling_factor</a:t>
            </a:r>
            <a:r>
              <a:rPr lang="en-GB" altLang="zh-TW" sz="1100" dirty="0">
                <a:latin typeface="Calibri" panose="020F0502020204030204" pitchFamily="34" charset="0"/>
                <a:ea typeface="Malgun Gothic"/>
                <a:cs typeface="Times New Roman"/>
              </a:rPr>
              <a:t> = </a:t>
            </a:r>
            <a:r>
              <a:rPr lang="en-GB" altLang="zh-TW" sz="1100" dirty="0" smtClean="0">
                <a:latin typeface="Calibri" panose="020F0502020204030204" pitchFamily="34" charset="0"/>
                <a:ea typeface="Malgun Gothic"/>
                <a:cs typeface="Times New Roman"/>
              </a:rPr>
              <a:t>2, </a:t>
            </a:r>
            <a:r>
              <a:rPr lang="en-US" altLang="zh-TW" sz="1100" dirty="0" smtClean="0">
                <a:latin typeface="Calibri" panose="020F0502020204030204" pitchFamily="34" charset="0"/>
              </a:rPr>
              <a:t>H</a:t>
            </a:r>
            <a:r>
              <a:rPr lang="en-US" altLang="zh-TW" sz="1100" baseline="-25000" dirty="0" smtClean="0">
                <a:latin typeface="Calibri" panose="020F0502020204030204" pitchFamily="34" charset="0"/>
              </a:rPr>
              <a:t>RD</a:t>
            </a:r>
            <a:r>
              <a:rPr lang="en-US" altLang="zh-TW" sz="1100" dirty="0" smtClean="0">
                <a:latin typeface="Calibri" panose="020F0502020204030204" pitchFamily="34" charset="0"/>
              </a:rPr>
              <a:t> =(</a:t>
            </a:r>
            <a:r>
              <a:rPr lang="en-US" altLang="zh-TW" sz="1100" dirty="0">
                <a:latin typeface="Calibri" panose="020F0502020204030204" pitchFamily="34" charset="0"/>
              </a:rPr>
              <a:t>H/24)*2</a:t>
            </a:r>
            <a:endParaRPr lang="zh-TW" altLang="en-US" sz="1100" dirty="0">
              <a:latin typeface="Calibri" panose="020F0502020204030204" pitchFamily="34" charset="0"/>
            </a:endParaRPr>
          </a:p>
          <a:p>
            <a:r>
              <a:rPr lang="en-GB" altLang="zh-TW" sz="1100" dirty="0" err="1">
                <a:latin typeface="Calibri" panose="020F0502020204030204" pitchFamily="34" charset="0"/>
                <a:ea typeface="Malgun Gothic"/>
                <a:cs typeface="Times New Roman"/>
              </a:rPr>
              <a:t>depth_sampling_factor</a:t>
            </a:r>
            <a:r>
              <a:rPr lang="en-GB" altLang="zh-TW" sz="1100" dirty="0">
                <a:latin typeface="Calibri" panose="020F0502020204030204" pitchFamily="34" charset="0"/>
                <a:ea typeface="Malgun Gothic"/>
                <a:cs typeface="Times New Roman"/>
              </a:rPr>
              <a:t> = </a:t>
            </a:r>
            <a:r>
              <a:rPr lang="en-GB" altLang="zh-TW" sz="1100" dirty="0" smtClean="0">
                <a:latin typeface="Calibri" panose="020F0502020204030204" pitchFamily="34" charset="0"/>
                <a:ea typeface="Malgun Gothic"/>
                <a:cs typeface="Times New Roman"/>
              </a:rPr>
              <a:t>3, </a:t>
            </a:r>
            <a:r>
              <a:rPr lang="en-US" altLang="zh-TW" sz="1100" dirty="0" smtClean="0">
                <a:latin typeface="Calibri" panose="020F0502020204030204" pitchFamily="34" charset="0"/>
              </a:rPr>
              <a:t>H</a:t>
            </a:r>
            <a:r>
              <a:rPr lang="en-US" altLang="zh-TW" sz="1100" baseline="-25000" dirty="0" smtClean="0">
                <a:latin typeface="Calibri" panose="020F0502020204030204" pitchFamily="34" charset="0"/>
              </a:rPr>
              <a:t>RD</a:t>
            </a:r>
            <a:r>
              <a:rPr lang="en-US" altLang="zh-TW" sz="1100" dirty="0" smtClean="0">
                <a:latin typeface="Calibri" panose="020F0502020204030204" pitchFamily="34" charset="0"/>
              </a:rPr>
              <a:t> =(H/16)*2</a:t>
            </a:r>
            <a:endParaRPr lang="zh-TW" altLang="en-US" sz="1100" dirty="0">
              <a:latin typeface="Calibri" panose="020F0502020204030204" pitchFamily="34" charset="0"/>
            </a:endParaRPr>
          </a:p>
          <a:p>
            <a:endParaRPr lang="zh-TW" altLang="en-US" sz="1100" dirty="0"/>
          </a:p>
        </p:txBody>
      </p:sp>
      <p:grpSp>
        <p:nvGrpSpPr>
          <p:cNvPr id="50" name="群組 49"/>
          <p:cNvGrpSpPr/>
          <p:nvPr/>
        </p:nvGrpSpPr>
        <p:grpSpPr>
          <a:xfrm>
            <a:off x="5940152" y="1242398"/>
            <a:ext cx="742511" cy="926342"/>
            <a:chOff x="6516216" y="5752420"/>
            <a:chExt cx="742511" cy="926342"/>
          </a:xfrm>
        </p:grpSpPr>
        <p:sp>
          <p:nvSpPr>
            <p:cNvPr id="52" name="文字方塊 51"/>
            <p:cNvSpPr txBox="1"/>
            <p:nvPr/>
          </p:nvSpPr>
          <p:spPr>
            <a:xfrm>
              <a:off x="6516216" y="6067855"/>
              <a:ext cx="74251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100" dirty="0"/>
                <a:t>H- </a:t>
              </a:r>
              <a:r>
                <a:rPr lang="en-US" altLang="zh-TW" sz="1100" dirty="0" smtClean="0"/>
                <a:t>H</a:t>
              </a:r>
              <a:r>
                <a:rPr lang="en-US" altLang="zh-TW" sz="1100" baseline="-25000" dirty="0" smtClean="0"/>
                <a:t>RD</a:t>
              </a:r>
              <a:r>
                <a:rPr lang="en-US" altLang="zh-TW" sz="1100" dirty="0" smtClean="0"/>
                <a:t>*2</a:t>
              </a:r>
              <a:endParaRPr lang="zh-TW" altLang="en-US" sz="1100" dirty="0"/>
            </a:p>
          </p:txBody>
        </p:sp>
        <p:sp>
          <p:nvSpPr>
            <p:cNvPr id="53" name="文字方塊 52"/>
            <p:cNvSpPr txBox="1"/>
            <p:nvPr/>
          </p:nvSpPr>
          <p:spPr>
            <a:xfrm>
              <a:off x="6516216" y="5752420"/>
              <a:ext cx="42191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100" dirty="0"/>
                <a:t>H</a:t>
              </a:r>
              <a:r>
                <a:rPr lang="en-US" altLang="zh-TW" sz="1100" baseline="-25000" dirty="0"/>
                <a:t>RD</a:t>
              </a:r>
              <a:endParaRPr lang="zh-TW" altLang="en-US" sz="1100" dirty="0"/>
            </a:p>
          </p:txBody>
        </p:sp>
        <p:sp>
          <p:nvSpPr>
            <p:cNvPr id="54" name="文字方塊 53"/>
            <p:cNvSpPr txBox="1"/>
            <p:nvPr/>
          </p:nvSpPr>
          <p:spPr>
            <a:xfrm>
              <a:off x="6516216" y="6417152"/>
              <a:ext cx="46038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100" dirty="0"/>
                <a:t>H</a:t>
              </a:r>
              <a:r>
                <a:rPr lang="en-US" altLang="zh-TW" sz="1100" baseline="-25000" dirty="0"/>
                <a:t>RD</a:t>
              </a:r>
              <a:r>
                <a:rPr lang="en-US" altLang="zh-TW" sz="1100" dirty="0" smtClean="0"/>
                <a:t> </a:t>
              </a:r>
              <a:endParaRPr lang="zh-TW" altLang="en-US" sz="1100" dirty="0"/>
            </a:p>
          </p:txBody>
        </p:sp>
      </p:grpSp>
      <p:grpSp>
        <p:nvGrpSpPr>
          <p:cNvPr id="3" name="群組 2"/>
          <p:cNvGrpSpPr/>
          <p:nvPr/>
        </p:nvGrpSpPr>
        <p:grpSpPr>
          <a:xfrm>
            <a:off x="89882" y="2218349"/>
            <a:ext cx="6398394" cy="4403066"/>
            <a:chOff x="89882" y="2266294"/>
            <a:chExt cx="6398394" cy="4534382"/>
          </a:xfrm>
        </p:grpSpPr>
        <p:sp>
          <p:nvSpPr>
            <p:cNvPr id="13" name="矩形 12"/>
            <p:cNvSpPr/>
            <p:nvPr/>
          </p:nvSpPr>
          <p:spPr bwMode="auto">
            <a:xfrm>
              <a:off x="4035165" y="2913927"/>
              <a:ext cx="2448000" cy="475200"/>
            </a:xfrm>
            <a:prstGeom prst="rect">
              <a:avLst/>
            </a:prstGeom>
            <a:gradFill>
              <a:gsLst>
                <a:gs pos="97917">
                  <a:schemeClr val="bg1"/>
                </a:gs>
                <a:gs pos="0">
                  <a:srgbClr val="8BAE6C"/>
                </a:gs>
              </a:gsLst>
              <a:lin ang="16200000" scaled="1"/>
            </a:gradFill>
            <a:ln w="22225"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altLang="zh-TW" sz="1400" b="1" dirty="0" smtClean="0">
                <a:solidFill>
                  <a:prstClr val="black"/>
                </a:solidFill>
                <a:latin typeface="Tahoma" pitchFamily="34" charset="0"/>
                <a:ea typeface="新細明體" pitchFamily="18" charset="-12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altLang="zh-TW" sz="1400" b="1" dirty="0" smtClean="0">
                <a:solidFill>
                  <a:prstClr val="black"/>
                </a:solidFill>
                <a:latin typeface="Tahoma" pitchFamily="34" charset="0"/>
                <a:ea typeface="新細明體" pitchFamily="18" charset="-120"/>
              </a:endParaRPr>
            </a:p>
          </p:txBody>
        </p:sp>
        <p:sp>
          <p:nvSpPr>
            <p:cNvPr id="15" name="矩形 14"/>
            <p:cNvSpPr/>
            <p:nvPr/>
          </p:nvSpPr>
          <p:spPr bwMode="auto">
            <a:xfrm>
              <a:off x="1383966" y="4683186"/>
              <a:ext cx="2093370" cy="523220"/>
            </a:xfrm>
            <a:prstGeom prst="rect">
              <a:avLst/>
            </a:prstGeom>
            <a:gradFill>
              <a:gsLst>
                <a:gs pos="97917">
                  <a:schemeClr val="bg1"/>
                </a:gs>
                <a:gs pos="0">
                  <a:srgbClr val="8BAE6C"/>
                </a:gs>
              </a:gsLst>
              <a:lin ang="16200000" scaled="1"/>
            </a:gradFill>
            <a:ln w="22225"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altLang="zh-TW" sz="1400" b="1" dirty="0" smtClean="0">
                <a:solidFill>
                  <a:prstClr val="black"/>
                </a:solidFill>
                <a:latin typeface="Tahoma" pitchFamily="34" charset="0"/>
                <a:ea typeface="新細明體" pitchFamily="18" charset="-12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altLang="zh-TW" sz="1400" b="1" dirty="0" smtClean="0">
                <a:solidFill>
                  <a:prstClr val="black"/>
                </a:solidFill>
                <a:latin typeface="Tahoma" pitchFamily="34" charset="0"/>
                <a:ea typeface="新細明體" pitchFamily="18" charset="-120"/>
              </a:endParaRPr>
            </a:p>
          </p:txBody>
        </p:sp>
        <p:sp>
          <p:nvSpPr>
            <p:cNvPr id="16" name="文字方塊 15"/>
            <p:cNvSpPr txBox="1"/>
            <p:nvPr/>
          </p:nvSpPr>
          <p:spPr>
            <a:xfrm>
              <a:off x="1331640" y="4653136"/>
              <a:ext cx="22322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400" b="1" dirty="0" smtClean="0">
                  <a:cs typeface="Arial" pitchFamily="34" charset="0"/>
                </a:rPr>
                <a:t>Upscaling </a:t>
              </a:r>
              <a:r>
                <a:rPr lang="en-US" altLang="zh-TW" sz="1400" b="1" dirty="0">
                  <a:cs typeface="Arial" pitchFamily="34" charset="0"/>
                </a:rPr>
                <a:t>in </a:t>
              </a:r>
            </a:p>
            <a:p>
              <a:pPr algn="ctr"/>
              <a:r>
                <a:rPr lang="en-US" altLang="zh-TW" sz="1400" b="1" dirty="0">
                  <a:cs typeface="Arial" pitchFamily="34" charset="0"/>
                </a:rPr>
                <a:t>Vertical Direction</a:t>
              </a:r>
            </a:p>
          </p:txBody>
        </p:sp>
        <p:cxnSp>
          <p:nvCxnSpPr>
            <p:cNvPr id="17" name="肘形接點 16"/>
            <p:cNvCxnSpPr>
              <a:stCxn id="68" idx="1"/>
              <a:endCxn id="15" idx="0"/>
            </p:cNvCxnSpPr>
            <p:nvPr/>
          </p:nvCxnSpPr>
          <p:spPr>
            <a:xfrm rot="10800000" flipV="1">
              <a:off x="2430652" y="2551914"/>
              <a:ext cx="1603385" cy="2131272"/>
            </a:xfrm>
            <a:prstGeom prst="bentConnector2">
              <a:avLst/>
            </a:prstGeom>
            <a:solidFill>
              <a:schemeClr val="accent1"/>
            </a:solidFill>
            <a:ln w="25400" cap="flat" cmpd="sng" algn="ctr">
              <a:solidFill>
                <a:srgbClr val="657F4D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pic>
          <p:nvPicPr>
            <p:cNvPr id="18" name="圖片 17"/>
            <p:cNvPicPr>
              <a:picLocks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583" y="2317723"/>
              <a:ext cx="1440160" cy="608400"/>
            </a:xfrm>
            <a:prstGeom prst="rect">
              <a:avLst/>
            </a:prstGeom>
          </p:spPr>
        </p:pic>
        <p:sp>
          <p:nvSpPr>
            <p:cNvPr id="20" name="文字方塊 19"/>
            <p:cNvSpPr txBox="1"/>
            <p:nvPr/>
          </p:nvSpPr>
          <p:spPr>
            <a:xfrm>
              <a:off x="1383456" y="6237312"/>
              <a:ext cx="29527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TW" sz="1200" dirty="0" smtClean="0">
                  <a:solidFill>
                    <a:prstClr val="black"/>
                  </a:solidFill>
                  <a:latin typeface="Arial" pitchFamily="34" charset="0"/>
                  <a:ea typeface="新細明體" pitchFamily="18" charset="-120"/>
                </a:rPr>
                <a:t>H</a:t>
              </a:r>
              <a:endParaRPr kumimoji="1" lang="zh-TW" altLang="en-US" sz="1200" dirty="0">
                <a:solidFill>
                  <a:prstClr val="black"/>
                </a:solidFill>
                <a:latin typeface="Arial" pitchFamily="34" charset="0"/>
                <a:ea typeface="新細明體" pitchFamily="18" charset="-120"/>
              </a:endParaRPr>
            </a:p>
          </p:txBody>
        </p:sp>
        <p:pic>
          <p:nvPicPr>
            <p:cNvPr id="21" name="圖片 20"/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36957" y="5990676"/>
              <a:ext cx="1440160" cy="810000"/>
            </a:xfrm>
            <a:prstGeom prst="rect">
              <a:avLst/>
            </a:prstGeom>
          </p:spPr>
        </p:pic>
        <p:cxnSp>
          <p:nvCxnSpPr>
            <p:cNvPr id="22" name="直線單箭頭接點 21"/>
            <p:cNvCxnSpPr>
              <a:stCxn id="15" idx="2"/>
            </p:cNvCxnSpPr>
            <p:nvPr/>
          </p:nvCxnSpPr>
          <p:spPr bwMode="auto">
            <a:xfrm>
              <a:off x="2430651" y="5206406"/>
              <a:ext cx="196" cy="808900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rgbClr val="657F4D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44" name="文字方塊 43"/>
            <p:cNvSpPr txBox="1"/>
            <p:nvPr/>
          </p:nvSpPr>
          <p:spPr>
            <a:xfrm>
              <a:off x="4263776" y="6248345"/>
              <a:ext cx="29527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TW" sz="1200" dirty="0" smtClean="0">
                  <a:solidFill>
                    <a:prstClr val="black"/>
                  </a:solidFill>
                  <a:latin typeface="Arial" pitchFamily="34" charset="0"/>
                  <a:ea typeface="新細明體" pitchFamily="18" charset="-120"/>
                </a:rPr>
                <a:t>H</a:t>
              </a:r>
              <a:endParaRPr kumimoji="1" lang="zh-TW" altLang="en-US" sz="1200" dirty="0">
                <a:solidFill>
                  <a:prstClr val="black"/>
                </a:solidFill>
                <a:latin typeface="Arial" pitchFamily="34" charset="0"/>
                <a:ea typeface="新細明體" pitchFamily="18" charset="-120"/>
              </a:endParaRPr>
            </a:p>
          </p:txBody>
        </p:sp>
        <p:cxnSp>
          <p:nvCxnSpPr>
            <p:cNvPr id="46" name="直線單箭頭接點 45"/>
            <p:cNvCxnSpPr/>
            <p:nvPr/>
          </p:nvCxnSpPr>
          <p:spPr bwMode="auto">
            <a:xfrm>
              <a:off x="5283572" y="5771380"/>
              <a:ext cx="392" cy="216000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rgbClr val="657F4D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pic>
          <p:nvPicPr>
            <p:cNvPr id="45" name="圖片 44"/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63492" y="5974680"/>
              <a:ext cx="1440160" cy="810000"/>
            </a:xfrm>
            <a:prstGeom prst="rect">
              <a:avLst/>
            </a:prstGeom>
          </p:spPr>
        </p:pic>
        <p:sp>
          <p:nvSpPr>
            <p:cNvPr id="66" name="矩形 65"/>
            <p:cNvSpPr/>
            <p:nvPr/>
          </p:nvSpPr>
          <p:spPr bwMode="auto">
            <a:xfrm>
              <a:off x="4034036" y="3501008"/>
              <a:ext cx="2448000" cy="475200"/>
            </a:xfrm>
            <a:prstGeom prst="rect">
              <a:avLst/>
            </a:prstGeom>
            <a:gradFill>
              <a:gsLst>
                <a:gs pos="97917">
                  <a:schemeClr val="bg1"/>
                </a:gs>
                <a:gs pos="0">
                  <a:srgbClr val="8BAE6C"/>
                </a:gs>
              </a:gsLst>
              <a:lin ang="16200000" scaled="1"/>
            </a:gradFill>
            <a:ln w="22225"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altLang="zh-TW" sz="1400" b="1" dirty="0" smtClean="0">
                <a:solidFill>
                  <a:prstClr val="black"/>
                </a:solidFill>
                <a:latin typeface="Tahoma" pitchFamily="34" charset="0"/>
                <a:ea typeface="新細明體" pitchFamily="18" charset="-12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altLang="zh-TW" sz="1400" b="1" dirty="0" smtClean="0">
                <a:solidFill>
                  <a:prstClr val="black"/>
                </a:solidFill>
                <a:latin typeface="Tahoma" pitchFamily="34" charset="0"/>
                <a:ea typeface="新細明體" pitchFamily="18" charset="-120"/>
              </a:endParaRPr>
            </a:p>
          </p:txBody>
        </p:sp>
        <p:sp>
          <p:nvSpPr>
            <p:cNvPr id="67" name="矩形 66"/>
            <p:cNvSpPr/>
            <p:nvPr/>
          </p:nvSpPr>
          <p:spPr bwMode="auto">
            <a:xfrm>
              <a:off x="4034036" y="4105928"/>
              <a:ext cx="2448000" cy="475200"/>
            </a:xfrm>
            <a:prstGeom prst="rect">
              <a:avLst/>
            </a:prstGeom>
            <a:gradFill>
              <a:gsLst>
                <a:gs pos="97917">
                  <a:schemeClr val="bg1"/>
                </a:gs>
                <a:gs pos="0">
                  <a:srgbClr val="8BAE6C"/>
                </a:gs>
              </a:gsLst>
              <a:lin ang="16200000" scaled="1"/>
            </a:gradFill>
            <a:ln w="22225"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altLang="zh-TW" sz="1400" b="1" dirty="0" smtClean="0">
                <a:solidFill>
                  <a:prstClr val="black"/>
                </a:solidFill>
                <a:latin typeface="Tahoma" pitchFamily="34" charset="0"/>
                <a:ea typeface="新細明體" pitchFamily="18" charset="-12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altLang="zh-TW" sz="1400" b="1" dirty="0" smtClean="0">
                <a:solidFill>
                  <a:prstClr val="black"/>
                </a:solidFill>
                <a:latin typeface="Tahoma" pitchFamily="34" charset="0"/>
                <a:ea typeface="新細明體" pitchFamily="18" charset="-120"/>
              </a:endParaRPr>
            </a:p>
          </p:txBody>
        </p:sp>
        <p:sp>
          <p:nvSpPr>
            <p:cNvPr id="68" name="矩形 67"/>
            <p:cNvSpPr/>
            <p:nvPr/>
          </p:nvSpPr>
          <p:spPr bwMode="auto">
            <a:xfrm>
              <a:off x="4034036" y="2314314"/>
              <a:ext cx="2448000" cy="475200"/>
            </a:xfrm>
            <a:prstGeom prst="rect">
              <a:avLst/>
            </a:prstGeom>
            <a:gradFill>
              <a:gsLst>
                <a:gs pos="97917">
                  <a:schemeClr val="bg1"/>
                </a:gs>
                <a:gs pos="0">
                  <a:srgbClr val="8BAE6C"/>
                </a:gs>
              </a:gsLst>
              <a:lin ang="16200000" scaled="1"/>
            </a:gradFill>
            <a:ln w="22225"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altLang="zh-TW" sz="1400" b="1" dirty="0" smtClean="0">
                <a:solidFill>
                  <a:prstClr val="black"/>
                </a:solidFill>
                <a:latin typeface="Tahoma" pitchFamily="34" charset="0"/>
                <a:ea typeface="新細明體" pitchFamily="18" charset="-12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altLang="zh-TW" sz="1400" b="1" dirty="0" smtClean="0">
                <a:solidFill>
                  <a:prstClr val="black"/>
                </a:solidFill>
                <a:latin typeface="Tahoma" pitchFamily="34" charset="0"/>
                <a:ea typeface="新細明體" pitchFamily="18" charset="-120"/>
              </a:endParaRPr>
            </a:p>
          </p:txBody>
        </p:sp>
        <p:sp>
          <p:nvSpPr>
            <p:cNvPr id="69" name="矩形 68"/>
            <p:cNvSpPr/>
            <p:nvPr/>
          </p:nvSpPr>
          <p:spPr bwMode="auto">
            <a:xfrm>
              <a:off x="4035300" y="4725144"/>
              <a:ext cx="2448000" cy="475200"/>
            </a:xfrm>
            <a:prstGeom prst="rect">
              <a:avLst/>
            </a:prstGeom>
            <a:gradFill>
              <a:gsLst>
                <a:gs pos="97917">
                  <a:schemeClr val="bg1"/>
                </a:gs>
                <a:gs pos="0">
                  <a:srgbClr val="8BAE6C"/>
                </a:gs>
              </a:gsLst>
              <a:lin ang="16200000" scaled="1"/>
            </a:gradFill>
            <a:ln w="22225"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altLang="zh-TW" sz="1400" b="1" dirty="0" smtClean="0">
                <a:solidFill>
                  <a:prstClr val="black"/>
                </a:solidFill>
                <a:latin typeface="Tahoma" pitchFamily="34" charset="0"/>
                <a:ea typeface="新細明體" pitchFamily="18" charset="-12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altLang="zh-TW" sz="1400" b="1" dirty="0" smtClean="0">
                <a:solidFill>
                  <a:prstClr val="black"/>
                </a:solidFill>
                <a:latin typeface="Tahoma" pitchFamily="34" charset="0"/>
                <a:ea typeface="新細明體" pitchFamily="18" charset="-120"/>
              </a:endParaRPr>
            </a:p>
          </p:txBody>
        </p:sp>
        <p:sp>
          <p:nvSpPr>
            <p:cNvPr id="70" name="矩形 69"/>
            <p:cNvSpPr/>
            <p:nvPr/>
          </p:nvSpPr>
          <p:spPr bwMode="auto">
            <a:xfrm>
              <a:off x="4040276" y="5330064"/>
              <a:ext cx="2448000" cy="47520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6350">
              <a:solidFill>
                <a:schemeClr val="tx1"/>
              </a:solidFill>
              <a:prstDash val="sysDot"/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altLang="zh-TW" sz="1400" b="1" dirty="0" smtClean="0">
                <a:solidFill>
                  <a:prstClr val="black"/>
                </a:solidFill>
                <a:latin typeface="Tahoma" pitchFamily="34" charset="0"/>
                <a:ea typeface="新細明體" pitchFamily="18" charset="-12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en-US" altLang="zh-TW" sz="1400" b="1" dirty="0" smtClean="0">
                <a:solidFill>
                  <a:prstClr val="black"/>
                </a:solidFill>
                <a:latin typeface="Tahoma" pitchFamily="34" charset="0"/>
                <a:ea typeface="新細明體" pitchFamily="18" charset="-120"/>
              </a:endParaRPr>
            </a:p>
          </p:txBody>
        </p:sp>
        <p:cxnSp>
          <p:nvCxnSpPr>
            <p:cNvPr id="72" name="直線單箭頭接點 71"/>
            <p:cNvCxnSpPr>
              <a:stCxn id="68" idx="2"/>
              <a:endCxn id="13" idx="0"/>
            </p:cNvCxnSpPr>
            <p:nvPr/>
          </p:nvCxnSpPr>
          <p:spPr>
            <a:xfrm>
              <a:off x="5258036" y="2789514"/>
              <a:ext cx="1129" cy="124413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rgbClr val="657F4D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74" name="直線單箭頭接點 73"/>
            <p:cNvCxnSpPr>
              <a:stCxn id="13" idx="2"/>
              <a:endCxn id="66" idx="0"/>
            </p:cNvCxnSpPr>
            <p:nvPr/>
          </p:nvCxnSpPr>
          <p:spPr>
            <a:xfrm flipH="1">
              <a:off x="5258036" y="3389127"/>
              <a:ext cx="1129" cy="111881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rgbClr val="657F4D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76" name="直線單箭頭接點 75"/>
            <p:cNvCxnSpPr>
              <a:stCxn id="66" idx="2"/>
              <a:endCxn id="67" idx="0"/>
            </p:cNvCxnSpPr>
            <p:nvPr/>
          </p:nvCxnSpPr>
          <p:spPr>
            <a:xfrm>
              <a:off x="5258036" y="3976208"/>
              <a:ext cx="0" cy="129720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rgbClr val="657F4D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78" name="直線單箭頭接點 77"/>
            <p:cNvCxnSpPr>
              <a:stCxn id="67" idx="2"/>
              <a:endCxn id="69" idx="0"/>
            </p:cNvCxnSpPr>
            <p:nvPr/>
          </p:nvCxnSpPr>
          <p:spPr>
            <a:xfrm>
              <a:off x="5258036" y="4581128"/>
              <a:ext cx="1264" cy="144016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rgbClr val="657F4D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80" name="直線單箭頭接點 79"/>
            <p:cNvCxnSpPr>
              <a:stCxn id="69" idx="2"/>
              <a:endCxn id="70" idx="0"/>
            </p:cNvCxnSpPr>
            <p:nvPr/>
          </p:nvCxnSpPr>
          <p:spPr>
            <a:xfrm>
              <a:off x="5259300" y="5200344"/>
              <a:ext cx="4976" cy="129720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rgbClr val="657F4D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0" name="文字方塊 9"/>
            <p:cNvSpPr txBox="1"/>
            <p:nvPr/>
          </p:nvSpPr>
          <p:spPr>
            <a:xfrm>
              <a:off x="4156874" y="2266294"/>
              <a:ext cx="21602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400" b="1" dirty="0" smtClean="0">
                  <a:cs typeface="Arial" pitchFamily="34" charset="0"/>
                </a:rPr>
                <a:t>View and Depth Splitting</a:t>
              </a:r>
              <a:endParaRPr kumimoji="1" lang="en-US" altLang="zh-TW" sz="1400" b="1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4" name="文字方塊 13"/>
            <p:cNvSpPr txBox="1"/>
            <p:nvPr/>
          </p:nvSpPr>
          <p:spPr>
            <a:xfrm>
              <a:off x="4213024" y="3507232"/>
              <a:ext cx="21418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400" b="1" dirty="0">
                  <a:cs typeface="Arial" pitchFamily="34" charset="0"/>
                </a:rPr>
                <a:t>Inverse </a:t>
              </a:r>
              <a:r>
                <a:rPr lang="en-US" altLang="zh-CN" sz="1400" b="1" dirty="0" err="1">
                  <a:cs typeface="Arial" pitchFamily="34" charset="0"/>
                </a:rPr>
                <a:t>YCbCr</a:t>
              </a:r>
              <a:r>
                <a:rPr lang="en-US" altLang="zh-CN" sz="1400" b="1" dirty="0">
                  <a:cs typeface="Arial" pitchFamily="34" charset="0"/>
                </a:rPr>
                <a:t> </a:t>
              </a:r>
              <a:r>
                <a:rPr lang="en-US" altLang="zh-TW" sz="1400" b="1" dirty="0" smtClean="0">
                  <a:cs typeface="Arial" pitchFamily="34" charset="0"/>
                </a:rPr>
                <a:t>Color </a:t>
              </a:r>
              <a:r>
                <a:rPr lang="en-US" altLang="zh-TW" sz="1400" b="1" dirty="0">
                  <a:cs typeface="Arial" pitchFamily="34" charset="0"/>
                </a:rPr>
                <a:t>Format Conversion</a:t>
              </a:r>
            </a:p>
          </p:txBody>
        </p:sp>
        <p:sp>
          <p:nvSpPr>
            <p:cNvPr id="32" name="文字方塊 31"/>
            <p:cNvSpPr txBox="1"/>
            <p:nvPr/>
          </p:nvSpPr>
          <p:spPr>
            <a:xfrm>
              <a:off x="4014634" y="2933414"/>
              <a:ext cx="2448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400" b="1" dirty="0">
                  <a:cs typeface="Arial" pitchFamily="34" charset="0"/>
                </a:rPr>
                <a:t>Vertical Flipping</a:t>
              </a:r>
              <a:r>
                <a:rPr lang="en-US" altLang="zh-CN" sz="1400" b="1" dirty="0">
                  <a:solidFill>
                    <a:prstClr val="black"/>
                  </a:solidFill>
                  <a:latin typeface="宋体" pitchFamily="2" charset="-122"/>
                  <a:ea typeface="宋体" pitchFamily="2" charset="-122"/>
                  <a:cs typeface="Arial" pitchFamily="34" charset="0"/>
                </a:rPr>
                <a:t> </a:t>
              </a:r>
              <a:r>
                <a:rPr lang="en-US" altLang="zh-CN" sz="1400" b="1" dirty="0">
                  <a:cs typeface="Arial" pitchFamily="34" charset="0"/>
                </a:rPr>
                <a:t>&amp; </a:t>
              </a:r>
              <a:r>
                <a:rPr lang="en-US" altLang="zh-CN" sz="1400" b="1" dirty="0" smtClean="0">
                  <a:cs typeface="Arial" pitchFamily="34" charset="0"/>
                </a:rPr>
                <a:t>Combination</a:t>
              </a:r>
              <a:endParaRPr lang="en-US" altLang="zh-TW" sz="1400" b="1" dirty="0">
                <a:cs typeface="Arial" pitchFamily="34" charset="0"/>
              </a:endParaRPr>
            </a:p>
          </p:txBody>
        </p:sp>
        <p:sp>
          <p:nvSpPr>
            <p:cNvPr id="38" name="文字方塊 37"/>
            <p:cNvSpPr txBox="1"/>
            <p:nvPr/>
          </p:nvSpPr>
          <p:spPr>
            <a:xfrm>
              <a:off x="4048721" y="4072968"/>
              <a:ext cx="23798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00" b="1" dirty="0">
                  <a:cs typeface="Arial" pitchFamily="34" charset="0"/>
                </a:rPr>
                <a:t>Get </a:t>
              </a:r>
              <a:r>
                <a:rPr lang="en-US" altLang="zh-CN" sz="1400" b="1" dirty="0" smtClean="0">
                  <a:cs typeface="Arial" pitchFamily="34" charset="0"/>
                </a:rPr>
                <a:t>Depth Pixel from</a:t>
              </a:r>
            </a:p>
            <a:p>
              <a:pPr algn="ctr"/>
              <a:r>
                <a:rPr lang="en-US" altLang="zh-CN" sz="1400" b="1" dirty="0" smtClean="0">
                  <a:cs typeface="Arial" pitchFamily="34" charset="0"/>
                </a:rPr>
                <a:t>RGB </a:t>
              </a:r>
              <a:r>
                <a:rPr lang="en-US" altLang="zh-TW" sz="1400" b="1" dirty="0" smtClean="0">
                  <a:cs typeface="Arial" pitchFamily="34" charset="0"/>
                </a:rPr>
                <a:t>Subpixels Channel</a:t>
              </a:r>
              <a:endParaRPr lang="en-US" altLang="zh-TW" sz="1400" b="1" dirty="0">
                <a:cs typeface="Arial" pitchFamily="34" charset="0"/>
              </a:endParaRPr>
            </a:p>
          </p:txBody>
        </p:sp>
        <p:sp>
          <p:nvSpPr>
            <p:cNvPr id="35" name="文字方塊 34"/>
            <p:cNvSpPr txBox="1"/>
            <p:nvPr/>
          </p:nvSpPr>
          <p:spPr>
            <a:xfrm>
              <a:off x="4068440" y="4681992"/>
              <a:ext cx="230376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400" b="1" dirty="0" smtClean="0">
                  <a:cs typeface="Arial" pitchFamily="34" charset="0"/>
                </a:rPr>
                <a:t>Upscaling </a:t>
              </a:r>
              <a:r>
                <a:rPr lang="en-US" altLang="zh-TW" sz="1400" b="1" dirty="0">
                  <a:cs typeface="Arial" pitchFamily="34" charset="0"/>
                </a:rPr>
                <a:t>in </a:t>
              </a:r>
            </a:p>
            <a:p>
              <a:pPr algn="ctr"/>
              <a:r>
                <a:rPr lang="en-US" altLang="zh-TW" sz="1400" b="1" dirty="0" smtClean="0">
                  <a:cs typeface="Arial" pitchFamily="34" charset="0"/>
                </a:rPr>
                <a:t>Vertical</a:t>
              </a:r>
              <a:r>
                <a:rPr lang="zh-TW" altLang="en-US" sz="1400" b="1" dirty="0" smtClean="0">
                  <a:cs typeface="Arial" pitchFamily="34" charset="0"/>
                </a:rPr>
                <a:t> </a:t>
              </a:r>
              <a:r>
                <a:rPr lang="en-US" altLang="zh-TW" sz="1400" b="1" dirty="0">
                  <a:cs typeface="Arial" pitchFamily="34" charset="0"/>
                </a:rPr>
                <a:t>Direction</a:t>
              </a:r>
            </a:p>
          </p:txBody>
        </p:sp>
        <p:sp>
          <p:nvSpPr>
            <p:cNvPr id="83" name="文字方塊 82"/>
            <p:cNvSpPr txBox="1"/>
            <p:nvPr/>
          </p:nvSpPr>
          <p:spPr>
            <a:xfrm>
              <a:off x="4112396" y="5301208"/>
              <a:ext cx="230376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400" b="1" dirty="0" smtClean="0">
                  <a:cs typeface="Arial" pitchFamily="34" charset="0"/>
                </a:rPr>
                <a:t>Depth Enhancement</a:t>
              </a:r>
            </a:p>
            <a:p>
              <a:pPr algn="ctr"/>
              <a:r>
                <a:rPr lang="en-US" altLang="zh-TW" sz="1400" b="1" dirty="0" smtClean="0">
                  <a:solidFill>
                    <a:srgbClr val="FF0000"/>
                  </a:solidFill>
                  <a:cs typeface="Arial" pitchFamily="34" charset="0"/>
                </a:rPr>
                <a:t>(Optional)</a:t>
              </a:r>
              <a:endParaRPr lang="en-US" altLang="zh-TW" sz="1400" b="1" dirty="0">
                <a:solidFill>
                  <a:srgbClr val="FF0000"/>
                </a:solidFill>
                <a:cs typeface="Arial" pitchFamily="34" charset="0"/>
              </a:endParaRPr>
            </a:p>
          </p:txBody>
        </p:sp>
        <p:sp>
          <p:nvSpPr>
            <p:cNvPr id="55" name="文字方塊 54"/>
            <p:cNvSpPr txBox="1"/>
            <p:nvPr/>
          </p:nvSpPr>
          <p:spPr>
            <a:xfrm>
              <a:off x="89882" y="2519318"/>
              <a:ext cx="74251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100" dirty="0"/>
                <a:t>H- </a:t>
              </a:r>
              <a:r>
                <a:rPr lang="en-US" altLang="zh-TW" sz="1100" dirty="0" smtClean="0"/>
                <a:t>H</a:t>
              </a:r>
              <a:r>
                <a:rPr lang="en-US" altLang="zh-TW" sz="1100" baseline="-25000" dirty="0" smtClean="0"/>
                <a:t>RD</a:t>
              </a:r>
              <a:r>
                <a:rPr lang="en-US" altLang="zh-TW" sz="1100" dirty="0" smtClean="0"/>
                <a:t>*2</a:t>
              </a:r>
              <a:endParaRPr lang="zh-TW" altLang="en-US" sz="1100" dirty="0"/>
            </a:p>
          </p:txBody>
        </p:sp>
      </p:grpSp>
      <p:sp>
        <p:nvSpPr>
          <p:cNvPr id="56" name="文字方塊 55"/>
          <p:cNvSpPr txBox="1"/>
          <p:nvPr/>
        </p:nvSpPr>
        <p:spPr>
          <a:xfrm>
            <a:off x="8328364" y="2491720"/>
            <a:ext cx="4603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H</a:t>
            </a:r>
            <a:r>
              <a:rPr lang="en-US" altLang="zh-TW" sz="1100" baseline="-25000" dirty="0"/>
              <a:t>RD</a:t>
            </a:r>
            <a:r>
              <a:rPr lang="en-US" altLang="zh-TW" sz="1100" dirty="0" smtClean="0"/>
              <a:t> </a:t>
            </a:r>
            <a:endParaRPr lang="zh-TW" altLang="en-US" sz="1100" dirty="0"/>
          </a:p>
        </p:txBody>
      </p:sp>
      <p:sp>
        <p:nvSpPr>
          <p:cNvPr id="65" name="文字方塊 64"/>
          <p:cNvSpPr txBox="1"/>
          <p:nvPr/>
        </p:nvSpPr>
        <p:spPr>
          <a:xfrm>
            <a:off x="8323811" y="2186918"/>
            <a:ext cx="4603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H</a:t>
            </a:r>
            <a:r>
              <a:rPr lang="en-US" altLang="zh-TW" sz="1100" baseline="-25000" dirty="0"/>
              <a:t>RD</a:t>
            </a:r>
            <a:r>
              <a:rPr lang="en-US" altLang="zh-TW" sz="1100" dirty="0" smtClean="0"/>
              <a:t> </a:t>
            </a:r>
            <a:endParaRPr lang="zh-TW" altLang="en-US" sz="1100" dirty="0"/>
          </a:p>
        </p:txBody>
      </p:sp>
      <p:sp>
        <p:nvSpPr>
          <p:cNvPr id="71" name="文字方塊 70"/>
          <p:cNvSpPr txBox="1"/>
          <p:nvPr/>
        </p:nvSpPr>
        <p:spPr>
          <a:xfrm>
            <a:off x="8316256" y="2978805"/>
            <a:ext cx="5549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smtClean="0"/>
              <a:t>H</a:t>
            </a:r>
            <a:r>
              <a:rPr lang="en-US" altLang="zh-TW" sz="1100" baseline="-25000" dirty="0" smtClean="0"/>
              <a:t>RD</a:t>
            </a:r>
            <a:r>
              <a:rPr lang="en-US" altLang="zh-TW" sz="1100" dirty="0" smtClean="0"/>
              <a:t>*2</a:t>
            </a:r>
            <a:endParaRPr lang="zh-TW" altLang="en-US" sz="1100" dirty="0"/>
          </a:p>
        </p:txBody>
      </p:sp>
      <p:sp>
        <p:nvSpPr>
          <p:cNvPr id="73" name="文字方塊 72"/>
          <p:cNvSpPr txBox="1"/>
          <p:nvPr/>
        </p:nvSpPr>
        <p:spPr>
          <a:xfrm>
            <a:off x="8356149" y="4203773"/>
            <a:ext cx="5549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smtClean="0"/>
              <a:t>H</a:t>
            </a:r>
            <a:r>
              <a:rPr lang="en-US" altLang="zh-TW" sz="1100" baseline="-25000" dirty="0" smtClean="0"/>
              <a:t>RD</a:t>
            </a:r>
            <a:r>
              <a:rPr lang="en-US" altLang="zh-TW" sz="1100" dirty="0" smtClean="0"/>
              <a:t>*6</a:t>
            </a:r>
            <a:endParaRPr lang="zh-TW" altLang="en-US" sz="1100" dirty="0"/>
          </a:p>
        </p:txBody>
      </p:sp>
      <p:sp>
        <p:nvSpPr>
          <p:cNvPr id="51" name="文字方塊 50"/>
          <p:cNvSpPr txBox="1"/>
          <p:nvPr/>
        </p:nvSpPr>
        <p:spPr>
          <a:xfrm>
            <a:off x="5148064" y="6536377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57" name="文字方塊 56"/>
          <p:cNvSpPr txBox="1"/>
          <p:nvPr/>
        </p:nvSpPr>
        <p:spPr>
          <a:xfrm>
            <a:off x="2291767" y="6581001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</p:spTree>
    <p:extLst>
      <p:ext uri="{BB962C8B-B14F-4D97-AF65-F5344CB8AC3E}">
        <p14:creationId xmlns:p14="http://schemas.microsoft.com/office/powerpoint/2010/main" val="52802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 bwMode="auto">
          <a:xfrm>
            <a:off x="4716016" y="3058860"/>
            <a:ext cx="2239914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</p:txBody>
      </p:sp>
      <p:grpSp>
        <p:nvGrpSpPr>
          <p:cNvPr id="78" name="群組 77"/>
          <p:cNvGrpSpPr/>
          <p:nvPr/>
        </p:nvGrpSpPr>
        <p:grpSpPr>
          <a:xfrm>
            <a:off x="4716632" y="4476656"/>
            <a:ext cx="2238905" cy="523220"/>
            <a:chOff x="5199360" y="3933056"/>
            <a:chExt cx="2468984" cy="523220"/>
          </a:xfrm>
        </p:grpSpPr>
        <p:sp>
          <p:nvSpPr>
            <p:cNvPr id="51" name="矩形 50"/>
            <p:cNvSpPr/>
            <p:nvPr/>
          </p:nvSpPr>
          <p:spPr bwMode="auto">
            <a:xfrm>
              <a:off x="5199360" y="3933056"/>
              <a:ext cx="2468984" cy="523220"/>
            </a:xfrm>
            <a:prstGeom prst="rect">
              <a:avLst/>
            </a:prstGeom>
            <a:gradFill>
              <a:gsLst>
                <a:gs pos="97917">
                  <a:schemeClr val="bg1"/>
                </a:gs>
                <a:gs pos="0">
                  <a:srgbClr val="8BAE6C"/>
                </a:gs>
              </a:gsLst>
              <a:lin ang="16200000" scaled="1"/>
            </a:gradFill>
            <a:ln w="22225"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TW" sz="1400" b="1" dirty="0" smtClean="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endParaRP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TW" sz="1400" b="1" dirty="0" smtClean="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endParaRPr>
            </a:p>
          </p:txBody>
        </p:sp>
        <p:sp>
          <p:nvSpPr>
            <p:cNvPr id="52" name="文字方塊 51"/>
            <p:cNvSpPr txBox="1"/>
            <p:nvPr/>
          </p:nvSpPr>
          <p:spPr>
            <a:xfrm>
              <a:off x="5364088" y="3933056"/>
              <a:ext cx="21602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400" b="1" dirty="0" smtClean="0">
                  <a:latin typeface="Arial" pitchFamily="34" charset="0"/>
                  <a:cs typeface="Arial" pitchFamily="34" charset="0"/>
                </a:rPr>
                <a:t>Horizontal Splitting</a:t>
              </a:r>
            </a:p>
            <a:p>
              <a:pPr algn="ctr"/>
              <a:r>
                <a:rPr lang="en-US" altLang="zh-TW" sz="1400" b="1" dirty="0" smtClean="0">
                  <a:latin typeface="Arial" pitchFamily="34" charset="0"/>
                  <a:cs typeface="Arial" pitchFamily="34" charset="0"/>
                </a:rPr>
                <a:t>&amp; Flipping</a:t>
              </a:r>
              <a:endParaRPr lang="en-US" altLang="zh-TW" sz="1400" b="1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55" name="矩形 54"/>
          <p:cNvSpPr/>
          <p:nvPr/>
        </p:nvSpPr>
        <p:spPr bwMode="auto">
          <a:xfrm>
            <a:off x="4716632" y="2338780"/>
            <a:ext cx="2238905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56" name="文字方塊 55"/>
          <p:cNvSpPr txBox="1"/>
          <p:nvPr/>
        </p:nvSpPr>
        <p:spPr>
          <a:xfrm>
            <a:off x="4716016" y="2348478"/>
            <a:ext cx="22389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latin typeface="Arial" pitchFamily="34" charset="0"/>
                <a:cs typeface="Arial" pitchFamily="34" charset="0"/>
              </a:rPr>
              <a:t>Downscaling in</a:t>
            </a:r>
          </a:p>
          <a:p>
            <a:pPr algn="ctr"/>
            <a:r>
              <a:rPr lang="en-US" altLang="zh-TW" sz="1400" b="1" dirty="0" smtClean="0">
                <a:cs typeface="Arial" pitchFamily="34" charset="0"/>
              </a:rPr>
              <a:t>Horizontal </a:t>
            </a:r>
            <a:r>
              <a:rPr lang="en-US" altLang="zh-TW" sz="1400" b="1" dirty="0">
                <a:cs typeface="Arial" pitchFamily="34" charset="0"/>
              </a:rPr>
              <a:t>Direction</a:t>
            </a:r>
            <a:endParaRPr lang="en-US" altLang="zh-TW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矩形 59"/>
          <p:cNvSpPr/>
          <p:nvPr/>
        </p:nvSpPr>
        <p:spPr bwMode="auto">
          <a:xfrm>
            <a:off x="2313903" y="2343104"/>
            <a:ext cx="2258097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61" name="文字方塊 60"/>
          <p:cNvSpPr txBox="1"/>
          <p:nvPr/>
        </p:nvSpPr>
        <p:spPr>
          <a:xfrm>
            <a:off x="2315845" y="2316416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latin typeface="Arial" pitchFamily="34" charset="0"/>
                <a:cs typeface="Arial" pitchFamily="34" charset="0"/>
              </a:rPr>
              <a:t>Downscaling in </a:t>
            </a:r>
          </a:p>
          <a:p>
            <a:pPr algn="ctr"/>
            <a:r>
              <a:rPr lang="en-US" altLang="zh-TW" sz="1400" b="1" dirty="0" smtClean="0">
                <a:cs typeface="Arial" pitchFamily="34" charset="0"/>
              </a:rPr>
              <a:t>Horizontal </a:t>
            </a:r>
            <a:r>
              <a:rPr lang="en-US" altLang="zh-TW" sz="1400" b="1" dirty="0">
                <a:cs typeface="Arial" pitchFamily="34" charset="0"/>
              </a:rPr>
              <a:t>Direction</a:t>
            </a:r>
            <a:endParaRPr lang="en-US" altLang="zh-TW" sz="14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6" name="肘形接點 65"/>
          <p:cNvCxnSpPr>
            <a:stCxn id="60" idx="2"/>
            <a:endCxn id="80" idx="1"/>
          </p:cNvCxnSpPr>
          <p:nvPr/>
        </p:nvCxnSpPr>
        <p:spPr bwMode="auto">
          <a:xfrm rot="16200000" flipH="1">
            <a:off x="2783781" y="3525495"/>
            <a:ext cx="2592022" cy="1273680"/>
          </a:xfrm>
          <a:prstGeom prst="bentConnector2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75" name="矩形 74"/>
          <p:cNvSpPr/>
          <p:nvPr/>
        </p:nvSpPr>
        <p:spPr bwMode="auto">
          <a:xfrm>
            <a:off x="4717191" y="3781483"/>
            <a:ext cx="2238739" cy="498316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76" name="文字方塊 75"/>
          <p:cNvSpPr txBox="1"/>
          <p:nvPr/>
        </p:nvSpPr>
        <p:spPr>
          <a:xfrm>
            <a:off x="4716633" y="3792403"/>
            <a:ext cx="2219959" cy="523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err="1" smtClean="0">
                <a:cs typeface="Arial" pitchFamily="34" charset="0"/>
              </a:rPr>
              <a:t>YCbCr</a:t>
            </a:r>
            <a:r>
              <a:rPr lang="en-US" altLang="zh-TW" sz="1400" b="1" dirty="0" smtClean="0">
                <a:cs typeface="Arial" pitchFamily="34" charset="0"/>
              </a:rPr>
              <a:t> </a:t>
            </a:r>
            <a:r>
              <a:rPr lang="en-US" altLang="zh-TW" sz="1400" b="1" dirty="0">
                <a:cs typeface="Arial" pitchFamily="34" charset="0"/>
              </a:rPr>
              <a:t>Color Format Conversion</a:t>
            </a:r>
          </a:p>
        </p:txBody>
      </p:sp>
      <p:pic>
        <p:nvPicPr>
          <p:cNvPr id="72" name="圖片 7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707" y="1484186"/>
            <a:ext cx="1151025" cy="648670"/>
          </a:xfrm>
          <a:prstGeom prst="rect">
            <a:avLst/>
          </a:prstGeom>
        </p:spPr>
      </p:pic>
      <p:pic>
        <p:nvPicPr>
          <p:cNvPr id="73" name="圖片 7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7881" y="1484242"/>
            <a:ext cx="1150925" cy="648614"/>
          </a:xfrm>
          <a:prstGeom prst="rect">
            <a:avLst/>
          </a:prstGeom>
        </p:spPr>
      </p:pic>
      <p:sp>
        <p:nvSpPr>
          <p:cNvPr id="80" name="矩形 79"/>
          <p:cNvSpPr/>
          <p:nvPr/>
        </p:nvSpPr>
        <p:spPr bwMode="auto">
          <a:xfrm>
            <a:off x="4716632" y="5196736"/>
            <a:ext cx="2238905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81" name="文字方塊 80"/>
          <p:cNvSpPr txBox="1"/>
          <p:nvPr/>
        </p:nvSpPr>
        <p:spPr>
          <a:xfrm>
            <a:off x="4788024" y="5304568"/>
            <a:ext cx="216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latin typeface="Arial" pitchFamily="34" charset="0"/>
                <a:cs typeface="Arial" pitchFamily="34" charset="0"/>
              </a:rPr>
              <a:t>Combination</a:t>
            </a:r>
            <a:endParaRPr lang="en-US" altLang="zh-TW" sz="14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8" name="直線單箭頭接點 87"/>
          <p:cNvCxnSpPr/>
          <p:nvPr/>
        </p:nvCxnSpPr>
        <p:spPr bwMode="auto">
          <a:xfrm>
            <a:off x="5868144" y="2878593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9" name="直線單箭頭接點 88"/>
          <p:cNvCxnSpPr/>
          <p:nvPr/>
        </p:nvCxnSpPr>
        <p:spPr bwMode="auto">
          <a:xfrm>
            <a:off x="5868144" y="3584620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0" name="直線單箭頭接點 89"/>
          <p:cNvCxnSpPr/>
          <p:nvPr/>
        </p:nvCxnSpPr>
        <p:spPr bwMode="auto">
          <a:xfrm>
            <a:off x="5868144" y="4279796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1" name="直線單箭頭接點 90"/>
          <p:cNvCxnSpPr/>
          <p:nvPr/>
        </p:nvCxnSpPr>
        <p:spPr bwMode="auto">
          <a:xfrm>
            <a:off x="5868144" y="4999876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2" name="直線單箭頭接點 91"/>
          <p:cNvCxnSpPr/>
          <p:nvPr/>
        </p:nvCxnSpPr>
        <p:spPr bwMode="auto">
          <a:xfrm>
            <a:off x="5868144" y="5719956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2" name="文字方塊 41"/>
          <p:cNvSpPr txBox="1"/>
          <p:nvPr/>
        </p:nvSpPr>
        <p:spPr>
          <a:xfrm>
            <a:off x="3245233" y="1253556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43" name="文字方塊 42"/>
          <p:cNvSpPr txBox="1"/>
          <p:nvPr/>
        </p:nvSpPr>
        <p:spPr>
          <a:xfrm>
            <a:off x="5632851" y="1205410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58" name="標題 1"/>
          <p:cNvSpPr>
            <a:spLocks noGrp="1"/>
          </p:cNvSpPr>
          <p:nvPr>
            <p:ph type="title"/>
          </p:nvPr>
        </p:nvSpPr>
        <p:spPr>
          <a:xfrm>
            <a:off x="529007" y="622479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latin typeface="Calibri" pitchFamily="34" charset="0"/>
              </a:rPr>
              <a:t>CTDP-LR Packing Procedure</a:t>
            </a:r>
            <a:endParaRPr lang="zh-TW" altLang="en-US" sz="3200" dirty="0">
              <a:latin typeface="Calibri" pitchFamily="34" charset="0"/>
            </a:endParaRPr>
          </a:p>
        </p:txBody>
      </p:sp>
      <p:sp>
        <p:nvSpPr>
          <p:cNvPr id="59" name="文字方塊 58"/>
          <p:cNvSpPr txBox="1"/>
          <p:nvPr/>
        </p:nvSpPr>
        <p:spPr>
          <a:xfrm>
            <a:off x="4499992" y="3070290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>
                <a:cs typeface="Arial" pitchFamily="34" charset="0"/>
              </a:rPr>
              <a:t>Pixel Rearrangement  to </a:t>
            </a:r>
          </a:p>
          <a:p>
            <a:pPr algn="ctr"/>
            <a:r>
              <a:rPr lang="en-US" altLang="zh-TW" sz="1400" b="1" dirty="0" smtClean="0">
                <a:cs typeface="Arial" pitchFamily="34" charset="0"/>
              </a:rPr>
              <a:t>RGB </a:t>
            </a:r>
            <a:r>
              <a:rPr lang="en-US" altLang="zh-TW" sz="1400" b="1" dirty="0">
                <a:cs typeface="Arial" pitchFamily="34" charset="0"/>
              </a:rPr>
              <a:t>Subpixels Channel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63" name="文字方塊 62"/>
          <p:cNvSpPr txBox="1"/>
          <p:nvPr/>
        </p:nvSpPr>
        <p:spPr>
          <a:xfrm>
            <a:off x="7577110" y="2852936"/>
            <a:ext cx="59529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/>
              <a:t>W</a:t>
            </a:r>
            <a:r>
              <a:rPr lang="en-US" altLang="zh-TW" sz="1100" baseline="-25000" dirty="0"/>
              <a:t>RD</a:t>
            </a:r>
            <a:r>
              <a:rPr lang="en-US" altLang="zh-TW" sz="1100" dirty="0" smtClean="0"/>
              <a:t>*2</a:t>
            </a:r>
            <a:endParaRPr lang="zh-TW" altLang="en-US" sz="1100" dirty="0"/>
          </a:p>
        </p:txBody>
      </p:sp>
      <p:sp>
        <p:nvSpPr>
          <p:cNvPr id="68" name="文字方塊 67"/>
          <p:cNvSpPr txBox="1"/>
          <p:nvPr/>
        </p:nvSpPr>
        <p:spPr>
          <a:xfrm>
            <a:off x="5004048" y="5719956"/>
            <a:ext cx="45236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W</a:t>
            </a:r>
            <a:r>
              <a:rPr lang="en-US" altLang="zh-TW" sz="1100" baseline="-25000" dirty="0"/>
              <a:t>RD</a:t>
            </a:r>
            <a:endParaRPr lang="zh-TW" altLang="en-US" sz="1100" dirty="0"/>
          </a:p>
        </p:txBody>
      </p:sp>
      <p:pic>
        <p:nvPicPr>
          <p:cNvPr id="71" name="圖片 7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213386"/>
            <a:ext cx="1150925" cy="648614"/>
          </a:xfrm>
          <a:prstGeom prst="rect">
            <a:avLst/>
          </a:prstGeom>
        </p:spPr>
      </p:pic>
      <p:pic>
        <p:nvPicPr>
          <p:cNvPr id="74" name="圖片 73"/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92" y="2179169"/>
            <a:ext cx="576000" cy="648670"/>
          </a:xfrm>
          <a:prstGeom prst="rect">
            <a:avLst/>
          </a:prstGeom>
        </p:spPr>
      </p:pic>
      <p:pic>
        <p:nvPicPr>
          <p:cNvPr id="77" name="圖片 76"/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8554" y="3069032"/>
            <a:ext cx="252000" cy="648000"/>
          </a:xfrm>
          <a:prstGeom prst="rect">
            <a:avLst/>
          </a:prstGeom>
        </p:spPr>
      </p:pic>
      <p:cxnSp>
        <p:nvCxnSpPr>
          <p:cNvPr id="79" name="直線單箭頭接點 78"/>
          <p:cNvCxnSpPr/>
          <p:nvPr/>
        </p:nvCxnSpPr>
        <p:spPr bwMode="auto">
          <a:xfrm>
            <a:off x="5826220" y="2152020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2" name="直線單箭頭接點 81"/>
          <p:cNvCxnSpPr/>
          <p:nvPr/>
        </p:nvCxnSpPr>
        <p:spPr bwMode="auto">
          <a:xfrm>
            <a:off x="3442952" y="2132856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83" name="圖片 82"/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2948" y="4583368"/>
            <a:ext cx="126000" cy="648000"/>
          </a:xfrm>
          <a:prstGeom prst="rect">
            <a:avLst/>
          </a:prstGeom>
        </p:spPr>
      </p:pic>
      <p:pic>
        <p:nvPicPr>
          <p:cNvPr id="85" name="圖片 8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3073" y="5929498"/>
            <a:ext cx="1150925" cy="648614"/>
          </a:xfrm>
          <a:prstGeom prst="rect">
            <a:avLst/>
          </a:prstGeom>
        </p:spPr>
      </p:pic>
      <p:pic>
        <p:nvPicPr>
          <p:cNvPr id="98" name="圖片 97"/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080" y="5931862"/>
            <a:ext cx="126000" cy="648000"/>
          </a:xfrm>
          <a:prstGeom prst="rect">
            <a:avLst/>
          </a:prstGeom>
        </p:spPr>
      </p:pic>
      <p:pic>
        <p:nvPicPr>
          <p:cNvPr id="100" name="圖片 99"/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8219557" y="4581128"/>
            <a:ext cx="126000" cy="648000"/>
          </a:xfrm>
          <a:prstGeom prst="rect">
            <a:avLst/>
          </a:prstGeom>
        </p:spPr>
      </p:pic>
      <p:pic>
        <p:nvPicPr>
          <p:cNvPr id="101" name="圖片 100"/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6436933" y="5929498"/>
            <a:ext cx="126000" cy="648000"/>
          </a:xfrm>
          <a:prstGeom prst="rect">
            <a:avLst/>
          </a:prstGeom>
        </p:spPr>
      </p:pic>
      <p:sp>
        <p:nvSpPr>
          <p:cNvPr id="50" name="文字方塊 49"/>
          <p:cNvSpPr txBox="1"/>
          <p:nvPr/>
        </p:nvSpPr>
        <p:spPr>
          <a:xfrm>
            <a:off x="1250219" y="1951776"/>
            <a:ext cx="76495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smtClean="0"/>
              <a:t>W-W</a:t>
            </a:r>
            <a:r>
              <a:rPr lang="en-US" altLang="zh-TW" sz="1100" baseline="-25000" dirty="0" smtClean="0"/>
              <a:t>RD</a:t>
            </a:r>
            <a:r>
              <a:rPr lang="en-US" altLang="zh-TW" sz="1100" dirty="0" smtClean="0"/>
              <a:t>*2</a:t>
            </a:r>
            <a:endParaRPr lang="zh-TW" altLang="en-US" sz="1100" dirty="0"/>
          </a:p>
        </p:txBody>
      </p:sp>
      <p:sp>
        <p:nvSpPr>
          <p:cNvPr id="53" name="文字方塊 52"/>
          <p:cNvSpPr txBox="1"/>
          <p:nvPr/>
        </p:nvSpPr>
        <p:spPr>
          <a:xfrm>
            <a:off x="6300192" y="5709744"/>
            <a:ext cx="45236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W</a:t>
            </a:r>
            <a:r>
              <a:rPr lang="en-US" altLang="zh-TW" sz="1100" baseline="-25000" dirty="0"/>
              <a:t>RD</a:t>
            </a:r>
            <a:endParaRPr lang="zh-TW" altLang="en-US" sz="1100" dirty="0"/>
          </a:p>
        </p:txBody>
      </p:sp>
      <p:sp>
        <p:nvSpPr>
          <p:cNvPr id="70" name="文字方塊 69"/>
          <p:cNvSpPr txBox="1"/>
          <p:nvPr/>
        </p:nvSpPr>
        <p:spPr>
          <a:xfrm>
            <a:off x="5511193" y="6525344"/>
            <a:ext cx="76495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smtClean="0"/>
              <a:t>W-W</a:t>
            </a:r>
            <a:r>
              <a:rPr lang="en-US" altLang="zh-TW" sz="1100" baseline="-25000" dirty="0" smtClean="0"/>
              <a:t>RD</a:t>
            </a:r>
            <a:r>
              <a:rPr lang="en-US" altLang="zh-TW" sz="1100" dirty="0" smtClean="0"/>
              <a:t>*2</a:t>
            </a:r>
            <a:endParaRPr lang="zh-TW" altLang="en-US" sz="1100" dirty="0"/>
          </a:p>
        </p:txBody>
      </p:sp>
      <p:sp>
        <p:nvSpPr>
          <p:cNvPr id="84" name="文字方塊 83"/>
          <p:cNvSpPr txBox="1"/>
          <p:nvPr/>
        </p:nvSpPr>
        <p:spPr>
          <a:xfrm>
            <a:off x="7396614" y="4378226"/>
            <a:ext cx="45236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W</a:t>
            </a:r>
            <a:r>
              <a:rPr lang="en-US" altLang="zh-TW" sz="1100" baseline="-25000" dirty="0"/>
              <a:t>RD</a:t>
            </a:r>
            <a:endParaRPr lang="zh-TW" altLang="en-US" sz="1100" dirty="0"/>
          </a:p>
        </p:txBody>
      </p:sp>
      <p:sp>
        <p:nvSpPr>
          <p:cNvPr id="86" name="文字方塊 85"/>
          <p:cNvSpPr txBox="1"/>
          <p:nvPr/>
        </p:nvSpPr>
        <p:spPr>
          <a:xfrm>
            <a:off x="8063587" y="4391526"/>
            <a:ext cx="45236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W</a:t>
            </a:r>
            <a:r>
              <a:rPr lang="en-US" altLang="zh-TW" sz="1100" baseline="-25000" dirty="0"/>
              <a:t>RD</a:t>
            </a:r>
            <a:endParaRPr lang="zh-TW" altLang="en-US" sz="1100" dirty="0"/>
          </a:p>
        </p:txBody>
      </p:sp>
      <p:sp>
        <p:nvSpPr>
          <p:cNvPr id="94" name="文字方塊 93"/>
          <p:cNvSpPr txBox="1"/>
          <p:nvPr/>
        </p:nvSpPr>
        <p:spPr>
          <a:xfrm>
            <a:off x="7524392" y="1908335"/>
            <a:ext cx="59529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/>
              <a:t>W</a:t>
            </a:r>
            <a:r>
              <a:rPr lang="en-US" altLang="zh-TW" sz="1100" baseline="-25000" dirty="0"/>
              <a:t>RD</a:t>
            </a:r>
            <a:r>
              <a:rPr lang="en-US" altLang="zh-TW" sz="1100" dirty="0" smtClean="0"/>
              <a:t>*6</a:t>
            </a:r>
            <a:endParaRPr lang="zh-TW" altLang="en-US" sz="1100" dirty="0"/>
          </a:p>
        </p:txBody>
      </p:sp>
      <p:sp>
        <p:nvSpPr>
          <p:cNvPr id="54" name="矩形 53"/>
          <p:cNvSpPr/>
          <p:nvPr/>
        </p:nvSpPr>
        <p:spPr>
          <a:xfrm>
            <a:off x="251520" y="3143741"/>
            <a:ext cx="2808312" cy="3314429"/>
          </a:xfrm>
          <a:prstGeom prst="rect">
            <a:avLst/>
          </a:prstGeom>
          <a:gradFill flip="none" rotWithShape="1">
            <a:gsLst>
              <a:gs pos="0">
                <a:schemeClr val="accent3">
                  <a:tint val="70000"/>
                  <a:satMod val="130000"/>
                </a:schemeClr>
              </a:gs>
              <a:gs pos="43000">
                <a:schemeClr val="accent3">
                  <a:tint val="44000"/>
                  <a:satMod val="165000"/>
                </a:schemeClr>
              </a:gs>
              <a:gs pos="93000">
                <a:schemeClr val="accent3">
                  <a:tint val="15000"/>
                  <a:satMod val="165000"/>
                </a:schemeClr>
              </a:gs>
              <a:gs pos="100000">
                <a:schemeClr val="accent3">
                  <a:tint val="5000"/>
                  <a:satMod val="250000"/>
                </a:schemeClr>
              </a:gs>
            </a:gsLst>
            <a:lin ang="10800000" scaled="1"/>
            <a:tileRect/>
          </a:gradFill>
          <a:ln w="19050">
            <a:headEnd type="none" w="med" len="med"/>
            <a:tailEnd type="arrow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TW" altLang="en-US" sz="1600" dirty="0" smtClean="0">
              <a:solidFill>
                <a:prstClr val="black"/>
              </a:solidFill>
            </a:endParaRPr>
          </a:p>
        </p:txBody>
      </p:sp>
      <p:pic>
        <p:nvPicPr>
          <p:cNvPr id="6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202291"/>
            <a:ext cx="2795448" cy="2871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4" name="文字方塊 63"/>
          <p:cNvSpPr txBox="1"/>
          <p:nvPr/>
        </p:nvSpPr>
        <p:spPr>
          <a:xfrm>
            <a:off x="269973" y="3404841"/>
            <a:ext cx="137599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000" dirty="0"/>
              <a:t>1  2  3  4  5  6  7 </a:t>
            </a:r>
            <a:r>
              <a:rPr lang="en-US" altLang="zh-TW" sz="1000" dirty="0" smtClean="0"/>
              <a:t>8  </a:t>
            </a:r>
            <a:r>
              <a:rPr lang="en-US" altLang="zh-TW" sz="1000" dirty="0"/>
              <a:t>9</a:t>
            </a:r>
            <a:endParaRPr lang="zh-TW" altLang="en-US" sz="1000" dirty="0"/>
          </a:p>
        </p:txBody>
      </p:sp>
      <p:sp>
        <p:nvSpPr>
          <p:cNvPr id="65" name="文字方塊 64"/>
          <p:cNvSpPr txBox="1"/>
          <p:nvPr/>
        </p:nvSpPr>
        <p:spPr>
          <a:xfrm>
            <a:off x="2043877" y="3193231"/>
            <a:ext cx="13759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400" dirty="0" smtClean="0"/>
              <a:t>1     </a:t>
            </a:r>
            <a:r>
              <a:rPr lang="en-US" altLang="zh-TW" sz="1400" dirty="0"/>
              <a:t>2  </a:t>
            </a:r>
            <a:r>
              <a:rPr lang="en-US" altLang="zh-TW" sz="1400" dirty="0" smtClean="0"/>
              <a:t>   </a:t>
            </a:r>
            <a:r>
              <a:rPr lang="en-US" altLang="zh-TW" sz="1400" dirty="0"/>
              <a:t>3 </a:t>
            </a:r>
            <a:endParaRPr lang="zh-TW" altLang="en-US" sz="1400" dirty="0"/>
          </a:p>
        </p:txBody>
      </p:sp>
      <p:sp>
        <p:nvSpPr>
          <p:cNvPr id="67" name="文字方塊 66"/>
          <p:cNvSpPr txBox="1"/>
          <p:nvPr/>
        </p:nvSpPr>
        <p:spPr>
          <a:xfrm>
            <a:off x="630013" y="3188817"/>
            <a:ext cx="864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400" dirty="0" smtClean="0"/>
              <a:t>Depth</a:t>
            </a:r>
            <a:endParaRPr lang="zh-TW" altLang="en-US" sz="1400" dirty="0"/>
          </a:p>
        </p:txBody>
      </p:sp>
      <p:sp>
        <p:nvSpPr>
          <p:cNvPr id="69" name="文字方塊 68"/>
          <p:cNvSpPr txBox="1"/>
          <p:nvPr/>
        </p:nvSpPr>
        <p:spPr>
          <a:xfrm>
            <a:off x="194278" y="5661962"/>
            <a:ext cx="3600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 smtClean="0"/>
              <a:t>R</a:t>
            </a:r>
            <a:endParaRPr lang="zh-TW" altLang="en-US" sz="1100" dirty="0"/>
          </a:p>
        </p:txBody>
      </p:sp>
      <p:sp>
        <p:nvSpPr>
          <p:cNvPr id="87" name="文字方塊 86"/>
          <p:cNvSpPr txBox="1"/>
          <p:nvPr/>
        </p:nvSpPr>
        <p:spPr>
          <a:xfrm>
            <a:off x="299254" y="5782828"/>
            <a:ext cx="4956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 smtClean="0"/>
              <a:t>G</a:t>
            </a:r>
            <a:endParaRPr lang="zh-TW" altLang="en-US" sz="1100" dirty="0"/>
          </a:p>
        </p:txBody>
      </p:sp>
      <p:sp>
        <p:nvSpPr>
          <p:cNvPr id="93" name="文字方塊 92"/>
          <p:cNvSpPr txBox="1"/>
          <p:nvPr/>
        </p:nvSpPr>
        <p:spPr>
          <a:xfrm>
            <a:off x="467544" y="5880544"/>
            <a:ext cx="4956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 smtClean="0"/>
              <a:t>B</a:t>
            </a:r>
            <a:endParaRPr lang="zh-TW" altLang="en-US" sz="1100" dirty="0"/>
          </a:p>
        </p:txBody>
      </p:sp>
      <p:sp>
        <p:nvSpPr>
          <p:cNvPr id="15" name="矩形 14"/>
          <p:cNvSpPr/>
          <p:nvPr/>
        </p:nvSpPr>
        <p:spPr>
          <a:xfrm>
            <a:off x="323528" y="6002124"/>
            <a:ext cx="26642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>
                <a:cs typeface="Arial" pitchFamily="34" charset="0"/>
              </a:rPr>
              <a:t>Pixels Rearrangement</a:t>
            </a:r>
            <a:br>
              <a:rPr lang="en-US" altLang="zh-CN" sz="1400" b="1" dirty="0">
                <a:cs typeface="Arial" pitchFamily="34" charset="0"/>
              </a:rPr>
            </a:br>
            <a:r>
              <a:rPr lang="en-US" altLang="zh-CN" sz="1400" b="1" dirty="0">
                <a:cs typeface="Arial" pitchFamily="34" charset="0"/>
              </a:rPr>
              <a:t> to </a:t>
            </a:r>
            <a:r>
              <a:rPr lang="en-US" altLang="zh-TW" sz="1400" b="1" dirty="0" err="1">
                <a:cs typeface="Arial" pitchFamily="34" charset="0"/>
              </a:rPr>
              <a:t>YCbCr</a:t>
            </a:r>
            <a:r>
              <a:rPr lang="en-US" altLang="zh-TW" sz="1400" b="1" dirty="0">
                <a:cs typeface="Arial" pitchFamily="34" charset="0"/>
              </a:rPr>
              <a:t> </a:t>
            </a:r>
            <a:r>
              <a:rPr lang="en-US" altLang="zh-CN" sz="1400" b="1" dirty="0" smtClean="0">
                <a:cs typeface="Arial" pitchFamily="34" charset="0"/>
              </a:rPr>
              <a:t>Subpixels </a:t>
            </a:r>
            <a:r>
              <a:rPr lang="en-US" altLang="zh-CN" sz="1400" b="1" dirty="0">
                <a:cs typeface="Arial" pitchFamily="34" charset="0"/>
              </a:rPr>
              <a:t>Channel</a:t>
            </a:r>
            <a:endParaRPr lang="en-US" altLang="zh-TW" sz="1400" b="1" dirty="0">
              <a:cs typeface="Arial" pitchFamily="34" charset="0"/>
            </a:endParaRPr>
          </a:p>
        </p:txBody>
      </p:sp>
      <p:graphicFrame>
        <p:nvGraphicFramePr>
          <p:cNvPr id="3" name="物件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290258"/>
              </p:ext>
            </p:extLst>
          </p:nvPr>
        </p:nvGraphicFramePr>
        <p:xfrm>
          <a:off x="7083425" y="3763888"/>
          <a:ext cx="18891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44" name="方程式" r:id="rId6" imgW="2730240" imgH="596880" progId="Equation.3">
                  <p:embed/>
                </p:oleObj>
              </mc:Choice>
              <mc:Fallback>
                <p:oleObj name="方程式" r:id="rId6" imgW="2730240" imgH="596880" progId="Equation.3">
                  <p:embed/>
                  <p:pic>
                    <p:nvPicPr>
                      <p:cNvPr id="0" name="物件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83425" y="3763888"/>
                        <a:ext cx="1889125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" name="文字方塊 56"/>
          <p:cNvSpPr txBox="1"/>
          <p:nvPr/>
        </p:nvSpPr>
        <p:spPr>
          <a:xfrm>
            <a:off x="145429" y="1313140"/>
            <a:ext cx="35839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TW" sz="1100" dirty="0" err="1" smtClean="0">
                <a:latin typeface="Calibri" panose="020F0502020204030204" pitchFamily="34" charset="0"/>
                <a:ea typeface="Malgun Gothic"/>
                <a:cs typeface="Times New Roman"/>
              </a:rPr>
              <a:t>depth_sampling_factor</a:t>
            </a:r>
            <a:r>
              <a:rPr lang="en-GB" altLang="zh-TW" sz="1100" dirty="0" smtClean="0">
                <a:latin typeface="Calibri" panose="020F0502020204030204" pitchFamily="34" charset="0"/>
                <a:ea typeface="Malgun Gothic"/>
                <a:cs typeface="Times New Roman"/>
              </a:rPr>
              <a:t> = 1, </a:t>
            </a:r>
            <a:r>
              <a:rPr lang="en-US" altLang="zh-TW" sz="1100" dirty="0" smtClean="0">
                <a:latin typeface="Calibri" panose="020F0502020204030204" pitchFamily="34" charset="0"/>
              </a:rPr>
              <a:t>W</a:t>
            </a:r>
            <a:r>
              <a:rPr lang="en-US" altLang="zh-TW" sz="1100" baseline="-25000" dirty="0" smtClean="0">
                <a:latin typeface="Calibri" panose="020F0502020204030204" pitchFamily="34" charset="0"/>
              </a:rPr>
              <a:t>RD</a:t>
            </a:r>
            <a:r>
              <a:rPr lang="en-US" altLang="zh-TW" sz="1100" dirty="0" smtClean="0">
                <a:latin typeface="Calibri" panose="020F0502020204030204" pitchFamily="34" charset="0"/>
              </a:rPr>
              <a:t>=(W/48)*2</a:t>
            </a:r>
          </a:p>
          <a:p>
            <a:r>
              <a:rPr lang="en-GB" altLang="zh-TW" sz="1100" dirty="0" err="1">
                <a:latin typeface="Calibri" panose="020F0502020204030204" pitchFamily="34" charset="0"/>
                <a:ea typeface="Malgun Gothic"/>
                <a:cs typeface="Times New Roman"/>
              </a:rPr>
              <a:t>depth_sampling_factor</a:t>
            </a:r>
            <a:r>
              <a:rPr lang="en-GB" altLang="zh-TW" sz="1100" dirty="0">
                <a:latin typeface="Calibri" panose="020F0502020204030204" pitchFamily="34" charset="0"/>
                <a:ea typeface="Malgun Gothic"/>
                <a:cs typeface="Times New Roman"/>
              </a:rPr>
              <a:t> = </a:t>
            </a:r>
            <a:r>
              <a:rPr lang="en-GB" altLang="zh-TW" sz="1100" dirty="0" smtClean="0">
                <a:latin typeface="Calibri" panose="020F0502020204030204" pitchFamily="34" charset="0"/>
                <a:ea typeface="Malgun Gothic"/>
                <a:cs typeface="Times New Roman"/>
              </a:rPr>
              <a:t>2, </a:t>
            </a:r>
            <a:r>
              <a:rPr lang="en-US" altLang="zh-TW" sz="1100" dirty="0" smtClean="0">
                <a:latin typeface="Calibri" panose="020F0502020204030204" pitchFamily="34" charset="0"/>
              </a:rPr>
              <a:t>W</a:t>
            </a:r>
            <a:r>
              <a:rPr lang="en-US" altLang="zh-TW" sz="1100" baseline="-25000" dirty="0" smtClean="0">
                <a:latin typeface="Calibri" panose="020F0502020204030204" pitchFamily="34" charset="0"/>
              </a:rPr>
              <a:t>RD</a:t>
            </a:r>
            <a:r>
              <a:rPr lang="en-US" altLang="zh-TW" sz="1100" dirty="0" smtClean="0">
                <a:latin typeface="Calibri" panose="020F0502020204030204" pitchFamily="34" charset="0"/>
              </a:rPr>
              <a:t>=(W/24</a:t>
            </a:r>
            <a:r>
              <a:rPr lang="en-US" altLang="zh-TW" sz="1100" dirty="0">
                <a:latin typeface="Calibri" panose="020F0502020204030204" pitchFamily="34" charset="0"/>
              </a:rPr>
              <a:t>)*2</a:t>
            </a:r>
            <a:endParaRPr lang="zh-TW" altLang="en-US" sz="1100" dirty="0">
              <a:latin typeface="Calibri" panose="020F0502020204030204" pitchFamily="34" charset="0"/>
            </a:endParaRPr>
          </a:p>
          <a:p>
            <a:r>
              <a:rPr lang="en-GB" altLang="zh-TW" sz="1100" dirty="0" err="1">
                <a:latin typeface="Calibri" panose="020F0502020204030204" pitchFamily="34" charset="0"/>
                <a:ea typeface="Malgun Gothic"/>
                <a:cs typeface="Times New Roman"/>
              </a:rPr>
              <a:t>depth_sampling_factor</a:t>
            </a:r>
            <a:r>
              <a:rPr lang="en-GB" altLang="zh-TW" sz="1100" dirty="0">
                <a:latin typeface="Calibri" panose="020F0502020204030204" pitchFamily="34" charset="0"/>
                <a:ea typeface="Malgun Gothic"/>
                <a:cs typeface="Times New Roman"/>
              </a:rPr>
              <a:t> = </a:t>
            </a:r>
            <a:r>
              <a:rPr lang="en-GB" altLang="zh-TW" sz="1100" dirty="0" smtClean="0">
                <a:latin typeface="Calibri" panose="020F0502020204030204" pitchFamily="34" charset="0"/>
                <a:ea typeface="Malgun Gothic"/>
                <a:cs typeface="Times New Roman"/>
              </a:rPr>
              <a:t>3, </a:t>
            </a:r>
            <a:r>
              <a:rPr lang="en-US" altLang="zh-TW" sz="1100" dirty="0" smtClean="0">
                <a:latin typeface="Calibri" panose="020F0502020204030204" pitchFamily="34" charset="0"/>
              </a:rPr>
              <a:t>W</a:t>
            </a:r>
            <a:r>
              <a:rPr lang="en-US" altLang="zh-TW" sz="1100" baseline="-25000" dirty="0" smtClean="0">
                <a:latin typeface="Calibri" panose="020F0502020204030204" pitchFamily="34" charset="0"/>
              </a:rPr>
              <a:t>RD</a:t>
            </a:r>
            <a:r>
              <a:rPr lang="en-US" altLang="zh-TW" sz="1100" dirty="0" smtClean="0">
                <a:latin typeface="Calibri" panose="020F0502020204030204" pitchFamily="34" charset="0"/>
              </a:rPr>
              <a:t>=(W/16)*2</a:t>
            </a:r>
            <a:endParaRPr lang="zh-TW" altLang="en-US" sz="1100" dirty="0">
              <a:latin typeface="Calibri" panose="020F0502020204030204" pitchFamily="34" charset="0"/>
            </a:endParaRPr>
          </a:p>
          <a:p>
            <a:endParaRPr lang="zh-TW" altLang="en-US" sz="1100" dirty="0"/>
          </a:p>
        </p:txBody>
      </p:sp>
      <p:sp>
        <p:nvSpPr>
          <p:cNvPr id="96" name="文字方塊 95"/>
          <p:cNvSpPr txBox="1"/>
          <p:nvPr/>
        </p:nvSpPr>
        <p:spPr>
          <a:xfrm>
            <a:off x="3988694" y="1639833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1200" dirty="0" smtClean="0">
                <a:solidFill>
                  <a:prstClr val="black"/>
                </a:solidFill>
                <a:latin typeface="Arial" pitchFamily="34" charset="0"/>
                <a:ea typeface="新細明體" pitchFamily="18" charset="-120"/>
              </a:rPr>
              <a:t>H</a:t>
            </a:r>
            <a:endParaRPr kumimoji="1" lang="zh-TW" altLang="en-US" sz="1200" dirty="0">
              <a:solidFill>
                <a:prstClr val="black"/>
              </a:solidFill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97" name="文字方塊 96"/>
          <p:cNvSpPr txBox="1"/>
          <p:nvPr/>
        </p:nvSpPr>
        <p:spPr>
          <a:xfrm>
            <a:off x="6401732" y="1670021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1200" dirty="0" smtClean="0">
                <a:solidFill>
                  <a:prstClr val="black"/>
                </a:solidFill>
                <a:latin typeface="Arial" pitchFamily="34" charset="0"/>
                <a:ea typeface="新細明體" pitchFamily="18" charset="-120"/>
              </a:rPr>
              <a:t>H</a:t>
            </a:r>
            <a:endParaRPr kumimoji="1" lang="zh-TW" altLang="en-US" sz="1200" dirty="0">
              <a:solidFill>
                <a:prstClr val="black"/>
              </a:solidFill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99" name="文字方塊 98"/>
          <p:cNvSpPr txBox="1"/>
          <p:nvPr/>
        </p:nvSpPr>
        <p:spPr>
          <a:xfrm>
            <a:off x="8100392" y="2372840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1200" dirty="0" smtClean="0">
                <a:solidFill>
                  <a:prstClr val="black"/>
                </a:solidFill>
                <a:latin typeface="Arial" pitchFamily="34" charset="0"/>
                <a:ea typeface="新細明體" pitchFamily="18" charset="-120"/>
              </a:rPr>
              <a:t>H</a:t>
            </a:r>
            <a:endParaRPr kumimoji="1" lang="zh-TW" altLang="en-US" sz="1200" dirty="0">
              <a:solidFill>
                <a:prstClr val="black"/>
              </a:solidFill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102" name="文字方塊 101"/>
          <p:cNvSpPr txBox="1"/>
          <p:nvPr/>
        </p:nvSpPr>
        <p:spPr>
          <a:xfrm>
            <a:off x="7924283" y="3242465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1200" dirty="0" smtClean="0">
                <a:solidFill>
                  <a:prstClr val="black"/>
                </a:solidFill>
                <a:latin typeface="Arial" pitchFamily="34" charset="0"/>
                <a:ea typeface="新細明體" pitchFamily="18" charset="-120"/>
              </a:rPr>
              <a:t>H</a:t>
            </a:r>
            <a:endParaRPr kumimoji="1" lang="zh-TW" altLang="en-US" sz="1200" dirty="0">
              <a:solidFill>
                <a:prstClr val="black"/>
              </a:solidFill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103" name="文字方塊 102"/>
          <p:cNvSpPr txBox="1"/>
          <p:nvPr/>
        </p:nvSpPr>
        <p:spPr>
          <a:xfrm>
            <a:off x="8309174" y="4800955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1200" dirty="0" smtClean="0">
                <a:solidFill>
                  <a:prstClr val="black"/>
                </a:solidFill>
                <a:latin typeface="Arial" pitchFamily="34" charset="0"/>
                <a:ea typeface="新細明體" pitchFamily="18" charset="-120"/>
              </a:rPr>
              <a:t>H</a:t>
            </a:r>
            <a:endParaRPr kumimoji="1" lang="zh-TW" altLang="en-US" sz="1200" dirty="0">
              <a:solidFill>
                <a:prstClr val="black"/>
              </a:solidFill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104" name="文字方塊 103"/>
          <p:cNvSpPr txBox="1"/>
          <p:nvPr/>
        </p:nvSpPr>
        <p:spPr>
          <a:xfrm>
            <a:off x="7596336" y="4768868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1200" dirty="0" smtClean="0">
                <a:solidFill>
                  <a:prstClr val="black"/>
                </a:solidFill>
                <a:latin typeface="Arial" pitchFamily="34" charset="0"/>
                <a:ea typeface="新細明體" pitchFamily="18" charset="-120"/>
              </a:rPr>
              <a:t>H</a:t>
            </a:r>
            <a:endParaRPr kumimoji="1" lang="zh-TW" altLang="en-US" sz="1200" dirty="0">
              <a:solidFill>
                <a:prstClr val="black"/>
              </a:solidFill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105" name="文字方塊 104"/>
          <p:cNvSpPr txBox="1"/>
          <p:nvPr/>
        </p:nvSpPr>
        <p:spPr>
          <a:xfrm>
            <a:off x="6549369" y="6117362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1200" dirty="0" smtClean="0">
                <a:solidFill>
                  <a:prstClr val="black"/>
                </a:solidFill>
                <a:latin typeface="Arial" pitchFamily="34" charset="0"/>
                <a:ea typeface="新細明體" pitchFamily="18" charset="-120"/>
              </a:rPr>
              <a:t>H</a:t>
            </a:r>
            <a:endParaRPr kumimoji="1" lang="zh-TW" altLang="en-US" sz="1200" dirty="0">
              <a:solidFill>
                <a:prstClr val="black"/>
              </a:solidFill>
              <a:latin typeface="Arial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12944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629816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latin typeface="Calibri" panose="020F0502020204030204" pitchFamily="34" charset="0"/>
              </a:rPr>
              <a:t>CTDP-LR </a:t>
            </a:r>
            <a:r>
              <a:rPr lang="en-US" altLang="zh-TW" sz="3200" dirty="0" err="1">
                <a:latin typeface="Calibri" panose="020F0502020204030204" pitchFamily="34" charset="0"/>
              </a:rPr>
              <a:t>Depacking</a:t>
            </a:r>
            <a:r>
              <a:rPr lang="en-US" altLang="zh-TW" sz="3200" dirty="0">
                <a:latin typeface="Calibri" panose="020F0502020204030204" pitchFamily="34" charset="0"/>
              </a:rPr>
              <a:t> </a:t>
            </a:r>
            <a:r>
              <a:rPr lang="en-US" altLang="zh-TW" sz="3200" dirty="0" smtClean="0">
                <a:latin typeface="Calibri" panose="020F0502020204030204" pitchFamily="34" charset="0"/>
              </a:rPr>
              <a:t>Procedure</a:t>
            </a:r>
            <a:endParaRPr lang="zh-TW" altLang="en-US" sz="3200" dirty="0">
              <a:latin typeface="Calibri" pitchFamily="34" charset="0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4035165" y="2806975"/>
            <a:ext cx="2448000" cy="47520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1383966" y="4629078"/>
            <a:ext cx="2093370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6" name="文字方塊 15"/>
          <p:cNvSpPr txBox="1"/>
          <p:nvPr/>
        </p:nvSpPr>
        <p:spPr>
          <a:xfrm>
            <a:off x="1331640" y="4618192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cs typeface="Arial" pitchFamily="34" charset="0"/>
              </a:rPr>
              <a:t>Upscaling </a:t>
            </a:r>
            <a:r>
              <a:rPr lang="en-US" altLang="zh-TW" sz="1400" b="1" dirty="0">
                <a:cs typeface="Arial" pitchFamily="34" charset="0"/>
              </a:rPr>
              <a:t>in </a:t>
            </a:r>
          </a:p>
          <a:p>
            <a:pPr algn="ctr"/>
            <a:r>
              <a:rPr lang="en-US" altLang="zh-TW" sz="1400" b="1" dirty="0">
                <a:cs typeface="Arial" pitchFamily="34" charset="0"/>
              </a:rPr>
              <a:t>Horizontal</a:t>
            </a:r>
            <a:r>
              <a:rPr lang="en-US" altLang="zh-TW" sz="1400" dirty="0"/>
              <a:t> </a:t>
            </a:r>
            <a:r>
              <a:rPr lang="en-US" altLang="zh-TW" sz="1400" b="1" dirty="0" smtClean="0">
                <a:cs typeface="Arial" pitchFamily="34" charset="0"/>
              </a:rPr>
              <a:t>Direction</a:t>
            </a:r>
            <a:endParaRPr lang="en-US" altLang="zh-TW" sz="1400" b="1" dirty="0">
              <a:cs typeface="Arial" pitchFamily="34" charset="0"/>
            </a:endParaRPr>
          </a:p>
        </p:txBody>
      </p:sp>
      <p:cxnSp>
        <p:nvCxnSpPr>
          <p:cNvPr id="17" name="肘形接點 16"/>
          <p:cNvCxnSpPr>
            <a:stCxn id="68" idx="1"/>
            <a:endCxn id="15" idx="0"/>
          </p:cNvCxnSpPr>
          <p:nvPr/>
        </p:nvCxnSpPr>
        <p:spPr>
          <a:xfrm rot="10800000" flipV="1">
            <a:off x="2430652" y="2444962"/>
            <a:ext cx="1603385" cy="2184116"/>
          </a:xfrm>
          <a:prstGeom prst="bentConnector2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2" name="直線單箭頭接點 21"/>
          <p:cNvCxnSpPr>
            <a:stCxn id="15" idx="2"/>
            <a:endCxn id="57" idx="0"/>
          </p:cNvCxnSpPr>
          <p:nvPr/>
        </p:nvCxnSpPr>
        <p:spPr bwMode="auto">
          <a:xfrm>
            <a:off x="2430651" y="5152298"/>
            <a:ext cx="17113" cy="652966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6" name="直線單箭頭接點 45"/>
          <p:cNvCxnSpPr/>
          <p:nvPr/>
        </p:nvCxnSpPr>
        <p:spPr bwMode="auto">
          <a:xfrm>
            <a:off x="5283572" y="5664428"/>
            <a:ext cx="392" cy="21600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66" name="矩形 65"/>
          <p:cNvSpPr/>
          <p:nvPr/>
        </p:nvSpPr>
        <p:spPr bwMode="auto">
          <a:xfrm>
            <a:off x="4034036" y="3394056"/>
            <a:ext cx="2448000" cy="47520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67" name="矩形 66"/>
          <p:cNvSpPr/>
          <p:nvPr/>
        </p:nvSpPr>
        <p:spPr bwMode="auto">
          <a:xfrm>
            <a:off x="4034036" y="3998976"/>
            <a:ext cx="2448000" cy="47520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68" name="矩形 67"/>
          <p:cNvSpPr/>
          <p:nvPr/>
        </p:nvSpPr>
        <p:spPr bwMode="auto">
          <a:xfrm>
            <a:off x="4034036" y="2207362"/>
            <a:ext cx="2448000" cy="47520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69" name="矩形 68"/>
          <p:cNvSpPr/>
          <p:nvPr/>
        </p:nvSpPr>
        <p:spPr bwMode="auto">
          <a:xfrm>
            <a:off x="4035300" y="4618192"/>
            <a:ext cx="2448000" cy="47520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70" name="矩形 69"/>
          <p:cNvSpPr/>
          <p:nvPr/>
        </p:nvSpPr>
        <p:spPr bwMode="auto">
          <a:xfrm>
            <a:off x="4040276" y="5223112"/>
            <a:ext cx="2448000" cy="475200"/>
          </a:xfrm>
          <a:prstGeom prst="rect">
            <a:avLst/>
          </a:prstGeom>
          <a:noFill/>
          <a:ln w="6350">
            <a:solidFill>
              <a:schemeClr val="tx1"/>
            </a:solidFill>
            <a:prstDash val="sysDot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cxnSp>
        <p:nvCxnSpPr>
          <p:cNvPr id="72" name="直線單箭頭接點 71"/>
          <p:cNvCxnSpPr>
            <a:stCxn id="68" idx="2"/>
            <a:endCxn id="13" idx="0"/>
          </p:cNvCxnSpPr>
          <p:nvPr/>
        </p:nvCxnSpPr>
        <p:spPr>
          <a:xfrm>
            <a:off x="5258036" y="2682562"/>
            <a:ext cx="1129" cy="124413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4" name="直線單箭頭接點 73"/>
          <p:cNvCxnSpPr>
            <a:stCxn id="13" idx="2"/>
            <a:endCxn id="66" idx="0"/>
          </p:cNvCxnSpPr>
          <p:nvPr/>
        </p:nvCxnSpPr>
        <p:spPr>
          <a:xfrm flipH="1">
            <a:off x="5258036" y="3282175"/>
            <a:ext cx="1129" cy="111881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6" name="直線單箭頭接點 75"/>
          <p:cNvCxnSpPr>
            <a:stCxn id="66" idx="2"/>
            <a:endCxn id="67" idx="0"/>
          </p:cNvCxnSpPr>
          <p:nvPr/>
        </p:nvCxnSpPr>
        <p:spPr>
          <a:xfrm>
            <a:off x="5258036" y="3869256"/>
            <a:ext cx="0" cy="12972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8" name="直線單箭頭接點 77"/>
          <p:cNvCxnSpPr>
            <a:stCxn id="67" idx="2"/>
            <a:endCxn id="69" idx="0"/>
          </p:cNvCxnSpPr>
          <p:nvPr/>
        </p:nvCxnSpPr>
        <p:spPr>
          <a:xfrm>
            <a:off x="5258036" y="4474176"/>
            <a:ext cx="1264" cy="144016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0" name="直線單箭頭接點 79"/>
          <p:cNvCxnSpPr>
            <a:stCxn id="69" idx="2"/>
            <a:endCxn id="70" idx="0"/>
          </p:cNvCxnSpPr>
          <p:nvPr/>
        </p:nvCxnSpPr>
        <p:spPr>
          <a:xfrm>
            <a:off x="5259300" y="5093392"/>
            <a:ext cx="4976" cy="12972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0" name="文字方塊 9"/>
          <p:cNvSpPr txBox="1"/>
          <p:nvPr/>
        </p:nvSpPr>
        <p:spPr>
          <a:xfrm>
            <a:off x="4156874" y="2159342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cs typeface="Arial" pitchFamily="34" charset="0"/>
              </a:rPr>
              <a:t>View and Depth Splitting</a:t>
            </a:r>
            <a:endParaRPr kumimoji="1" lang="en-US" altLang="zh-TW" sz="1400" b="1" dirty="0">
              <a:solidFill>
                <a:prstClr val="black"/>
              </a:solidFill>
              <a:latin typeface="宋体" pitchFamily="2" charset="-122"/>
              <a:ea typeface="宋体" pitchFamily="2" charset="-122"/>
              <a:cs typeface="Arial" pitchFamily="34" charset="0"/>
            </a:endParaRPr>
          </a:p>
        </p:txBody>
      </p:sp>
      <p:sp>
        <p:nvSpPr>
          <p:cNvPr id="14" name="文字方塊 13"/>
          <p:cNvSpPr txBox="1"/>
          <p:nvPr/>
        </p:nvSpPr>
        <p:spPr>
          <a:xfrm>
            <a:off x="4213024" y="3400280"/>
            <a:ext cx="2141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>
                <a:cs typeface="Arial" pitchFamily="34" charset="0"/>
              </a:rPr>
              <a:t>Inverse </a:t>
            </a:r>
            <a:r>
              <a:rPr lang="en-US" altLang="zh-CN" sz="1400" b="1" dirty="0" err="1">
                <a:cs typeface="Arial" pitchFamily="34" charset="0"/>
              </a:rPr>
              <a:t>YCbCr</a:t>
            </a:r>
            <a:r>
              <a:rPr lang="en-US" altLang="zh-CN" sz="1400" b="1" dirty="0">
                <a:cs typeface="Arial" pitchFamily="34" charset="0"/>
              </a:rPr>
              <a:t> </a:t>
            </a:r>
            <a:r>
              <a:rPr lang="en-US" altLang="zh-TW" sz="1400" b="1" dirty="0">
                <a:cs typeface="Arial" pitchFamily="34" charset="0"/>
              </a:rPr>
              <a:t>Color Format Conversion</a:t>
            </a:r>
          </a:p>
        </p:txBody>
      </p:sp>
      <p:sp>
        <p:nvSpPr>
          <p:cNvPr id="32" name="文字方塊 31"/>
          <p:cNvSpPr txBox="1"/>
          <p:nvPr/>
        </p:nvSpPr>
        <p:spPr>
          <a:xfrm>
            <a:off x="4014634" y="2826462"/>
            <a:ext cx="244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cs typeface="Arial" pitchFamily="34" charset="0"/>
              </a:rPr>
              <a:t>Horizontal </a:t>
            </a:r>
            <a:r>
              <a:rPr lang="en-US" altLang="zh-TW" sz="1400" b="1" dirty="0">
                <a:cs typeface="Arial" pitchFamily="34" charset="0"/>
              </a:rPr>
              <a:t>Flipping</a:t>
            </a:r>
            <a:r>
              <a:rPr lang="en-US" altLang="zh-CN" sz="14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  <a:cs typeface="Arial" pitchFamily="34" charset="0"/>
              </a:rPr>
              <a:t> </a:t>
            </a:r>
            <a:r>
              <a:rPr lang="en-US" altLang="zh-CN" sz="1400" b="1" dirty="0">
                <a:cs typeface="Arial" pitchFamily="34" charset="0"/>
              </a:rPr>
              <a:t>&amp; </a:t>
            </a:r>
            <a:r>
              <a:rPr lang="en-US" altLang="zh-CN" sz="1400" b="1" dirty="0" smtClean="0">
                <a:cs typeface="Arial" pitchFamily="34" charset="0"/>
              </a:rPr>
              <a:t>Combination</a:t>
            </a:r>
            <a:endParaRPr lang="en-US" altLang="zh-TW" sz="1400" b="1" dirty="0">
              <a:cs typeface="Arial" pitchFamily="34" charset="0"/>
            </a:endParaRPr>
          </a:p>
        </p:txBody>
      </p:sp>
      <p:sp>
        <p:nvSpPr>
          <p:cNvPr id="38" name="文字方塊 37"/>
          <p:cNvSpPr txBox="1"/>
          <p:nvPr/>
        </p:nvSpPr>
        <p:spPr>
          <a:xfrm>
            <a:off x="4048721" y="3966016"/>
            <a:ext cx="2379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>
                <a:cs typeface="Arial" pitchFamily="34" charset="0"/>
              </a:rPr>
              <a:t>Get Depth Pixel from</a:t>
            </a:r>
          </a:p>
          <a:p>
            <a:pPr algn="ctr"/>
            <a:r>
              <a:rPr lang="en-US" altLang="zh-CN" sz="1400" b="1" dirty="0" smtClean="0">
                <a:cs typeface="Arial" pitchFamily="34" charset="0"/>
              </a:rPr>
              <a:t>RGB </a:t>
            </a:r>
            <a:r>
              <a:rPr lang="en-US" altLang="zh-TW" sz="1400" b="1" dirty="0">
                <a:cs typeface="Arial" pitchFamily="34" charset="0"/>
              </a:rPr>
              <a:t>Subpixels Channel</a:t>
            </a:r>
          </a:p>
        </p:txBody>
      </p:sp>
      <p:sp>
        <p:nvSpPr>
          <p:cNvPr id="35" name="文字方塊 34"/>
          <p:cNvSpPr txBox="1"/>
          <p:nvPr/>
        </p:nvSpPr>
        <p:spPr>
          <a:xfrm>
            <a:off x="4068440" y="4575040"/>
            <a:ext cx="2303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cs typeface="Arial" pitchFamily="34" charset="0"/>
              </a:rPr>
              <a:t>Upscaling </a:t>
            </a:r>
            <a:r>
              <a:rPr lang="en-US" altLang="zh-TW" sz="1400" b="1" dirty="0">
                <a:cs typeface="Arial" pitchFamily="34" charset="0"/>
              </a:rPr>
              <a:t>in </a:t>
            </a:r>
          </a:p>
          <a:p>
            <a:pPr algn="ctr"/>
            <a:r>
              <a:rPr lang="en-US" altLang="zh-TW" sz="1400" b="1" dirty="0">
                <a:cs typeface="Arial" pitchFamily="34" charset="0"/>
              </a:rPr>
              <a:t>Horizontal</a:t>
            </a:r>
            <a:r>
              <a:rPr lang="en-US" altLang="zh-TW" sz="1400" dirty="0" smtClean="0"/>
              <a:t> </a:t>
            </a:r>
            <a:r>
              <a:rPr lang="en-US" altLang="zh-TW" sz="1400" b="1" dirty="0">
                <a:cs typeface="Arial" pitchFamily="34" charset="0"/>
              </a:rPr>
              <a:t>Direction</a:t>
            </a:r>
          </a:p>
        </p:txBody>
      </p:sp>
      <p:sp>
        <p:nvSpPr>
          <p:cNvPr id="83" name="文字方塊 82"/>
          <p:cNvSpPr txBox="1"/>
          <p:nvPr/>
        </p:nvSpPr>
        <p:spPr>
          <a:xfrm>
            <a:off x="4112396" y="5194256"/>
            <a:ext cx="2303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cs typeface="Arial" pitchFamily="34" charset="0"/>
              </a:rPr>
              <a:t>Depth Enhancement</a:t>
            </a:r>
          </a:p>
          <a:p>
            <a:pPr algn="ctr"/>
            <a:r>
              <a:rPr lang="en-US" altLang="zh-TW" sz="1400" b="1" dirty="0" smtClean="0">
                <a:solidFill>
                  <a:srgbClr val="FF0000"/>
                </a:solidFill>
                <a:cs typeface="Arial" pitchFamily="34" charset="0"/>
              </a:rPr>
              <a:t>(Optional)</a:t>
            </a:r>
            <a:endParaRPr lang="en-US" altLang="zh-TW" sz="1400" b="1" dirty="0">
              <a:solidFill>
                <a:srgbClr val="FF0000"/>
              </a:solidFill>
              <a:cs typeface="Arial" pitchFamily="34" charset="0"/>
            </a:endParaRPr>
          </a:p>
        </p:txBody>
      </p:sp>
      <p:pic>
        <p:nvPicPr>
          <p:cNvPr id="57" name="圖片 5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2301" y="5805264"/>
            <a:ext cx="1150925" cy="648614"/>
          </a:xfrm>
          <a:prstGeom prst="rect">
            <a:avLst/>
          </a:prstGeom>
        </p:spPr>
      </p:pic>
      <p:sp>
        <p:nvSpPr>
          <p:cNvPr id="58" name="文字方塊 57"/>
          <p:cNvSpPr txBox="1"/>
          <p:nvPr/>
        </p:nvSpPr>
        <p:spPr>
          <a:xfrm>
            <a:off x="2297244" y="6416272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pic>
        <p:nvPicPr>
          <p:cNvPr id="60" name="圖片 5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1697" y="5868629"/>
            <a:ext cx="1151025" cy="648670"/>
          </a:xfrm>
          <a:prstGeom prst="rect">
            <a:avLst/>
          </a:prstGeom>
        </p:spPr>
      </p:pic>
      <p:sp>
        <p:nvSpPr>
          <p:cNvPr id="61" name="文字方塊 60"/>
          <p:cNvSpPr txBox="1"/>
          <p:nvPr/>
        </p:nvSpPr>
        <p:spPr>
          <a:xfrm>
            <a:off x="5148064" y="6474049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cxnSp>
        <p:nvCxnSpPr>
          <p:cNvPr id="62" name="直線單箭頭接點 61"/>
          <p:cNvCxnSpPr/>
          <p:nvPr/>
        </p:nvCxnSpPr>
        <p:spPr bwMode="auto">
          <a:xfrm>
            <a:off x="5250230" y="2008004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71" name="圖片 7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2075" y="1428328"/>
            <a:ext cx="1150925" cy="648614"/>
          </a:xfrm>
          <a:prstGeom prst="rect">
            <a:avLst/>
          </a:prstGeom>
        </p:spPr>
      </p:pic>
      <p:pic>
        <p:nvPicPr>
          <p:cNvPr id="73" name="圖片 72"/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7149" y="1430692"/>
            <a:ext cx="126000" cy="648000"/>
          </a:xfrm>
          <a:prstGeom prst="rect">
            <a:avLst/>
          </a:prstGeom>
        </p:spPr>
      </p:pic>
      <p:pic>
        <p:nvPicPr>
          <p:cNvPr id="75" name="圖片 74"/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5815935" y="1428328"/>
            <a:ext cx="126000" cy="648000"/>
          </a:xfrm>
          <a:prstGeom prst="rect">
            <a:avLst/>
          </a:prstGeom>
        </p:spPr>
      </p:pic>
      <p:pic>
        <p:nvPicPr>
          <p:cNvPr id="77" name="圖片 7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781" y="2171993"/>
            <a:ext cx="1150925" cy="648614"/>
          </a:xfrm>
          <a:prstGeom prst="rect">
            <a:avLst/>
          </a:prstGeom>
        </p:spPr>
      </p:pic>
      <p:pic>
        <p:nvPicPr>
          <p:cNvPr id="87" name="圖片 86"/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5939" y="2203720"/>
            <a:ext cx="126000" cy="648000"/>
          </a:xfrm>
          <a:prstGeom prst="rect">
            <a:avLst/>
          </a:prstGeom>
        </p:spPr>
      </p:pic>
      <p:pic>
        <p:nvPicPr>
          <p:cNvPr id="88" name="圖片 87"/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7927347" y="2201480"/>
            <a:ext cx="126000" cy="648000"/>
          </a:xfrm>
          <a:prstGeom prst="rect">
            <a:avLst/>
          </a:prstGeom>
        </p:spPr>
      </p:pic>
      <p:sp>
        <p:nvSpPr>
          <p:cNvPr id="89" name="文字方塊 88"/>
          <p:cNvSpPr txBox="1"/>
          <p:nvPr/>
        </p:nvSpPr>
        <p:spPr>
          <a:xfrm>
            <a:off x="7241370" y="2656501"/>
            <a:ext cx="58541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smtClean="0"/>
              <a:t>W</a:t>
            </a:r>
            <a:r>
              <a:rPr lang="en-US" altLang="zh-TW" sz="1100" baseline="-25000" dirty="0" smtClean="0"/>
              <a:t>RD</a:t>
            </a:r>
            <a:r>
              <a:rPr lang="en-US" altLang="zh-TW" sz="1100" dirty="0" smtClean="0"/>
              <a:t>*2</a:t>
            </a:r>
            <a:endParaRPr lang="zh-TW" altLang="en-US" sz="1100" dirty="0"/>
          </a:p>
        </p:txBody>
      </p:sp>
      <p:pic>
        <p:nvPicPr>
          <p:cNvPr id="90" name="圖片 89"/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0522" y="2871024"/>
            <a:ext cx="252000" cy="648000"/>
          </a:xfrm>
          <a:prstGeom prst="rect">
            <a:avLst/>
          </a:prstGeom>
        </p:spPr>
      </p:pic>
      <p:pic>
        <p:nvPicPr>
          <p:cNvPr id="92" name="圖片 91"/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7418" y="4220490"/>
            <a:ext cx="576000" cy="648670"/>
          </a:xfrm>
          <a:prstGeom prst="rect">
            <a:avLst/>
          </a:prstGeom>
        </p:spPr>
      </p:pic>
      <p:sp>
        <p:nvSpPr>
          <p:cNvPr id="48" name="文字方塊 47"/>
          <p:cNvSpPr txBox="1"/>
          <p:nvPr/>
        </p:nvSpPr>
        <p:spPr>
          <a:xfrm>
            <a:off x="1250219" y="1943254"/>
            <a:ext cx="76495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smtClean="0"/>
              <a:t>W-W</a:t>
            </a:r>
            <a:r>
              <a:rPr lang="en-US" altLang="zh-TW" sz="1100" baseline="-25000" dirty="0" smtClean="0"/>
              <a:t>RD</a:t>
            </a:r>
            <a:r>
              <a:rPr lang="en-US" altLang="zh-TW" sz="1100" dirty="0" smtClean="0"/>
              <a:t>*2</a:t>
            </a:r>
            <a:endParaRPr lang="zh-TW" altLang="en-US" sz="1100" dirty="0"/>
          </a:p>
        </p:txBody>
      </p:sp>
      <p:sp>
        <p:nvSpPr>
          <p:cNvPr id="50" name="文字方塊 49"/>
          <p:cNvSpPr txBox="1"/>
          <p:nvPr/>
        </p:nvSpPr>
        <p:spPr>
          <a:xfrm>
            <a:off x="4355976" y="1176930"/>
            <a:ext cx="45236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W</a:t>
            </a:r>
            <a:r>
              <a:rPr lang="en-US" altLang="zh-TW" sz="1100" baseline="-25000" dirty="0"/>
              <a:t>RD</a:t>
            </a:r>
            <a:endParaRPr lang="zh-TW" altLang="en-US" sz="1100" dirty="0"/>
          </a:p>
        </p:txBody>
      </p:sp>
      <p:sp>
        <p:nvSpPr>
          <p:cNvPr id="51" name="文字方塊 50"/>
          <p:cNvSpPr txBox="1"/>
          <p:nvPr/>
        </p:nvSpPr>
        <p:spPr>
          <a:xfrm>
            <a:off x="5652120" y="1166718"/>
            <a:ext cx="45236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W</a:t>
            </a:r>
            <a:r>
              <a:rPr lang="en-US" altLang="zh-TW" sz="1100" baseline="-25000" dirty="0"/>
              <a:t>RD</a:t>
            </a:r>
            <a:endParaRPr lang="zh-TW" altLang="en-US" sz="1100" dirty="0"/>
          </a:p>
        </p:txBody>
      </p:sp>
      <p:sp>
        <p:nvSpPr>
          <p:cNvPr id="52" name="文字方塊 51"/>
          <p:cNvSpPr txBox="1"/>
          <p:nvPr/>
        </p:nvSpPr>
        <p:spPr>
          <a:xfrm>
            <a:off x="4869776" y="1176930"/>
            <a:ext cx="7823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 smtClean="0"/>
              <a:t>W-W</a:t>
            </a:r>
            <a:r>
              <a:rPr lang="en-US" altLang="zh-TW" sz="1100" baseline="-25000" dirty="0" smtClean="0"/>
              <a:t>RD</a:t>
            </a:r>
            <a:r>
              <a:rPr lang="en-US" altLang="zh-TW" sz="1100" dirty="0" smtClean="0"/>
              <a:t>*2</a:t>
            </a:r>
            <a:endParaRPr lang="zh-TW" altLang="en-US" sz="1100" dirty="0"/>
          </a:p>
        </p:txBody>
      </p:sp>
      <p:sp>
        <p:nvSpPr>
          <p:cNvPr id="56" name="文字方塊 55"/>
          <p:cNvSpPr txBox="1"/>
          <p:nvPr/>
        </p:nvSpPr>
        <p:spPr>
          <a:xfrm>
            <a:off x="7273776" y="4005064"/>
            <a:ext cx="58541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smtClean="0"/>
              <a:t>W</a:t>
            </a:r>
            <a:r>
              <a:rPr lang="en-US" altLang="zh-TW" sz="1100" baseline="-25000" dirty="0" smtClean="0"/>
              <a:t>RD</a:t>
            </a:r>
            <a:r>
              <a:rPr lang="en-US" altLang="zh-TW" sz="1100" dirty="0" smtClean="0"/>
              <a:t>*6</a:t>
            </a:r>
            <a:endParaRPr lang="zh-TW" altLang="en-US" sz="11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5" name="文字方塊 54"/>
              <p:cNvSpPr txBox="1"/>
              <p:nvPr/>
            </p:nvSpPr>
            <p:spPr>
              <a:xfrm>
                <a:off x="6444208" y="3501008"/>
                <a:ext cx="2802947" cy="4682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pt-BR" altLang="zh-TW" sz="900" i="1" smtClean="0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pt-BR" altLang="zh-TW" sz="900" i="1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𝑅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𝐺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𝐵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pt-BR" altLang="zh-TW" sz="900" dirty="0" smtClean="0"/>
                  <a:t>=</a:t>
                </a:r>
                <a:r>
                  <a:rPr lang="pt-BR" altLang="zh-TW" sz="900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pt-BR" altLang="zh-TW" sz="900" i="1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pt-BR" altLang="zh-TW" sz="900" i="1" smtClean="0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1.1644</m:t>
                              </m:r>
                            </m:e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−0.0001</m:t>
                              </m:r>
                            </m:e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1</m:t>
                              </m:r>
                              <m:r>
                                <a:rPr lang="en-US" altLang="zh-TW" sz="900" i="1">
                                  <a:latin typeface="Cambria Math"/>
                                </a:rPr>
                                <m:t>.</m:t>
                              </m:r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5960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i="1">
                                  <a:latin typeface="Cambria Math"/>
                                </a:rPr>
                                <m:t>1.1644</m:t>
                              </m:r>
                            </m:e>
                            <m:e>
                              <m:r>
                                <a:rPr lang="en-US" altLang="zh-TW" sz="900" i="1">
                                  <a:latin typeface="Cambria Math"/>
                                </a:rPr>
                                <m:t>−0.</m:t>
                              </m:r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3917</m:t>
                              </m:r>
                            </m:e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−0.8130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i="1">
                                  <a:latin typeface="Cambria Math"/>
                                </a:rPr>
                                <m:t>1.1644</m:t>
                              </m:r>
                            </m:e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2.0173</m:t>
                              </m:r>
                            </m:e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−0.0001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pt-BR" altLang="zh-TW" sz="900" dirty="0" smtClean="0"/>
                  <a:t>(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pt-BR" altLang="zh-TW" sz="900" i="1" smtClean="0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pt-BR" altLang="zh-TW" sz="900" i="1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𝑌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𝐶𝑏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𝐶𝑟</m:t>
                              </m:r>
                            </m:e>
                          </m:mr>
                        </m:m>
                      </m:e>
                    </m:d>
                    <m:r>
                      <a:rPr lang="en-US" altLang="zh-TW" sz="900" b="0" i="1" smtClean="0">
                        <a:latin typeface="Cambria Math"/>
                      </a:rPr>
                      <m:t>−</m:t>
                    </m:r>
                    <m:d>
                      <m:dPr>
                        <m:begChr m:val="["/>
                        <m:endChr m:val="]"/>
                        <m:ctrlPr>
                          <a:rPr lang="pt-BR" altLang="zh-TW" sz="900" i="1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pt-BR" altLang="zh-TW" sz="900" i="1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zh-TW" sz="900" i="1">
                                  <a:latin typeface="Cambria Math"/>
                                </a:rPr>
                                <m:t>1</m:t>
                              </m:r>
                              <m:r>
                                <a:rPr lang="en-US" altLang="zh-TW" sz="900" i="1">
                                  <a:latin typeface="Cambria Math"/>
                                </a:rPr>
                                <m:t>6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i="1">
                                  <a:latin typeface="Cambria Math"/>
                                </a:rPr>
                                <m:t>128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i="1">
                                  <a:latin typeface="Cambria Math"/>
                                </a:rPr>
                                <m:t>128</m:t>
                              </m:r>
                            </m:e>
                          </m:mr>
                        </m:m>
                      </m:e>
                    </m:d>
                    <m:r>
                      <a:rPr lang="en-US" altLang="zh-TW" sz="900" b="0" i="1" smtClean="0">
                        <a:latin typeface="Cambria Math"/>
                      </a:rPr>
                      <m:t>)</m:t>
                    </m:r>
                  </m:oMath>
                </a14:m>
                <a:endParaRPr lang="zh-TW" altLang="en-US" sz="900" b="1" dirty="0"/>
              </a:p>
            </p:txBody>
          </p:sp>
        </mc:Choice>
        <mc:Fallback xmlns="">
          <p:sp>
            <p:nvSpPr>
              <p:cNvPr id="55" name="文字方塊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4208" y="3501008"/>
                <a:ext cx="2802947" cy="46820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9" name="文字方塊 58"/>
          <p:cNvSpPr txBox="1"/>
          <p:nvPr/>
        </p:nvSpPr>
        <p:spPr>
          <a:xfrm>
            <a:off x="463827" y="1312629"/>
            <a:ext cx="31000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TW" sz="1100" dirty="0" err="1" smtClean="0">
                <a:latin typeface="Calibri" panose="020F0502020204030204" pitchFamily="34" charset="0"/>
                <a:ea typeface="Malgun Gothic"/>
                <a:cs typeface="Times New Roman"/>
              </a:rPr>
              <a:t>depth_sampling_factor</a:t>
            </a:r>
            <a:r>
              <a:rPr lang="en-GB" altLang="zh-TW" sz="1100" dirty="0" smtClean="0">
                <a:latin typeface="Calibri" panose="020F0502020204030204" pitchFamily="34" charset="0"/>
                <a:ea typeface="Malgun Gothic"/>
                <a:cs typeface="Times New Roman"/>
              </a:rPr>
              <a:t> = 1, </a:t>
            </a:r>
            <a:r>
              <a:rPr lang="en-US" altLang="zh-TW" sz="1100" dirty="0" smtClean="0">
                <a:latin typeface="Calibri" panose="020F0502020204030204" pitchFamily="34" charset="0"/>
              </a:rPr>
              <a:t>W</a:t>
            </a:r>
            <a:r>
              <a:rPr lang="en-US" altLang="zh-TW" sz="1100" baseline="-25000" dirty="0" smtClean="0">
                <a:latin typeface="Calibri" panose="020F0502020204030204" pitchFamily="34" charset="0"/>
              </a:rPr>
              <a:t>RD</a:t>
            </a:r>
            <a:r>
              <a:rPr lang="en-US" altLang="zh-TW" sz="1100" dirty="0" smtClean="0">
                <a:latin typeface="Calibri" panose="020F0502020204030204" pitchFamily="34" charset="0"/>
              </a:rPr>
              <a:t>=(W/48)*2</a:t>
            </a:r>
          </a:p>
          <a:p>
            <a:r>
              <a:rPr lang="en-GB" altLang="zh-TW" sz="1100" dirty="0" err="1">
                <a:latin typeface="Calibri" panose="020F0502020204030204" pitchFamily="34" charset="0"/>
                <a:ea typeface="Malgun Gothic"/>
                <a:cs typeface="Times New Roman"/>
              </a:rPr>
              <a:t>depth_sampling_factor</a:t>
            </a:r>
            <a:r>
              <a:rPr lang="en-GB" altLang="zh-TW" sz="1100" dirty="0">
                <a:latin typeface="Calibri" panose="020F0502020204030204" pitchFamily="34" charset="0"/>
                <a:ea typeface="Malgun Gothic"/>
                <a:cs typeface="Times New Roman"/>
              </a:rPr>
              <a:t> = </a:t>
            </a:r>
            <a:r>
              <a:rPr lang="en-GB" altLang="zh-TW" sz="1100" dirty="0" smtClean="0">
                <a:latin typeface="Calibri" panose="020F0502020204030204" pitchFamily="34" charset="0"/>
                <a:ea typeface="Malgun Gothic"/>
                <a:cs typeface="Times New Roman"/>
              </a:rPr>
              <a:t>2, </a:t>
            </a:r>
            <a:r>
              <a:rPr lang="en-US" altLang="zh-TW" sz="1100" dirty="0" smtClean="0">
                <a:latin typeface="Calibri" panose="020F0502020204030204" pitchFamily="34" charset="0"/>
              </a:rPr>
              <a:t>W</a:t>
            </a:r>
            <a:r>
              <a:rPr lang="en-US" altLang="zh-TW" sz="1100" baseline="-25000" dirty="0" smtClean="0">
                <a:latin typeface="Calibri" panose="020F0502020204030204" pitchFamily="34" charset="0"/>
              </a:rPr>
              <a:t>RD</a:t>
            </a:r>
            <a:r>
              <a:rPr lang="en-US" altLang="zh-TW" sz="1100" dirty="0" smtClean="0">
                <a:latin typeface="Calibri" panose="020F0502020204030204" pitchFamily="34" charset="0"/>
              </a:rPr>
              <a:t>=(W/24</a:t>
            </a:r>
            <a:r>
              <a:rPr lang="en-US" altLang="zh-TW" sz="1100" dirty="0">
                <a:latin typeface="Calibri" panose="020F0502020204030204" pitchFamily="34" charset="0"/>
              </a:rPr>
              <a:t>)*2</a:t>
            </a:r>
            <a:endParaRPr lang="zh-TW" altLang="en-US" sz="1100" dirty="0">
              <a:latin typeface="Calibri" panose="020F0502020204030204" pitchFamily="34" charset="0"/>
            </a:endParaRPr>
          </a:p>
          <a:p>
            <a:r>
              <a:rPr lang="en-GB" altLang="zh-TW" sz="1100" dirty="0" err="1">
                <a:latin typeface="Calibri" panose="020F0502020204030204" pitchFamily="34" charset="0"/>
                <a:ea typeface="Malgun Gothic"/>
                <a:cs typeface="Times New Roman"/>
              </a:rPr>
              <a:t>depth_sampling_factor</a:t>
            </a:r>
            <a:r>
              <a:rPr lang="en-GB" altLang="zh-TW" sz="1100" dirty="0">
                <a:latin typeface="Calibri" panose="020F0502020204030204" pitchFamily="34" charset="0"/>
                <a:ea typeface="Malgun Gothic"/>
                <a:cs typeface="Times New Roman"/>
              </a:rPr>
              <a:t> = </a:t>
            </a:r>
            <a:r>
              <a:rPr lang="en-GB" altLang="zh-TW" sz="1100" dirty="0" smtClean="0">
                <a:latin typeface="Calibri" panose="020F0502020204030204" pitchFamily="34" charset="0"/>
                <a:ea typeface="Malgun Gothic"/>
                <a:cs typeface="Times New Roman"/>
              </a:rPr>
              <a:t>3, </a:t>
            </a:r>
            <a:r>
              <a:rPr lang="en-US" altLang="zh-TW" sz="1100" dirty="0" smtClean="0">
                <a:latin typeface="Calibri" panose="020F0502020204030204" pitchFamily="34" charset="0"/>
              </a:rPr>
              <a:t>W</a:t>
            </a:r>
            <a:r>
              <a:rPr lang="en-US" altLang="zh-TW" sz="1100" baseline="-25000" dirty="0" smtClean="0">
                <a:latin typeface="Calibri" panose="020F0502020204030204" pitchFamily="34" charset="0"/>
              </a:rPr>
              <a:t>RD</a:t>
            </a:r>
            <a:r>
              <a:rPr lang="en-US" altLang="zh-TW" sz="1100" dirty="0" smtClean="0">
                <a:latin typeface="Calibri" panose="020F0502020204030204" pitchFamily="34" charset="0"/>
              </a:rPr>
              <a:t>=(W/16)*2</a:t>
            </a:r>
            <a:endParaRPr lang="zh-TW" altLang="en-US" sz="1100" dirty="0">
              <a:latin typeface="Calibri" panose="020F0502020204030204" pitchFamily="34" charset="0"/>
            </a:endParaRPr>
          </a:p>
          <a:p>
            <a:endParaRPr lang="zh-TW" altLang="en-US" sz="1100" dirty="0"/>
          </a:p>
        </p:txBody>
      </p:sp>
      <p:sp>
        <p:nvSpPr>
          <p:cNvPr id="49" name="文字方塊 48"/>
          <p:cNvSpPr txBox="1"/>
          <p:nvPr/>
        </p:nvSpPr>
        <p:spPr>
          <a:xfrm>
            <a:off x="6892755" y="1988840"/>
            <a:ext cx="45236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W</a:t>
            </a:r>
            <a:r>
              <a:rPr lang="en-US" altLang="zh-TW" sz="1100" baseline="-25000" dirty="0"/>
              <a:t>RD</a:t>
            </a:r>
            <a:endParaRPr lang="zh-TW" altLang="en-US" sz="1100" dirty="0"/>
          </a:p>
        </p:txBody>
      </p:sp>
      <p:sp>
        <p:nvSpPr>
          <p:cNvPr id="63" name="文字方塊 62"/>
          <p:cNvSpPr txBox="1"/>
          <p:nvPr/>
        </p:nvSpPr>
        <p:spPr>
          <a:xfrm>
            <a:off x="7764163" y="1988840"/>
            <a:ext cx="45236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W</a:t>
            </a:r>
            <a:r>
              <a:rPr lang="en-US" altLang="zh-TW" sz="1100" baseline="-25000" dirty="0"/>
              <a:t>RD</a:t>
            </a:r>
            <a:endParaRPr lang="zh-TW" altLang="en-US" sz="1100" dirty="0"/>
          </a:p>
        </p:txBody>
      </p:sp>
      <p:sp>
        <p:nvSpPr>
          <p:cNvPr id="79" name="文字方塊 78"/>
          <p:cNvSpPr txBox="1"/>
          <p:nvPr/>
        </p:nvSpPr>
        <p:spPr>
          <a:xfrm>
            <a:off x="2188494" y="2324886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1200" dirty="0" smtClean="0">
                <a:solidFill>
                  <a:prstClr val="black"/>
                </a:solidFill>
                <a:latin typeface="Arial" pitchFamily="34" charset="0"/>
                <a:ea typeface="新細明體" pitchFamily="18" charset="-120"/>
              </a:rPr>
              <a:t>H</a:t>
            </a:r>
            <a:endParaRPr kumimoji="1" lang="zh-TW" altLang="en-US" sz="1200" dirty="0">
              <a:solidFill>
                <a:prstClr val="black"/>
              </a:solidFill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81" name="文字方塊 80"/>
          <p:cNvSpPr txBox="1"/>
          <p:nvPr/>
        </p:nvSpPr>
        <p:spPr>
          <a:xfrm>
            <a:off x="5956851" y="1616192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1200" dirty="0" smtClean="0">
                <a:solidFill>
                  <a:prstClr val="black"/>
                </a:solidFill>
                <a:latin typeface="Arial" pitchFamily="34" charset="0"/>
                <a:ea typeface="新細明體" pitchFamily="18" charset="-120"/>
              </a:rPr>
              <a:t>H</a:t>
            </a:r>
            <a:endParaRPr kumimoji="1" lang="zh-TW" altLang="en-US" sz="1200" dirty="0">
              <a:solidFill>
                <a:prstClr val="black"/>
              </a:solidFill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82" name="文字方塊 81"/>
          <p:cNvSpPr txBox="1"/>
          <p:nvPr/>
        </p:nvSpPr>
        <p:spPr>
          <a:xfrm>
            <a:off x="7859193" y="4407684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1200" dirty="0" smtClean="0">
                <a:solidFill>
                  <a:prstClr val="black"/>
                </a:solidFill>
                <a:latin typeface="Arial" pitchFamily="34" charset="0"/>
                <a:ea typeface="新細明體" pitchFamily="18" charset="-120"/>
              </a:rPr>
              <a:t>H</a:t>
            </a:r>
            <a:endParaRPr kumimoji="1" lang="zh-TW" altLang="en-US" sz="1200" dirty="0">
              <a:solidFill>
                <a:prstClr val="black"/>
              </a:solidFill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84" name="文字方塊 83"/>
          <p:cNvSpPr txBox="1"/>
          <p:nvPr/>
        </p:nvSpPr>
        <p:spPr>
          <a:xfrm>
            <a:off x="7092280" y="2357800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1200" dirty="0" smtClean="0">
                <a:solidFill>
                  <a:prstClr val="black"/>
                </a:solidFill>
                <a:latin typeface="Arial" pitchFamily="34" charset="0"/>
                <a:ea typeface="新細明體" pitchFamily="18" charset="-120"/>
              </a:rPr>
              <a:t>H</a:t>
            </a:r>
            <a:endParaRPr kumimoji="1" lang="zh-TW" altLang="en-US" sz="1200" dirty="0">
              <a:solidFill>
                <a:prstClr val="black"/>
              </a:solidFill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85" name="文字方塊 84"/>
          <p:cNvSpPr txBox="1"/>
          <p:nvPr/>
        </p:nvSpPr>
        <p:spPr>
          <a:xfrm>
            <a:off x="7992080" y="2379502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1200" dirty="0" smtClean="0">
                <a:solidFill>
                  <a:prstClr val="black"/>
                </a:solidFill>
                <a:latin typeface="Arial" pitchFamily="34" charset="0"/>
                <a:ea typeface="新細明體" pitchFamily="18" charset="-120"/>
              </a:rPr>
              <a:t>H</a:t>
            </a:r>
            <a:endParaRPr kumimoji="1" lang="zh-TW" altLang="en-US" sz="1200" dirty="0">
              <a:solidFill>
                <a:prstClr val="black"/>
              </a:solidFill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86" name="文字方塊 85"/>
          <p:cNvSpPr txBox="1"/>
          <p:nvPr/>
        </p:nvSpPr>
        <p:spPr>
          <a:xfrm>
            <a:off x="3007257" y="5974018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1200" dirty="0" smtClean="0">
                <a:solidFill>
                  <a:prstClr val="black"/>
                </a:solidFill>
                <a:latin typeface="Arial" pitchFamily="34" charset="0"/>
                <a:ea typeface="新細明體" pitchFamily="18" charset="-120"/>
              </a:rPr>
              <a:t>H</a:t>
            </a:r>
            <a:endParaRPr kumimoji="1" lang="zh-TW" altLang="en-US" sz="1200" dirty="0">
              <a:solidFill>
                <a:prstClr val="black"/>
              </a:solidFill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91" name="文字方塊 90"/>
          <p:cNvSpPr txBox="1"/>
          <p:nvPr/>
        </p:nvSpPr>
        <p:spPr>
          <a:xfrm>
            <a:off x="5862722" y="6044813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1200" dirty="0" smtClean="0">
                <a:solidFill>
                  <a:prstClr val="black"/>
                </a:solidFill>
                <a:latin typeface="Arial" pitchFamily="34" charset="0"/>
                <a:ea typeface="新細明體" pitchFamily="18" charset="-120"/>
              </a:rPr>
              <a:t>H</a:t>
            </a:r>
            <a:endParaRPr kumimoji="1" lang="zh-TW" altLang="en-US" sz="1200" dirty="0">
              <a:solidFill>
                <a:prstClr val="black"/>
              </a:solidFill>
              <a:latin typeface="Arial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902316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圖片 7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340840"/>
            <a:ext cx="1152128" cy="648000"/>
          </a:xfrm>
          <a:prstGeom prst="rect">
            <a:avLst/>
          </a:prstGeom>
        </p:spPr>
      </p:pic>
      <p:pic>
        <p:nvPicPr>
          <p:cNvPr id="73" name="圖片 7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345966"/>
            <a:ext cx="1152128" cy="648000"/>
          </a:xfrm>
          <a:prstGeom prst="rect">
            <a:avLst/>
          </a:prstGeom>
        </p:spPr>
      </p:pic>
      <p:cxnSp>
        <p:nvCxnSpPr>
          <p:cNvPr id="92" name="直線單箭頭接點 91"/>
          <p:cNvCxnSpPr/>
          <p:nvPr/>
        </p:nvCxnSpPr>
        <p:spPr bwMode="auto">
          <a:xfrm>
            <a:off x="5868144" y="5944490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2" name="文字方塊 41"/>
          <p:cNvSpPr txBox="1">
            <a:spLocks noChangeAspect="1"/>
          </p:cNvSpPr>
          <p:nvPr/>
        </p:nvSpPr>
        <p:spPr>
          <a:xfrm>
            <a:off x="357069" y="2193867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grpSp>
        <p:nvGrpSpPr>
          <p:cNvPr id="47" name="群組 46"/>
          <p:cNvGrpSpPr/>
          <p:nvPr/>
        </p:nvGrpSpPr>
        <p:grpSpPr>
          <a:xfrm>
            <a:off x="251520" y="3555748"/>
            <a:ext cx="2808312" cy="3082722"/>
            <a:chOff x="107504" y="3173094"/>
            <a:chExt cx="2808312" cy="3413515"/>
          </a:xfrm>
        </p:grpSpPr>
        <p:sp>
          <p:nvSpPr>
            <p:cNvPr id="50" name="矩形 49"/>
            <p:cNvSpPr/>
            <p:nvPr/>
          </p:nvSpPr>
          <p:spPr>
            <a:xfrm>
              <a:off x="107504" y="3173094"/>
              <a:ext cx="2808312" cy="3413515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tint val="70000"/>
                    <a:satMod val="130000"/>
                  </a:schemeClr>
                </a:gs>
                <a:gs pos="43000">
                  <a:schemeClr val="accent3">
                    <a:tint val="44000"/>
                    <a:satMod val="165000"/>
                  </a:schemeClr>
                </a:gs>
                <a:gs pos="93000">
                  <a:schemeClr val="accent3">
                    <a:tint val="15000"/>
                    <a:satMod val="165000"/>
                  </a:schemeClr>
                </a:gs>
                <a:gs pos="100000">
                  <a:schemeClr val="accent3">
                    <a:tint val="5000"/>
                    <a:satMod val="250000"/>
                  </a:schemeClr>
                </a:gs>
              </a:gsLst>
              <a:lin ang="10800000" scaled="1"/>
              <a:tileRect/>
            </a:gradFill>
            <a:ln w="19050">
              <a:headEnd type="none" w="med" len="med"/>
              <a:tailEnd type="arrow" w="med" len="me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zh-TW" altLang="en-US" sz="1600" dirty="0" smtClean="0">
                <a:ea typeface="+mj-ea"/>
              </a:endParaRPr>
            </a:p>
          </p:txBody>
        </p:sp>
        <p:pic>
          <p:nvPicPr>
            <p:cNvPr id="53" name="Picture 2" descr="pic3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988" y="3201484"/>
              <a:ext cx="2533650" cy="2800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4" name="文字方塊 53"/>
            <p:cNvSpPr txBox="1"/>
            <p:nvPr/>
          </p:nvSpPr>
          <p:spPr>
            <a:xfrm>
              <a:off x="177658" y="5930116"/>
              <a:ext cx="250100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b="1" dirty="0" smtClean="0">
                  <a:cs typeface="Arial" pitchFamily="34" charset="0"/>
                </a:rPr>
                <a:t>Pixels Rearrangement</a:t>
              </a:r>
              <a:r>
                <a:rPr lang="en-US" altLang="zh-CN" sz="1400" b="1" dirty="0">
                  <a:cs typeface="Arial" pitchFamily="34" charset="0"/>
                </a:rPr>
                <a:t/>
              </a:r>
              <a:br>
                <a:rPr lang="en-US" altLang="zh-CN" sz="1400" b="1" dirty="0">
                  <a:cs typeface="Arial" pitchFamily="34" charset="0"/>
                </a:rPr>
              </a:br>
              <a:r>
                <a:rPr lang="en-US" altLang="zh-CN" sz="1400" b="1" dirty="0">
                  <a:cs typeface="Arial" pitchFamily="34" charset="0"/>
                </a:rPr>
                <a:t> </a:t>
              </a:r>
              <a:r>
                <a:rPr lang="en-US" altLang="zh-CN" sz="1400" b="1" dirty="0" smtClean="0">
                  <a:cs typeface="Arial" pitchFamily="34" charset="0"/>
                </a:rPr>
                <a:t>to </a:t>
              </a:r>
              <a:r>
                <a:rPr lang="en-US" altLang="zh-TW" sz="1400" b="1" dirty="0" smtClean="0">
                  <a:cs typeface="Arial" pitchFamily="34" charset="0"/>
                </a:rPr>
                <a:t>RGB </a:t>
              </a:r>
              <a:r>
                <a:rPr lang="en-US" altLang="zh-CN" sz="1400" b="1" dirty="0" smtClean="0">
                  <a:cs typeface="Arial" pitchFamily="34" charset="0"/>
                </a:rPr>
                <a:t>Subpixels Channel</a:t>
              </a:r>
              <a:endParaRPr lang="en-US" altLang="zh-TW" sz="1400" b="1" dirty="0">
                <a:cs typeface="Arial" pitchFamily="34" charset="0"/>
              </a:endParaRPr>
            </a:p>
          </p:txBody>
        </p:sp>
      </p:grpSp>
      <p:sp>
        <p:nvSpPr>
          <p:cNvPr id="58" name="標題 1"/>
          <p:cNvSpPr>
            <a:spLocks noGrp="1"/>
          </p:cNvSpPr>
          <p:nvPr>
            <p:ph type="title"/>
          </p:nvPr>
        </p:nvSpPr>
        <p:spPr>
          <a:xfrm>
            <a:off x="529007" y="629816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latin typeface="Calibri" pitchFamily="34" charset="0"/>
              </a:rPr>
              <a:t>CTDP-2TB Packing Procedure</a:t>
            </a:r>
            <a:endParaRPr lang="zh-TW" altLang="en-US" sz="3200" dirty="0">
              <a:latin typeface="Calibri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71" name="圖片 70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1335563"/>
            <a:ext cx="1152128" cy="648000"/>
          </a:xfrm>
          <a:prstGeom prst="rect">
            <a:avLst/>
          </a:prstGeom>
        </p:spPr>
      </p:pic>
      <p:pic>
        <p:nvPicPr>
          <p:cNvPr id="74" name="圖片 7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5016" y="1339925"/>
            <a:ext cx="1152128" cy="648000"/>
          </a:xfrm>
          <a:prstGeom prst="rect">
            <a:avLst/>
          </a:prstGeom>
        </p:spPr>
      </p:pic>
      <p:sp>
        <p:nvSpPr>
          <p:cNvPr id="77" name="文字方塊 76"/>
          <p:cNvSpPr txBox="1">
            <a:spLocks noChangeAspect="1"/>
          </p:cNvSpPr>
          <p:nvPr/>
        </p:nvSpPr>
        <p:spPr>
          <a:xfrm>
            <a:off x="2678814" y="1135777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79" name="文字方塊 78"/>
          <p:cNvSpPr txBox="1">
            <a:spLocks noChangeAspect="1"/>
          </p:cNvSpPr>
          <p:nvPr/>
        </p:nvSpPr>
        <p:spPr>
          <a:xfrm>
            <a:off x="3840112" y="1135777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82" name="文字方塊 81"/>
          <p:cNvSpPr txBox="1">
            <a:spLocks noChangeAspect="1"/>
          </p:cNvSpPr>
          <p:nvPr/>
        </p:nvSpPr>
        <p:spPr>
          <a:xfrm>
            <a:off x="5177564" y="1135777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83" name="文字方塊 82"/>
          <p:cNvSpPr txBox="1">
            <a:spLocks noChangeAspect="1"/>
          </p:cNvSpPr>
          <p:nvPr/>
        </p:nvSpPr>
        <p:spPr>
          <a:xfrm>
            <a:off x="7601786" y="1782723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98" name="文字方塊 97"/>
          <p:cNvSpPr txBox="1">
            <a:spLocks noChangeAspect="1"/>
          </p:cNvSpPr>
          <p:nvPr/>
        </p:nvSpPr>
        <p:spPr>
          <a:xfrm>
            <a:off x="7123626" y="1526340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sp>
        <p:nvSpPr>
          <p:cNvPr id="102" name="矩形 101"/>
          <p:cNvSpPr/>
          <p:nvPr/>
        </p:nvSpPr>
        <p:spPr bwMode="auto">
          <a:xfrm>
            <a:off x="2365827" y="2066617"/>
            <a:ext cx="2258097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03" name="文字方塊 102"/>
          <p:cNvSpPr txBox="1"/>
          <p:nvPr/>
        </p:nvSpPr>
        <p:spPr>
          <a:xfrm>
            <a:off x="2319669" y="2069408"/>
            <a:ext cx="23243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 smtClean="0">
                <a:cs typeface="Arial" pitchFamily="34" charset="0"/>
              </a:rPr>
              <a:t>Combination &amp; Downscaling in Horizontal Direction by 2</a:t>
            </a:r>
            <a:endParaRPr lang="en-US" altLang="zh-TW" sz="1200" b="1" dirty="0">
              <a:cs typeface="Arial" pitchFamily="34" charset="0"/>
            </a:endParaRPr>
          </a:p>
        </p:txBody>
      </p:sp>
      <p:cxnSp>
        <p:nvCxnSpPr>
          <p:cNvPr id="104" name="直線單箭頭接點 103"/>
          <p:cNvCxnSpPr/>
          <p:nvPr/>
        </p:nvCxnSpPr>
        <p:spPr bwMode="auto">
          <a:xfrm>
            <a:off x="3491488" y="1935996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05" name="矩形 104"/>
          <p:cNvSpPr/>
          <p:nvPr/>
        </p:nvSpPr>
        <p:spPr bwMode="auto">
          <a:xfrm>
            <a:off x="4716016" y="2113692"/>
            <a:ext cx="2258097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06" name="文字方塊 105"/>
          <p:cNvSpPr txBox="1"/>
          <p:nvPr/>
        </p:nvSpPr>
        <p:spPr>
          <a:xfrm>
            <a:off x="4716017" y="2087004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>
                <a:cs typeface="Arial" pitchFamily="34" charset="0"/>
              </a:rPr>
              <a:t>Combination &amp; Downscaling in Horizontal Direction by 2</a:t>
            </a:r>
          </a:p>
        </p:txBody>
      </p:sp>
      <p:cxnSp>
        <p:nvCxnSpPr>
          <p:cNvPr id="107" name="直線單箭頭接點 106"/>
          <p:cNvCxnSpPr/>
          <p:nvPr/>
        </p:nvCxnSpPr>
        <p:spPr bwMode="auto">
          <a:xfrm>
            <a:off x="5868144" y="1935996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grpSp>
        <p:nvGrpSpPr>
          <p:cNvPr id="3" name="群組 2"/>
          <p:cNvGrpSpPr/>
          <p:nvPr/>
        </p:nvGrpSpPr>
        <p:grpSpPr>
          <a:xfrm>
            <a:off x="755576" y="1988840"/>
            <a:ext cx="1154780" cy="652208"/>
            <a:chOff x="755576" y="2220183"/>
            <a:chExt cx="1154780" cy="652208"/>
          </a:xfrm>
        </p:grpSpPr>
        <p:pic>
          <p:nvPicPr>
            <p:cNvPr id="108" name="圖片 107"/>
            <p:cNvPicPr>
              <a:picLocks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2224391"/>
              <a:ext cx="575462" cy="648000"/>
            </a:xfrm>
            <a:prstGeom prst="rect">
              <a:avLst/>
            </a:prstGeom>
          </p:spPr>
        </p:pic>
        <p:pic>
          <p:nvPicPr>
            <p:cNvPr id="109" name="圖片 108"/>
            <p:cNvPicPr>
              <a:picLocks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4894" y="2220183"/>
              <a:ext cx="575462" cy="648000"/>
            </a:xfrm>
            <a:prstGeom prst="rect">
              <a:avLst/>
            </a:prstGeom>
          </p:spPr>
        </p:pic>
      </p:grpSp>
      <p:sp>
        <p:nvSpPr>
          <p:cNvPr id="110" name="文字方塊 109"/>
          <p:cNvSpPr txBox="1">
            <a:spLocks noChangeAspect="1"/>
          </p:cNvSpPr>
          <p:nvPr/>
        </p:nvSpPr>
        <p:spPr>
          <a:xfrm>
            <a:off x="1165768" y="1783849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grpSp>
        <p:nvGrpSpPr>
          <p:cNvPr id="6" name="群組 5"/>
          <p:cNvGrpSpPr/>
          <p:nvPr/>
        </p:nvGrpSpPr>
        <p:grpSpPr>
          <a:xfrm>
            <a:off x="7191544" y="1988840"/>
            <a:ext cx="1151024" cy="649331"/>
            <a:chOff x="7191544" y="2204864"/>
            <a:chExt cx="1151024" cy="649331"/>
          </a:xfrm>
        </p:grpSpPr>
        <p:pic>
          <p:nvPicPr>
            <p:cNvPr id="111" name="圖片 110"/>
            <p:cNvPicPr>
              <a:picLocks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91544" y="2204864"/>
              <a:ext cx="575512" cy="648000"/>
            </a:xfrm>
            <a:prstGeom prst="rect">
              <a:avLst/>
            </a:prstGeom>
          </p:spPr>
        </p:pic>
        <p:pic>
          <p:nvPicPr>
            <p:cNvPr id="112" name="圖片 111"/>
            <p:cNvPicPr>
              <a:picLocks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67056" y="2206195"/>
              <a:ext cx="575512" cy="648000"/>
            </a:xfrm>
            <a:prstGeom prst="rect">
              <a:avLst/>
            </a:prstGeom>
          </p:spPr>
        </p:pic>
      </p:grpSp>
      <p:sp>
        <p:nvSpPr>
          <p:cNvPr id="113" name="文字方塊 112"/>
          <p:cNvSpPr txBox="1">
            <a:spLocks noChangeAspect="1"/>
          </p:cNvSpPr>
          <p:nvPr/>
        </p:nvSpPr>
        <p:spPr>
          <a:xfrm>
            <a:off x="8342568" y="2266852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grpSp>
        <p:nvGrpSpPr>
          <p:cNvPr id="115" name="群組 114"/>
          <p:cNvGrpSpPr>
            <a:grpSpLocks/>
          </p:cNvGrpSpPr>
          <p:nvPr/>
        </p:nvGrpSpPr>
        <p:grpSpPr>
          <a:xfrm>
            <a:off x="755038" y="2780928"/>
            <a:ext cx="1152000" cy="450000"/>
            <a:chOff x="755576" y="2220183"/>
            <a:chExt cx="1154780" cy="652208"/>
          </a:xfrm>
        </p:grpSpPr>
        <p:pic>
          <p:nvPicPr>
            <p:cNvPr id="116" name="圖片 115"/>
            <p:cNvPicPr>
              <a:picLocks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2224391"/>
              <a:ext cx="575462" cy="648000"/>
            </a:xfrm>
            <a:prstGeom prst="rect">
              <a:avLst/>
            </a:prstGeom>
          </p:spPr>
        </p:pic>
        <p:pic>
          <p:nvPicPr>
            <p:cNvPr id="117" name="圖片 116"/>
            <p:cNvPicPr>
              <a:picLocks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4894" y="2220183"/>
              <a:ext cx="575462" cy="648000"/>
            </a:xfrm>
            <a:prstGeom prst="rect">
              <a:avLst/>
            </a:prstGeom>
          </p:spPr>
        </p:pic>
      </p:grpSp>
      <p:grpSp>
        <p:nvGrpSpPr>
          <p:cNvPr id="121" name="群組 120"/>
          <p:cNvGrpSpPr/>
          <p:nvPr/>
        </p:nvGrpSpPr>
        <p:grpSpPr>
          <a:xfrm>
            <a:off x="7186322" y="2888646"/>
            <a:ext cx="1151024" cy="324000"/>
            <a:chOff x="7191544" y="2204864"/>
            <a:chExt cx="1151024" cy="649331"/>
          </a:xfrm>
        </p:grpSpPr>
        <p:pic>
          <p:nvPicPr>
            <p:cNvPr id="122" name="圖片 121"/>
            <p:cNvPicPr>
              <a:picLocks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91544" y="2204864"/>
              <a:ext cx="575512" cy="648000"/>
            </a:xfrm>
            <a:prstGeom prst="rect">
              <a:avLst/>
            </a:prstGeom>
          </p:spPr>
        </p:pic>
        <p:pic>
          <p:nvPicPr>
            <p:cNvPr id="123" name="圖片 122"/>
            <p:cNvPicPr>
              <a:picLocks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67056" y="2206195"/>
              <a:ext cx="575512" cy="648000"/>
            </a:xfrm>
            <a:prstGeom prst="rect">
              <a:avLst/>
            </a:prstGeom>
          </p:spPr>
        </p:pic>
      </p:grpSp>
      <p:grpSp>
        <p:nvGrpSpPr>
          <p:cNvPr id="124" name="群組 123"/>
          <p:cNvGrpSpPr/>
          <p:nvPr/>
        </p:nvGrpSpPr>
        <p:grpSpPr>
          <a:xfrm>
            <a:off x="7237400" y="3645024"/>
            <a:ext cx="1151024" cy="108000"/>
            <a:chOff x="7191544" y="2204864"/>
            <a:chExt cx="1151024" cy="649331"/>
          </a:xfrm>
        </p:grpSpPr>
        <p:pic>
          <p:nvPicPr>
            <p:cNvPr id="125" name="圖片 124"/>
            <p:cNvPicPr>
              <a:picLocks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91544" y="2204864"/>
              <a:ext cx="575512" cy="648000"/>
            </a:xfrm>
            <a:prstGeom prst="rect">
              <a:avLst/>
            </a:prstGeom>
          </p:spPr>
        </p:pic>
        <p:pic>
          <p:nvPicPr>
            <p:cNvPr id="126" name="圖片 125"/>
            <p:cNvPicPr>
              <a:picLocks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67056" y="2206195"/>
              <a:ext cx="575512" cy="648000"/>
            </a:xfrm>
            <a:prstGeom prst="rect">
              <a:avLst/>
            </a:prstGeom>
          </p:spPr>
        </p:pic>
      </p:grpSp>
      <p:grpSp>
        <p:nvGrpSpPr>
          <p:cNvPr id="127" name="群組 126"/>
          <p:cNvGrpSpPr/>
          <p:nvPr/>
        </p:nvGrpSpPr>
        <p:grpSpPr>
          <a:xfrm>
            <a:off x="7236296" y="5040946"/>
            <a:ext cx="1151024" cy="45940"/>
            <a:chOff x="7191544" y="2204864"/>
            <a:chExt cx="1151024" cy="276206"/>
          </a:xfrm>
        </p:grpSpPr>
        <p:pic>
          <p:nvPicPr>
            <p:cNvPr id="128" name="圖片 127"/>
            <p:cNvPicPr>
              <a:picLocks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b="57580"/>
            <a:stretch/>
          </p:blipFill>
          <p:spPr>
            <a:xfrm>
              <a:off x="7191544" y="2204864"/>
              <a:ext cx="575512" cy="274877"/>
            </a:xfrm>
            <a:prstGeom prst="rect">
              <a:avLst/>
            </a:prstGeom>
          </p:spPr>
        </p:pic>
        <p:pic>
          <p:nvPicPr>
            <p:cNvPr id="129" name="圖片 128"/>
            <p:cNvPicPr>
              <a:picLocks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b="57580"/>
            <a:stretch/>
          </p:blipFill>
          <p:spPr>
            <a:xfrm>
              <a:off x="7767056" y="2206193"/>
              <a:ext cx="575512" cy="274877"/>
            </a:xfrm>
            <a:prstGeom prst="rect">
              <a:avLst/>
            </a:prstGeom>
          </p:spPr>
        </p:pic>
      </p:grpSp>
      <p:grpSp>
        <p:nvGrpSpPr>
          <p:cNvPr id="130" name="群組 129"/>
          <p:cNvGrpSpPr/>
          <p:nvPr/>
        </p:nvGrpSpPr>
        <p:grpSpPr>
          <a:xfrm>
            <a:off x="7237400" y="5229200"/>
            <a:ext cx="1151024" cy="45940"/>
            <a:chOff x="7191544" y="2577989"/>
            <a:chExt cx="1151024" cy="276206"/>
          </a:xfrm>
        </p:grpSpPr>
        <p:pic>
          <p:nvPicPr>
            <p:cNvPr id="131" name="圖片 130"/>
            <p:cNvPicPr>
              <a:picLocks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7582" b="-1"/>
            <a:stretch/>
          </p:blipFill>
          <p:spPr>
            <a:xfrm>
              <a:off x="7191544" y="2577989"/>
              <a:ext cx="575512" cy="274877"/>
            </a:xfrm>
            <a:prstGeom prst="rect">
              <a:avLst/>
            </a:prstGeom>
          </p:spPr>
        </p:pic>
        <p:pic>
          <p:nvPicPr>
            <p:cNvPr id="132" name="圖片 131"/>
            <p:cNvPicPr>
              <a:picLocks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7582" b="-1"/>
            <a:stretch/>
          </p:blipFill>
          <p:spPr>
            <a:xfrm>
              <a:off x="7767056" y="2579318"/>
              <a:ext cx="575512" cy="274877"/>
            </a:xfrm>
            <a:prstGeom prst="rect">
              <a:avLst/>
            </a:prstGeom>
          </p:spPr>
        </p:pic>
      </p:grpSp>
      <p:sp>
        <p:nvSpPr>
          <p:cNvPr id="133" name="文字方塊 132"/>
          <p:cNvSpPr txBox="1">
            <a:spLocks noChangeAspect="1"/>
          </p:cNvSpPr>
          <p:nvPr/>
        </p:nvSpPr>
        <p:spPr>
          <a:xfrm>
            <a:off x="6305492" y="1135777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grpSp>
        <p:nvGrpSpPr>
          <p:cNvPr id="134" name="群組 133"/>
          <p:cNvGrpSpPr>
            <a:grpSpLocks/>
          </p:cNvGrpSpPr>
          <p:nvPr/>
        </p:nvGrpSpPr>
        <p:grpSpPr>
          <a:xfrm>
            <a:off x="5272952" y="6191372"/>
            <a:ext cx="1152000" cy="450000"/>
            <a:chOff x="755576" y="2220183"/>
            <a:chExt cx="1154780" cy="652208"/>
          </a:xfrm>
        </p:grpSpPr>
        <p:pic>
          <p:nvPicPr>
            <p:cNvPr id="135" name="圖片 134"/>
            <p:cNvPicPr>
              <a:picLocks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2224391"/>
              <a:ext cx="575462" cy="648000"/>
            </a:xfrm>
            <a:prstGeom prst="rect">
              <a:avLst/>
            </a:prstGeom>
          </p:spPr>
        </p:pic>
        <p:pic>
          <p:nvPicPr>
            <p:cNvPr id="136" name="圖片 135"/>
            <p:cNvPicPr>
              <a:picLocks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4894" y="2220183"/>
              <a:ext cx="575462" cy="648000"/>
            </a:xfrm>
            <a:prstGeom prst="rect">
              <a:avLst/>
            </a:prstGeom>
          </p:spPr>
        </p:pic>
      </p:grpSp>
      <p:grpSp>
        <p:nvGrpSpPr>
          <p:cNvPr id="137" name="群組 136"/>
          <p:cNvGrpSpPr/>
          <p:nvPr/>
        </p:nvGrpSpPr>
        <p:grpSpPr>
          <a:xfrm>
            <a:off x="5273928" y="6144448"/>
            <a:ext cx="1151024" cy="45940"/>
            <a:chOff x="7191544" y="2204864"/>
            <a:chExt cx="1151024" cy="276206"/>
          </a:xfrm>
        </p:grpSpPr>
        <p:pic>
          <p:nvPicPr>
            <p:cNvPr id="138" name="圖片 137"/>
            <p:cNvPicPr>
              <a:picLocks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b="57580"/>
            <a:stretch/>
          </p:blipFill>
          <p:spPr>
            <a:xfrm>
              <a:off x="7191544" y="2204864"/>
              <a:ext cx="575512" cy="274877"/>
            </a:xfrm>
            <a:prstGeom prst="rect">
              <a:avLst/>
            </a:prstGeom>
          </p:spPr>
        </p:pic>
        <p:pic>
          <p:nvPicPr>
            <p:cNvPr id="139" name="圖片 138"/>
            <p:cNvPicPr>
              <a:picLocks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b="57580"/>
            <a:stretch/>
          </p:blipFill>
          <p:spPr>
            <a:xfrm>
              <a:off x="7767056" y="2206193"/>
              <a:ext cx="575512" cy="274877"/>
            </a:xfrm>
            <a:prstGeom prst="rect">
              <a:avLst/>
            </a:prstGeom>
          </p:spPr>
        </p:pic>
      </p:grpSp>
      <p:grpSp>
        <p:nvGrpSpPr>
          <p:cNvPr id="140" name="群組 139"/>
          <p:cNvGrpSpPr/>
          <p:nvPr/>
        </p:nvGrpSpPr>
        <p:grpSpPr>
          <a:xfrm>
            <a:off x="5271517" y="6623420"/>
            <a:ext cx="1151024" cy="45940"/>
            <a:chOff x="7191544" y="2577989"/>
            <a:chExt cx="1151024" cy="276206"/>
          </a:xfrm>
        </p:grpSpPr>
        <p:pic>
          <p:nvPicPr>
            <p:cNvPr id="141" name="圖片 140"/>
            <p:cNvPicPr>
              <a:picLocks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7582" b="-1"/>
            <a:stretch/>
          </p:blipFill>
          <p:spPr>
            <a:xfrm>
              <a:off x="7191544" y="2577989"/>
              <a:ext cx="575512" cy="274877"/>
            </a:xfrm>
            <a:prstGeom prst="rect">
              <a:avLst/>
            </a:prstGeom>
          </p:spPr>
        </p:pic>
        <p:pic>
          <p:nvPicPr>
            <p:cNvPr id="142" name="圖片 141"/>
            <p:cNvPicPr>
              <a:picLocks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7582" b="-1"/>
            <a:stretch/>
          </p:blipFill>
          <p:spPr>
            <a:xfrm>
              <a:off x="7767056" y="2579318"/>
              <a:ext cx="575512" cy="274877"/>
            </a:xfrm>
            <a:prstGeom prst="rect">
              <a:avLst/>
            </a:prstGeom>
          </p:spPr>
        </p:pic>
      </p:grpSp>
      <p:sp>
        <p:nvSpPr>
          <p:cNvPr id="144" name="文字方塊 143"/>
          <p:cNvSpPr txBox="1">
            <a:spLocks noChangeAspect="1"/>
          </p:cNvSpPr>
          <p:nvPr/>
        </p:nvSpPr>
        <p:spPr>
          <a:xfrm>
            <a:off x="5825636" y="5949280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145" name="文字方塊 144"/>
          <p:cNvSpPr txBox="1">
            <a:spLocks noChangeAspect="1"/>
          </p:cNvSpPr>
          <p:nvPr/>
        </p:nvSpPr>
        <p:spPr>
          <a:xfrm>
            <a:off x="1187624" y="3219519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146" name="文字方塊 145"/>
          <p:cNvSpPr txBox="1">
            <a:spLocks noChangeAspect="1"/>
          </p:cNvSpPr>
          <p:nvPr/>
        </p:nvSpPr>
        <p:spPr>
          <a:xfrm>
            <a:off x="7618116" y="2691336"/>
            <a:ext cx="4822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147" name="文字方塊 146"/>
          <p:cNvSpPr txBox="1">
            <a:spLocks noChangeAspect="1"/>
          </p:cNvSpPr>
          <p:nvPr/>
        </p:nvSpPr>
        <p:spPr>
          <a:xfrm>
            <a:off x="7601786" y="3440033"/>
            <a:ext cx="4822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148" name="文字方塊 147"/>
          <p:cNvSpPr txBox="1">
            <a:spLocks noChangeAspect="1"/>
          </p:cNvSpPr>
          <p:nvPr/>
        </p:nvSpPr>
        <p:spPr>
          <a:xfrm>
            <a:off x="7618116" y="4808185"/>
            <a:ext cx="4822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149" name="文字方塊 148"/>
          <p:cNvSpPr txBox="1">
            <a:spLocks noChangeAspect="1"/>
          </p:cNvSpPr>
          <p:nvPr/>
        </p:nvSpPr>
        <p:spPr>
          <a:xfrm>
            <a:off x="2051720" y="1711841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sp>
        <p:nvSpPr>
          <p:cNvPr id="95" name="文字方塊 94"/>
          <p:cNvSpPr txBox="1"/>
          <p:nvPr/>
        </p:nvSpPr>
        <p:spPr>
          <a:xfrm>
            <a:off x="35496" y="2879358"/>
            <a:ext cx="74251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H- </a:t>
            </a:r>
            <a:r>
              <a:rPr lang="en-US" altLang="zh-TW" sz="1100" dirty="0" smtClean="0"/>
              <a:t>H</a:t>
            </a:r>
            <a:r>
              <a:rPr lang="en-US" altLang="zh-TW" sz="1100" baseline="-25000" dirty="0" smtClean="0"/>
              <a:t>RD</a:t>
            </a:r>
            <a:r>
              <a:rPr lang="en-US" altLang="zh-TW" sz="1100" dirty="0" smtClean="0"/>
              <a:t>*2</a:t>
            </a:r>
            <a:endParaRPr lang="zh-TW" altLang="en-US" sz="1100" dirty="0"/>
          </a:p>
        </p:txBody>
      </p:sp>
      <p:sp>
        <p:nvSpPr>
          <p:cNvPr id="99" name="文字方塊 98"/>
          <p:cNvSpPr txBox="1"/>
          <p:nvPr/>
        </p:nvSpPr>
        <p:spPr>
          <a:xfrm>
            <a:off x="6415874" y="6479758"/>
            <a:ext cx="4603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H</a:t>
            </a:r>
            <a:r>
              <a:rPr lang="en-US" altLang="zh-TW" sz="1100" baseline="-25000" dirty="0"/>
              <a:t>RD</a:t>
            </a:r>
            <a:r>
              <a:rPr lang="en-US" altLang="zh-TW" sz="1100" dirty="0" smtClean="0"/>
              <a:t> </a:t>
            </a:r>
            <a:endParaRPr lang="zh-TW" altLang="en-US" sz="1100" dirty="0"/>
          </a:p>
        </p:txBody>
      </p:sp>
      <p:sp>
        <p:nvSpPr>
          <p:cNvPr id="100" name="文字方塊 99"/>
          <p:cNvSpPr txBox="1"/>
          <p:nvPr/>
        </p:nvSpPr>
        <p:spPr>
          <a:xfrm>
            <a:off x="6372200" y="6021288"/>
            <a:ext cx="4603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H</a:t>
            </a:r>
            <a:r>
              <a:rPr lang="en-US" altLang="zh-TW" sz="1100" baseline="-25000" dirty="0"/>
              <a:t>RD</a:t>
            </a:r>
            <a:r>
              <a:rPr lang="en-US" altLang="zh-TW" sz="1100" dirty="0" smtClean="0"/>
              <a:t> </a:t>
            </a:r>
            <a:endParaRPr lang="zh-TW" altLang="en-US" sz="1100" dirty="0"/>
          </a:p>
        </p:txBody>
      </p:sp>
      <p:sp>
        <p:nvSpPr>
          <p:cNvPr id="101" name="文字方塊 100"/>
          <p:cNvSpPr txBox="1"/>
          <p:nvPr/>
        </p:nvSpPr>
        <p:spPr>
          <a:xfrm>
            <a:off x="6383305" y="6287018"/>
            <a:ext cx="78098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H- H</a:t>
            </a:r>
            <a:r>
              <a:rPr lang="en-US" altLang="zh-TW" sz="1100" baseline="-25000" dirty="0"/>
              <a:t>RD</a:t>
            </a:r>
            <a:r>
              <a:rPr lang="en-US" altLang="zh-TW" sz="1100" dirty="0" smtClean="0"/>
              <a:t> *2</a:t>
            </a:r>
            <a:endParaRPr lang="zh-TW" altLang="en-US" sz="1100" dirty="0"/>
          </a:p>
        </p:txBody>
      </p:sp>
      <p:graphicFrame>
        <p:nvGraphicFramePr>
          <p:cNvPr id="5" name="物件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3278751"/>
              </p:ext>
            </p:extLst>
          </p:nvPr>
        </p:nvGraphicFramePr>
        <p:xfrm>
          <a:off x="7083425" y="4267771"/>
          <a:ext cx="18891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85" name="方程式" r:id="rId9" imgW="2730240" imgH="596880" progId="Equation.3">
                  <p:embed/>
                </p:oleObj>
              </mc:Choice>
              <mc:Fallback>
                <p:oleObj name="方程式" r:id="rId9" imgW="2730240" imgH="596880" progId="Equation.3">
                  <p:embed/>
                  <p:pic>
                    <p:nvPicPr>
                      <p:cNvPr id="0" name="物件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83425" y="4267771"/>
                        <a:ext cx="1889125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1" name="群組 10"/>
          <p:cNvGrpSpPr/>
          <p:nvPr/>
        </p:nvGrpSpPr>
        <p:grpSpPr>
          <a:xfrm>
            <a:off x="2365828" y="2579907"/>
            <a:ext cx="4798460" cy="3359929"/>
            <a:chOff x="2365828" y="2507899"/>
            <a:chExt cx="4798460" cy="3395941"/>
          </a:xfrm>
        </p:grpSpPr>
        <p:sp>
          <p:nvSpPr>
            <p:cNvPr id="48" name="矩形 47"/>
            <p:cNvSpPr/>
            <p:nvPr/>
          </p:nvSpPr>
          <p:spPr bwMode="auto">
            <a:xfrm>
              <a:off x="4716016" y="3427410"/>
              <a:ext cx="2239914" cy="523220"/>
            </a:xfrm>
            <a:prstGeom prst="rect">
              <a:avLst/>
            </a:prstGeom>
            <a:gradFill>
              <a:gsLst>
                <a:gs pos="97917">
                  <a:schemeClr val="bg1"/>
                </a:gs>
                <a:gs pos="0">
                  <a:srgbClr val="8BAE6C"/>
                </a:gs>
              </a:gsLst>
              <a:lin ang="16200000" scaled="1"/>
            </a:gradFill>
            <a:ln w="22225"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endParaRPr lang="en-US" altLang="zh-TW" sz="1400" b="1" dirty="0" smtClean="0">
                <a:solidFill>
                  <a:schemeClr val="tx1"/>
                </a:solidFill>
                <a:cs typeface="Arial" pitchFamily="34" charset="0"/>
              </a:endParaRPr>
            </a:p>
            <a:p>
              <a:pPr algn="ctr"/>
              <a:endParaRPr lang="en-US" altLang="zh-TW" sz="1400" b="1" dirty="0">
                <a:solidFill>
                  <a:schemeClr val="tx1"/>
                </a:solidFill>
                <a:cs typeface="Arial" pitchFamily="34" charset="0"/>
              </a:endParaRPr>
            </a:p>
          </p:txBody>
        </p:sp>
        <p:grpSp>
          <p:nvGrpSpPr>
            <p:cNvPr id="78" name="群組 77"/>
            <p:cNvGrpSpPr/>
            <p:nvPr/>
          </p:nvGrpSpPr>
          <p:grpSpPr>
            <a:xfrm>
              <a:off x="4716632" y="4845206"/>
              <a:ext cx="2238905" cy="523220"/>
              <a:chOff x="5199360" y="3933056"/>
              <a:chExt cx="2468984" cy="523220"/>
            </a:xfrm>
          </p:grpSpPr>
          <p:sp>
            <p:nvSpPr>
              <p:cNvPr id="51" name="矩形 50"/>
              <p:cNvSpPr/>
              <p:nvPr/>
            </p:nvSpPr>
            <p:spPr bwMode="auto">
              <a:xfrm>
                <a:off x="5199360" y="3933056"/>
                <a:ext cx="2468984" cy="523220"/>
              </a:xfrm>
              <a:prstGeom prst="rect">
                <a:avLst/>
              </a:prstGeom>
              <a:gradFill>
                <a:gsLst>
                  <a:gs pos="97917">
                    <a:schemeClr val="bg1"/>
                  </a:gs>
                  <a:gs pos="0">
                    <a:srgbClr val="8BAE6C"/>
                  </a:gs>
                </a:gsLst>
                <a:lin ang="16200000" scaled="1"/>
              </a:gradFill>
              <a:ln w="22225">
                <a:headEnd type="none" w="med" len="med"/>
                <a:tailEnd type="triangl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lang="en-US" altLang="zh-TW" sz="1400" b="1" dirty="0" smtClean="0">
                  <a:solidFill>
                    <a:schemeClr val="tx1"/>
                  </a:solidFill>
                  <a:latin typeface="Tahoma" pitchFamily="34" charset="0"/>
                  <a:ea typeface="新細明體" pitchFamily="18" charset="-120"/>
                </a:endParaRPr>
              </a:p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lang="en-US" altLang="zh-TW" sz="1400" b="1" dirty="0" smtClean="0">
                  <a:solidFill>
                    <a:schemeClr val="tx1"/>
                  </a:solidFill>
                  <a:latin typeface="Tahoma" pitchFamily="34" charset="0"/>
                  <a:ea typeface="新細明體" pitchFamily="18" charset="-120"/>
                </a:endParaRPr>
              </a:p>
            </p:txBody>
          </p:sp>
          <p:sp>
            <p:nvSpPr>
              <p:cNvPr id="52" name="文字方塊 51"/>
              <p:cNvSpPr txBox="1"/>
              <p:nvPr/>
            </p:nvSpPr>
            <p:spPr>
              <a:xfrm>
                <a:off x="5364088" y="3933056"/>
                <a:ext cx="216024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TW" sz="1400" b="1" dirty="0" smtClean="0">
                    <a:latin typeface="Arial" pitchFamily="34" charset="0"/>
                    <a:cs typeface="Arial" pitchFamily="34" charset="0"/>
                  </a:rPr>
                  <a:t>Vertical Splitting</a:t>
                </a:r>
              </a:p>
              <a:p>
                <a:pPr algn="ctr"/>
                <a:r>
                  <a:rPr lang="en-US" altLang="zh-TW" sz="1400" b="1" dirty="0" smtClean="0">
                    <a:latin typeface="Arial" pitchFamily="34" charset="0"/>
                    <a:cs typeface="Arial" pitchFamily="34" charset="0"/>
                  </a:rPr>
                  <a:t>&amp; Flipping</a:t>
                </a:r>
                <a:endParaRPr lang="en-US" altLang="zh-TW" sz="1400" b="1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55" name="矩形 54"/>
            <p:cNvSpPr/>
            <p:nvPr/>
          </p:nvSpPr>
          <p:spPr bwMode="auto">
            <a:xfrm>
              <a:off x="4716632" y="2707330"/>
              <a:ext cx="2238905" cy="523220"/>
            </a:xfrm>
            <a:prstGeom prst="rect">
              <a:avLst/>
            </a:prstGeom>
            <a:gradFill>
              <a:gsLst>
                <a:gs pos="97917">
                  <a:schemeClr val="bg1"/>
                </a:gs>
                <a:gs pos="0">
                  <a:srgbClr val="8BAE6C"/>
                </a:gs>
              </a:gsLst>
              <a:lin ang="16200000" scaled="1"/>
            </a:gradFill>
            <a:ln w="22225"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TW" sz="1400" b="1" dirty="0" smtClean="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endParaRP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TW" sz="1400" b="1" dirty="0" smtClean="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endParaRPr>
            </a:p>
          </p:txBody>
        </p:sp>
        <p:sp>
          <p:nvSpPr>
            <p:cNvPr id="56" name="文字方塊 55"/>
            <p:cNvSpPr txBox="1"/>
            <p:nvPr/>
          </p:nvSpPr>
          <p:spPr>
            <a:xfrm>
              <a:off x="4716016" y="2717028"/>
              <a:ext cx="22389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400" b="1" dirty="0" smtClean="0">
                  <a:latin typeface="Arial" pitchFamily="34" charset="0"/>
                  <a:cs typeface="Arial" pitchFamily="34" charset="0"/>
                </a:rPr>
                <a:t>Downscaling in</a:t>
              </a:r>
            </a:p>
            <a:p>
              <a:pPr algn="ctr"/>
              <a:r>
                <a:rPr lang="en-US" altLang="zh-TW" sz="1400" b="1" dirty="0" smtClean="0">
                  <a:latin typeface="Arial" pitchFamily="34" charset="0"/>
                  <a:cs typeface="Arial" pitchFamily="34" charset="0"/>
                </a:rPr>
                <a:t>Vertical Direction</a:t>
              </a:r>
              <a:endParaRPr lang="en-US" altLang="zh-TW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0" name="矩形 59"/>
            <p:cNvSpPr/>
            <p:nvPr/>
          </p:nvSpPr>
          <p:spPr bwMode="auto">
            <a:xfrm>
              <a:off x="2365828" y="2711654"/>
              <a:ext cx="2258097" cy="523220"/>
            </a:xfrm>
            <a:prstGeom prst="rect">
              <a:avLst/>
            </a:prstGeom>
            <a:gradFill>
              <a:gsLst>
                <a:gs pos="97917">
                  <a:schemeClr val="bg1"/>
                </a:gs>
                <a:gs pos="0">
                  <a:srgbClr val="8BAE6C"/>
                </a:gs>
              </a:gsLst>
              <a:lin ang="16200000" scaled="1"/>
            </a:gradFill>
            <a:ln w="22225"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TW" sz="1400" b="1" dirty="0" smtClean="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endParaRP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TW" sz="1400" b="1" dirty="0" smtClean="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endParaRPr>
            </a:p>
          </p:txBody>
        </p:sp>
        <p:sp>
          <p:nvSpPr>
            <p:cNvPr id="61" name="文字方塊 60"/>
            <p:cNvSpPr txBox="1"/>
            <p:nvPr/>
          </p:nvSpPr>
          <p:spPr>
            <a:xfrm>
              <a:off x="2535692" y="2684966"/>
              <a:ext cx="19442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400" b="1" dirty="0" smtClean="0">
                  <a:latin typeface="Arial" pitchFamily="34" charset="0"/>
                  <a:cs typeface="Arial" pitchFamily="34" charset="0"/>
                </a:rPr>
                <a:t>Downscaling in </a:t>
              </a:r>
            </a:p>
            <a:p>
              <a:pPr algn="ctr"/>
              <a:r>
                <a:rPr lang="en-US" altLang="zh-TW" sz="1400" b="1" dirty="0" smtClean="0">
                  <a:latin typeface="Arial" pitchFamily="34" charset="0"/>
                  <a:cs typeface="Arial" pitchFamily="34" charset="0"/>
                </a:rPr>
                <a:t>Vertical Direction</a:t>
              </a:r>
              <a:endParaRPr lang="en-US" altLang="zh-TW" sz="1400" b="1" dirty="0"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66" name="肘形接點 65"/>
            <p:cNvCxnSpPr>
              <a:stCxn id="60" idx="2"/>
              <a:endCxn id="80" idx="1"/>
            </p:cNvCxnSpPr>
            <p:nvPr/>
          </p:nvCxnSpPr>
          <p:spPr bwMode="auto">
            <a:xfrm rot="16200000" flipH="1">
              <a:off x="2855910" y="3873840"/>
              <a:ext cx="2499689" cy="1221755"/>
            </a:xfrm>
            <a:prstGeom prst="bentConnector2">
              <a:avLst/>
            </a:prstGeom>
            <a:solidFill>
              <a:schemeClr val="accent1"/>
            </a:solidFill>
            <a:ln w="25400" cap="flat" cmpd="sng" algn="ctr">
              <a:solidFill>
                <a:srgbClr val="657F4D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75" name="矩形 74"/>
            <p:cNvSpPr/>
            <p:nvPr/>
          </p:nvSpPr>
          <p:spPr bwMode="auto">
            <a:xfrm>
              <a:off x="4717191" y="4150033"/>
              <a:ext cx="2238739" cy="498316"/>
            </a:xfrm>
            <a:prstGeom prst="rect">
              <a:avLst/>
            </a:prstGeom>
            <a:gradFill>
              <a:gsLst>
                <a:gs pos="97917">
                  <a:schemeClr val="bg1"/>
                </a:gs>
                <a:gs pos="0">
                  <a:srgbClr val="8BAE6C"/>
                </a:gs>
              </a:gsLst>
              <a:lin ang="16200000" scaled="1"/>
            </a:gradFill>
            <a:ln w="22225"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TW" sz="1400" b="1" dirty="0" smtClean="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endParaRP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TW" sz="1400" b="1" dirty="0" smtClean="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endParaRPr>
            </a:p>
          </p:txBody>
        </p:sp>
        <p:sp>
          <p:nvSpPr>
            <p:cNvPr id="76" name="文字方塊 75"/>
            <p:cNvSpPr txBox="1"/>
            <p:nvPr/>
          </p:nvSpPr>
          <p:spPr>
            <a:xfrm>
              <a:off x="4716633" y="4160953"/>
              <a:ext cx="2219959" cy="523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400" b="1" dirty="0" err="1" smtClean="0">
                  <a:cs typeface="Arial" pitchFamily="34" charset="0"/>
                </a:rPr>
                <a:t>YCbCr</a:t>
              </a:r>
              <a:r>
                <a:rPr lang="en-US" altLang="zh-TW" sz="1400" b="1" dirty="0" smtClean="0">
                  <a:cs typeface="Arial" pitchFamily="34" charset="0"/>
                </a:rPr>
                <a:t> </a:t>
              </a:r>
              <a:r>
                <a:rPr lang="en-US" altLang="zh-TW" sz="1400" b="1" dirty="0">
                  <a:cs typeface="Arial" pitchFamily="34" charset="0"/>
                </a:rPr>
                <a:t>Color Format Conversion</a:t>
              </a:r>
            </a:p>
          </p:txBody>
        </p:sp>
        <p:sp>
          <p:nvSpPr>
            <p:cNvPr id="80" name="矩形 79"/>
            <p:cNvSpPr/>
            <p:nvPr/>
          </p:nvSpPr>
          <p:spPr bwMode="auto">
            <a:xfrm>
              <a:off x="4716632" y="5565286"/>
              <a:ext cx="2257481" cy="338554"/>
            </a:xfrm>
            <a:prstGeom prst="rect">
              <a:avLst/>
            </a:prstGeom>
            <a:gradFill>
              <a:gsLst>
                <a:gs pos="97917">
                  <a:schemeClr val="bg1"/>
                </a:gs>
                <a:gs pos="0">
                  <a:srgbClr val="8BAE6C"/>
                </a:gs>
              </a:gsLst>
              <a:lin ang="16200000" scaled="1"/>
            </a:gradFill>
            <a:ln w="22225"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TW" sz="800" b="1" dirty="0" smtClean="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endParaRP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TW" sz="800" b="1" dirty="0" smtClean="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endParaRPr>
            </a:p>
          </p:txBody>
        </p:sp>
        <p:sp>
          <p:nvSpPr>
            <p:cNvPr id="81" name="文字方塊 80"/>
            <p:cNvSpPr txBox="1"/>
            <p:nvPr/>
          </p:nvSpPr>
          <p:spPr>
            <a:xfrm>
              <a:off x="4776352" y="5560051"/>
              <a:ext cx="216024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400" b="1" dirty="0" smtClean="0">
                  <a:latin typeface="Arial" pitchFamily="34" charset="0"/>
                  <a:cs typeface="Arial" pitchFamily="34" charset="0"/>
                </a:rPr>
                <a:t>Combination</a:t>
              </a:r>
              <a:endParaRPr lang="en-US" altLang="zh-TW" sz="1400" b="1" dirty="0"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86" name="直線單箭頭接點 85"/>
            <p:cNvCxnSpPr/>
            <p:nvPr/>
          </p:nvCxnSpPr>
          <p:spPr bwMode="auto">
            <a:xfrm>
              <a:off x="5868144" y="2513010"/>
              <a:ext cx="392" cy="196860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rgbClr val="657F4D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87" name="直線單箭頭接點 86"/>
            <p:cNvCxnSpPr/>
            <p:nvPr/>
          </p:nvCxnSpPr>
          <p:spPr bwMode="auto">
            <a:xfrm>
              <a:off x="3471797" y="2507899"/>
              <a:ext cx="392" cy="196860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rgbClr val="657F4D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88" name="直線單箭頭接點 87"/>
            <p:cNvCxnSpPr/>
            <p:nvPr/>
          </p:nvCxnSpPr>
          <p:spPr bwMode="auto">
            <a:xfrm>
              <a:off x="5868144" y="3247143"/>
              <a:ext cx="392" cy="196860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rgbClr val="657F4D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89" name="直線單箭頭接點 88"/>
            <p:cNvCxnSpPr/>
            <p:nvPr/>
          </p:nvCxnSpPr>
          <p:spPr bwMode="auto">
            <a:xfrm>
              <a:off x="5868144" y="3953170"/>
              <a:ext cx="392" cy="196860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rgbClr val="657F4D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90" name="直線單箭頭接點 89"/>
            <p:cNvCxnSpPr/>
            <p:nvPr/>
          </p:nvCxnSpPr>
          <p:spPr bwMode="auto">
            <a:xfrm>
              <a:off x="5868144" y="4648346"/>
              <a:ext cx="392" cy="196860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rgbClr val="657F4D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91" name="直線單箭頭接點 90"/>
            <p:cNvCxnSpPr/>
            <p:nvPr/>
          </p:nvCxnSpPr>
          <p:spPr bwMode="auto">
            <a:xfrm>
              <a:off x="5868144" y="5368426"/>
              <a:ext cx="392" cy="196860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rgbClr val="657F4D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43" name="文字方塊 142"/>
            <p:cNvSpPr txBox="1"/>
            <p:nvPr/>
          </p:nvSpPr>
          <p:spPr>
            <a:xfrm>
              <a:off x="4499992" y="3409836"/>
              <a:ext cx="26642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400" b="1" dirty="0">
                  <a:cs typeface="Arial" pitchFamily="34" charset="0"/>
                </a:rPr>
                <a:t>Pixel Rearrangement  to </a:t>
              </a:r>
            </a:p>
            <a:p>
              <a:pPr algn="ctr"/>
              <a:r>
                <a:rPr lang="en-US" altLang="zh-TW" sz="1400" b="1" dirty="0" smtClean="0">
                  <a:cs typeface="Arial" pitchFamily="34" charset="0"/>
                </a:rPr>
                <a:t>RGB </a:t>
              </a:r>
              <a:r>
                <a:rPr lang="en-US" altLang="zh-TW" sz="1400" b="1" dirty="0">
                  <a:cs typeface="Arial" pitchFamily="34" charset="0"/>
                </a:rPr>
                <a:t>Subpixels Channel</a:t>
              </a:r>
            </a:p>
          </p:txBody>
        </p:sp>
      </p:grpSp>
      <p:sp>
        <p:nvSpPr>
          <p:cNvPr id="120" name="文字方塊 119"/>
          <p:cNvSpPr txBox="1"/>
          <p:nvPr/>
        </p:nvSpPr>
        <p:spPr>
          <a:xfrm>
            <a:off x="-40229" y="1270501"/>
            <a:ext cx="3100061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TW" sz="1000" dirty="0" err="1" smtClean="0">
                <a:latin typeface="Calibri" panose="020F0502020204030204" pitchFamily="34" charset="0"/>
                <a:ea typeface="Malgun Gothic"/>
                <a:cs typeface="Times New Roman"/>
              </a:rPr>
              <a:t>depth_sampling_factor</a:t>
            </a:r>
            <a:r>
              <a:rPr lang="en-GB" altLang="zh-TW" sz="1000" dirty="0" smtClean="0">
                <a:latin typeface="Calibri" panose="020F0502020204030204" pitchFamily="34" charset="0"/>
                <a:ea typeface="Malgun Gothic"/>
                <a:cs typeface="Times New Roman"/>
              </a:rPr>
              <a:t> = 1, </a:t>
            </a:r>
            <a:r>
              <a:rPr lang="en-US" altLang="zh-TW" sz="1000" dirty="0" smtClean="0">
                <a:latin typeface="Calibri" panose="020F0502020204030204" pitchFamily="34" charset="0"/>
              </a:rPr>
              <a:t>H</a:t>
            </a:r>
            <a:r>
              <a:rPr lang="en-US" altLang="zh-TW" sz="1000" baseline="-25000" dirty="0" smtClean="0">
                <a:latin typeface="Calibri" panose="020F0502020204030204" pitchFamily="34" charset="0"/>
              </a:rPr>
              <a:t>RD</a:t>
            </a:r>
            <a:r>
              <a:rPr lang="en-US" altLang="zh-TW" sz="1000" dirty="0" smtClean="0">
                <a:latin typeface="Calibri" panose="020F0502020204030204" pitchFamily="34" charset="0"/>
              </a:rPr>
              <a:t>=(H/48)*2</a:t>
            </a:r>
          </a:p>
          <a:p>
            <a:r>
              <a:rPr lang="en-GB" altLang="zh-TW" sz="1000" dirty="0" err="1">
                <a:latin typeface="Calibri" panose="020F0502020204030204" pitchFamily="34" charset="0"/>
                <a:ea typeface="Malgun Gothic"/>
                <a:cs typeface="Times New Roman"/>
              </a:rPr>
              <a:t>depth_sampling_factor</a:t>
            </a:r>
            <a:r>
              <a:rPr lang="en-GB" altLang="zh-TW" sz="1000" dirty="0">
                <a:latin typeface="Calibri" panose="020F0502020204030204" pitchFamily="34" charset="0"/>
                <a:ea typeface="Malgun Gothic"/>
                <a:cs typeface="Times New Roman"/>
              </a:rPr>
              <a:t> = </a:t>
            </a:r>
            <a:r>
              <a:rPr lang="en-GB" altLang="zh-TW" sz="1000" dirty="0" smtClean="0">
                <a:latin typeface="Calibri" panose="020F0502020204030204" pitchFamily="34" charset="0"/>
                <a:ea typeface="Malgun Gothic"/>
                <a:cs typeface="Times New Roman"/>
              </a:rPr>
              <a:t>2, </a:t>
            </a:r>
            <a:r>
              <a:rPr lang="en-US" altLang="zh-TW" sz="1000" dirty="0" smtClean="0">
                <a:latin typeface="Calibri" panose="020F0502020204030204" pitchFamily="34" charset="0"/>
              </a:rPr>
              <a:t>H</a:t>
            </a:r>
            <a:r>
              <a:rPr lang="en-US" altLang="zh-TW" sz="1000" baseline="-25000" dirty="0" smtClean="0">
                <a:latin typeface="Calibri" panose="020F0502020204030204" pitchFamily="34" charset="0"/>
              </a:rPr>
              <a:t>RD</a:t>
            </a:r>
            <a:r>
              <a:rPr lang="en-US" altLang="zh-TW" sz="1000" dirty="0" smtClean="0">
                <a:latin typeface="Calibri" panose="020F0502020204030204" pitchFamily="34" charset="0"/>
              </a:rPr>
              <a:t>=(</a:t>
            </a:r>
            <a:r>
              <a:rPr lang="en-US" altLang="zh-TW" sz="1000" dirty="0">
                <a:latin typeface="Calibri" panose="020F0502020204030204" pitchFamily="34" charset="0"/>
              </a:rPr>
              <a:t>H/24)*2</a:t>
            </a:r>
            <a:endParaRPr lang="zh-TW" altLang="en-US" sz="1000" dirty="0">
              <a:latin typeface="Calibri" panose="020F0502020204030204" pitchFamily="34" charset="0"/>
            </a:endParaRPr>
          </a:p>
          <a:p>
            <a:r>
              <a:rPr lang="en-GB" altLang="zh-TW" sz="1000" dirty="0" err="1">
                <a:latin typeface="Calibri" panose="020F0502020204030204" pitchFamily="34" charset="0"/>
                <a:ea typeface="Malgun Gothic"/>
                <a:cs typeface="Times New Roman"/>
              </a:rPr>
              <a:t>depth_sampling_factor</a:t>
            </a:r>
            <a:r>
              <a:rPr lang="en-GB" altLang="zh-TW" sz="1000" dirty="0">
                <a:latin typeface="Calibri" panose="020F0502020204030204" pitchFamily="34" charset="0"/>
                <a:ea typeface="Malgun Gothic"/>
                <a:cs typeface="Times New Roman"/>
              </a:rPr>
              <a:t> = </a:t>
            </a:r>
            <a:r>
              <a:rPr lang="en-GB" altLang="zh-TW" sz="1000" dirty="0" smtClean="0">
                <a:latin typeface="Calibri" panose="020F0502020204030204" pitchFamily="34" charset="0"/>
                <a:ea typeface="Malgun Gothic"/>
                <a:cs typeface="Times New Roman"/>
              </a:rPr>
              <a:t>3, </a:t>
            </a:r>
            <a:r>
              <a:rPr lang="en-US" altLang="zh-TW" sz="1000" dirty="0" smtClean="0">
                <a:latin typeface="Calibri" panose="020F0502020204030204" pitchFamily="34" charset="0"/>
              </a:rPr>
              <a:t>H</a:t>
            </a:r>
            <a:r>
              <a:rPr lang="en-US" altLang="zh-TW" sz="1000" baseline="-25000" dirty="0" smtClean="0">
                <a:latin typeface="Calibri" panose="020F0502020204030204" pitchFamily="34" charset="0"/>
              </a:rPr>
              <a:t>RD</a:t>
            </a:r>
            <a:r>
              <a:rPr lang="en-US" altLang="zh-TW" sz="1000" dirty="0" smtClean="0">
                <a:latin typeface="Calibri" panose="020F0502020204030204" pitchFamily="34" charset="0"/>
              </a:rPr>
              <a:t>=(H/16)*2</a:t>
            </a:r>
            <a:endParaRPr lang="zh-TW" altLang="en-US" sz="1000" dirty="0">
              <a:latin typeface="Calibri" panose="020F0502020204030204" pitchFamily="34" charset="0"/>
            </a:endParaRPr>
          </a:p>
          <a:p>
            <a:endParaRPr lang="zh-TW" altLang="en-US" sz="900" dirty="0"/>
          </a:p>
        </p:txBody>
      </p:sp>
      <p:sp>
        <p:nvSpPr>
          <p:cNvPr id="119" name="文字方塊 118"/>
          <p:cNvSpPr txBox="1"/>
          <p:nvPr/>
        </p:nvSpPr>
        <p:spPr>
          <a:xfrm>
            <a:off x="492141" y="3590877"/>
            <a:ext cx="30279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 smtClean="0"/>
              <a:t>R</a:t>
            </a:r>
            <a:endParaRPr lang="zh-TW" altLang="en-US" sz="1100" dirty="0"/>
          </a:p>
        </p:txBody>
      </p:sp>
      <p:sp>
        <p:nvSpPr>
          <p:cNvPr id="150" name="文字方塊 149"/>
          <p:cNvSpPr txBox="1"/>
          <p:nvPr/>
        </p:nvSpPr>
        <p:spPr>
          <a:xfrm>
            <a:off x="296273" y="3767205"/>
            <a:ext cx="41686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 smtClean="0"/>
              <a:t>G</a:t>
            </a:r>
            <a:endParaRPr lang="zh-TW" altLang="en-US" sz="1100" dirty="0"/>
          </a:p>
        </p:txBody>
      </p:sp>
      <p:sp>
        <p:nvSpPr>
          <p:cNvPr id="151" name="文字方塊 150"/>
          <p:cNvSpPr txBox="1"/>
          <p:nvPr/>
        </p:nvSpPr>
        <p:spPr>
          <a:xfrm>
            <a:off x="206956" y="4028815"/>
            <a:ext cx="41686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 smtClean="0"/>
              <a:t>B</a:t>
            </a:r>
            <a:endParaRPr lang="zh-TW" altLang="en-US" sz="1100" dirty="0"/>
          </a:p>
        </p:txBody>
      </p:sp>
      <p:sp>
        <p:nvSpPr>
          <p:cNvPr id="152" name="文字方塊 151"/>
          <p:cNvSpPr txBox="1"/>
          <p:nvPr/>
        </p:nvSpPr>
        <p:spPr>
          <a:xfrm>
            <a:off x="8410834" y="5144335"/>
            <a:ext cx="4603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H</a:t>
            </a:r>
            <a:r>
              <a:rPr lang="en-US" altLang="zh-TW" sz="1100" baseline="-25000" dirty="0"/>
              <a:t>RD</a:t>
            </a:r>
            <a:r>
              <a:rPr lang="en-US" altLang="zh-TW" sz="1100" dirty="0" smtClean="0"/>
              <a:t> </a:t>
            </a:r>
            <a:endParaRPr lang="zh-TW" altLang="en-US" sz="1100" dirty="0"/>
          </a:p>
        </p:txBody>
      </p:sp>
      <p:sp>
        <p:nvSpPr>
          <p:cNvPr id="153" name="文字方塊 152"/>
          <p:cNvSpPr txBox="1"/>
          <p:nvPr/>
        </p:nvSpPr>
        <p:spPr>
          <a:xfrm>
            <a:off x="8407651" y="4885765"/>
            <a:ext cx="4603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H</a:t>
            </a:r>
            <a:r>
              <a:rPr lang="en-US" altLang="zh-TW" sz="1100" baseline="-25000" dirty="0"/>
              <a:t>RD</a:t>
            </a:r>
            <a:r>
              <a:rPr lang="en-US" altLang="zh-TW" sz="1100" dirty="0" smtClean="0"/>
              <a:t> </a:t>
            </a:r>
            <a:endParaRPr lang="zh-TW" altLang="en-US" sz="1100" dirty="0"/>
          </a:p>
        </p:txBody>
      </p:sp>
      <p:sp>
        <p:nvSpPr>
          <p:cNvPr id="154" name="文字方塊 153"/>
          <p:cNvSpPr txBox="1"/>
          <p:nvPr/>
        </p:nvSpPr>
        <p:spPr>
          <a:xfrm>
            <a:off x="8374556" y="3555747"/>
            <a:ext cx="5549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smtClean="0"/>
              <a:t>H</a:t>
            </a:r>
            <a:r>
              <a:rPr lang="en-US" altLang="zh-TW" sz="1100" baseline="-25000" dirty="0" smtClean="0"/>
              <a:t>RD</a:t>
            </a:r>
            <a:r>
              <a:rPr lang="en-US" altLang="zh-TW" sz="1100" dirty="0" smtClean="0"/>
              <a:t>*2</a:t>
            </a:r>
            <a:endParaRPr lang="zh-TW" altLang="en-US" sz="1100" dirty="0"/>
          </a:p>
        </p:txBody>
      </p:sp>
      <p:sp>
        <p:nvSpPr>
          <p:cNvPr id="155" name="文字方塊 154"/>
          <p:cNvSpPr txBox="1"/>
          <p:nvPr/>
        </p:nvSpPr>
        <p:spPr>
          <a:xfrm>
            <a:off x="8316416" y="2910143"/>
            <a:ext cx="5549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smtClean="0"/>
              <a:t>H</a:t>
            </a:r>
            <a:r>
              <a:rPr lang="en-US" altLang="zh-TW" sz="1100" baseline="-25000" dirty="0" smtClean="0"/>
              <a:t>RD</a:t>
            </a:r>
            <a:r>
              <a:rPr lang="en-US" altLang="zh-TW" sz="1100" dirty="0" smtClean="0"/>
              <a:t>*6</a:t>
            </a:r>
            <a:endParaRPr lang="zh-TW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392259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601369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latin typeface="Calibri" pitchFamily="34" charset="0"/>
              </a:rPr>
              <a:t>CTDP-2TB </a:t>
            </a:r>
            <a:r>
              <a:rPr lang="en-US" altLang="zh-TW" sz="3200" dirty="0" err="1">
                <a:latin typeface="Calibri" pitchFamily="34" charset="0"/>
              </a:rPr>
              <a:t>Depacking</a:t>
            </a:r>
            <a:r>
              <a:rPr lang="en-US" altLang="zh-TW" sz="3200" dirty="0">
                <a:latin typeface="Calibri" pitchFamily="34" charset="0"/>
              </a:rPr>
              <a:t> </a:t>
            </a:r>
            <a:r>
              <a:rPr lang="en-US" altLang="zh-TW" sz="3200" dirty="0" smtClean="0">
                <a:latin typeface="Calibri" panose="020F0502020204030204" pitchFamily="34" charset="0"/>
              </a:rPr>
              <a:t>Procedure</a:t>
            </a:r>
            <a:endParaRPr lang="zh-TW" altLang="en-US" sz="3200" dirty="0">
              <a:latin typeface="Calibri" pitchFamily="34" charset="0"/>
            </a:endParaRPr>
          </a:p>
        </p:txBody>
      </p:sp>
      <p:cxnSp>
        <p:nvCxnSpPr>
          <p:cNvPr id="11" name="直線單箭頭接點 10"/>
          <p:cNvCxnSpPr/>
          <p:nvPr/>
        </p:nvCxnSpPr>
        <p:spPr bwMode="auto">
          <a:xfrm>
            <a:off x="5281973" y="1556792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3" name="矩形 12"/>
          <p:cNvSpPr/>
          <p:nvPr/>
        </p:nvSpPr>
        <p:spPr bwMode="auto">
          <a:xfrm>
            <a:off x="4035165" y="2353265"/>
            <a:ext cx="2448000" cy="47520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1599990" y="4159966"/>
            <a:ext cx="2093370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6" name="文字方塊 15"/>
          <p:cNvSpPr txBox="1"/>
          <p:nvPr/>
        </p:nvSpPr>
        <p:spPr>
          <a:xfrm>
            <a:off x="1547664" y="4149080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cs typeface="Arial" pitchFamily="34" charset="0"/>
              </a:rPr>
              <a:t>Upscaling </a:t>
            </a:r>
            <a:r>
              <a:rPr lang="en-US" altLang="zh-TW" sz="1400" b="1" dirty="0">
                <a:cs typeface="Arial" pitchFamily="34" charset="0"/>
              </a:rPr>
              <a:t>in </a:t>
            </a:r>
          </a:p>
          <a:p>
            <a:pPr algn="ctr"/>
            <a:r>
              <a:rPr lang="en-US" altLang="zh-TW" sz="1400" b="1" dirty="0">
                <a:cs typeface="Arial" pitchFamily="34" charset="0"/>
              </a:rPr>
              <a:t>Vertical Direction</a:t>
            </a:r>
          </a:p>
        </p:txBody>
      </p:sp>
      <p:sp>
        <p:nvSpPr>
          <p:cNvPr id="66" name="矩形 65"/>
          <p:cNvSpPr/>
          <p:nvPr/>
        </p:nvSpPr>
        <p:spPr bwMode="auto">
          <a:xfrm>
            <a:off x="4034036" y="2940346"/>
            <a:ext cx="2448000" cy="47520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67" name="矩形 66"/>
          <p:cNvSpPr/>
          <p:nvPr/>
        </p:nvSpPr>
        <p:spPr bwMode="auto">
          <a:xfrm>
            <a:off x="4034036" y="3545266"/>
            <a:ext cx="2448000" cy="47520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68" name="矩形 67"/>
          <p:cNvSpPr/>
          <p:nvPr/>
        </p:nvSpPr>
        <p:spPr bwMode="auto">
          <a:xfrm>
            <a:off x="4034036" y="1753652"/>
            <a:ext cx="2448000" cy="47520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69" name="矩形 68"/>
          <p:cNvSpPr/>
          <p:nvPr/>
        </p:nvSpPr>
        <p:spPr bwMode="auto">
          <a:xfrm>
            <a:off x="4035300" y="4164482"/>
            <a:ext cx="2448000" cy="47520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70" name="矩形 69"/>
          <p:cNvSpPr/>
          <p:nvPr/>
        </p:nvSpPr>
        <p:spPr bwMode="auto">
          <a:xfrm>
            <a:off x="4040276" y="5358920"/>
            <a:ext cx="2448000" cy="475200"/>
          </a:xfrm>
          <a:prstGeom prst="rect">
            <a:avLst/>
          </a:prstGeom>
          <a:noFill/>
          <a:ln w="6350">
            <a:solidFill>
              <a:schemeClr val="tx1"/>
            </a:solidFill>
            <a:prstDash val="sysDot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cxnSp>
        <p:nvCxnSpPr>
          <p:cNvPr id="72" name="直線單箭頭接點 71"/>
          <p:cNvCxnSpPr>
            <a:stCxn id="68" idx="2"/>
            <a:endCxn id="13" idx="0"/>
          </p:cNvCxnSpPr>
          <p:nvPr/>
        </p:nvCxnSpPr>
        <p:spPr>
          <a:xfrm>
            <a:off x="5258036" y="2228852"/>
            <a:ext cx="1129" cy="124413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4" name="直線單箭頭接點 73"/>
          <p:cNvCxnSpPr>
            <a:stCxn id="13" idx="2"/>
            <a:endCxn id="66" idx="0"/>
          </p:cNvCxnSpPr>
          <p:nvPr/>
        </p:nvCxnSpPr>
        <p:spPr>
          <a:xfrm flipH="1">
            <a:off x="5258036" y="2828465"/>
            <a:ext cx="1129" cy="111881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6" name="直線單箭頭接點 75"/>
          <p:cNvCxnSpPr>
            <a:stCxn id="66" idx="2"/>
            <a:endCxn id="67" idx="0"/>
          </p:cNvCxnSpPr>
          <p:nvPr/>
        </p:nvCxnSpPr>
        <p:spPr>
          <a:xfrm>
            <a:off x="5258036" y="3415546"/>
            <a:ext cx="0" cy="12972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8" name="直線單箭頭接點 77"/>
          <p:cNvCxnSpPr>
            <a:stCxn id="67" idx="2"/>
            <a:endCxn id="69" idx="0"/>
          </p:cNvCxnSpPr>
          <p:nvPr/>
        </p:nvCxnSpPr>
        <p:spPr>
          <a:xfrm>
            <a:off x="5258036" y="4020466"/>
            <a:ext cx="1264" cy="144016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0" name="直線單箭頭接點 79"/>
          <p:cNvCxnSpPr>
            <a:endCxn id="70" idx="0"/>
          </p:cNvCxnSpPr>
          <p:nvPr/>
        </p:nvCxnSpPr>
        <p:spPr>
          <a:xfrm>
            <a:off x="5259300" y="5229200"/>
            <a:ext cx="4976" cy="12972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0" name="文字方塊 9"/>
          <p:cNvSpPr txBox="1"/>
          <p:nvPr/>
        </p:nvSpPr>
        <p:spPr>
          <a:xfrm>
            <a:off x="4156874" y="1705632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cs typeface="Arial" pitchFamily="34" charset="0"/>
              </a:rPr>
              <a:t>View and Depth Splitting</a:t>
            </a:r>
            <a:endParaRPr kumimoji="1" lang="en-US" altLang="zh-TW" sz="1400" b="1" dirty="0">
              <a:solidFill>
                <a:prstClr val="black"/>
              </a:solidFill>
              <a:latin typeface="宋体" pitchFamily="2" charset="-122"/>
              <a:ea typeface="宋体" pitchFamily="2" charset="-122"/>
              <a:cs typeface="Arial" pitchFamily="34" charset="0"/>
            </a:endParaRPr>
          </a:p>
        </p:txBody>
      </p:sp>
      <p:sp>
        <p:nvSpPr>
          <p:cNvPr id="14" name="文字方塊 13"/>
          <p:cNvSpPr txBox="1"/>
          <p:nvPr/>
        </p:nvSpPr>
        <p:spPr>
          <a:xfrm>
            <a:off x="4213024" y="2946570"/>
            <a:ext cx="2141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>
                <a:cs typeface="Arial" pitchFamily="34" charset="0"/>
              </a:rPr>
              <a:t>Inverse </a:t>
            </a:r>
            <a:r>
              <a:rPr lang="en-US" altLang="zh-CN" sz="1400" b="1" dirty="0" err="1">
                <a:cs typeface="Arial" pitchFamily="34" charset="0"/>
              </a:rPr>
              <a:t>YCbCr</a:t>
            </a:r>
            <a:r>
              <a:rPr lang="en-US" altLang="zh-CN" sz="1400" b="1" dirty="0">
                <a:cs typeface="Arial" pitchFamily="34" charset="0"/>
              </a:rPr>
              <a:t> </a:t>
            </a:r>
            <a:r>
              <a:rPr lang="en-US" altLang="zh-TW" sz="1400" b="1" dirty="0">
                <a:cs typeface="Arial" pitchFamily="34" charset="0"/>
              </a:rPr>
              <a:t>Color Format Conversion</a:t>
            </a:r>
          </a:p>
        </p:txBody>
      </p:sp>
      <p:sp>
        <p:nvSpPr>
          <p:cNvPr id="32" name="文字方塊 31"/>
          <p:cNvSpPr txBox="1"/>
          <p:nvPr/>
        </p:nvSpPr>
        <p:spPr>
          <a:xfrm>
            <a:off x="4014634" y="2372752"/>
            <a:ext cx="244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>
                <a:cs typeface="Arial" pitchFamily="34" charset="0"/>
              </a:rPr>
              <a:t>Vertical Flipping</a:t>
            </a:r>
            <a:r>
              <a:rPr lang="en-US" altLang="zh-CN" sz="1400" b="1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  <a:cs typeface="Arial" pitchFamily="34" charset="0"/>
              </a:rPr>
              <a:t> </a:t>
            </a:r>
            <a:r>
              <a:rPr lang="en-US" altLang="zh-CN" sz="1400" b="1" dirty="0">
                <a:cs typeface="Arial" pitchFamily="34" charset="0"/>
              </a:rPr>
              <a:t>&amp; </a:t>
            </a:r>
            <a:r>
              <a:rPr lang="en-US" altLang="zh-CN" sz="1400" b="1" dirty="0" smtClean="0">
                <a:cs typeface="Arial" pitchFamily="34" charset="0"/>
              </a:rPr>
              <a:t>Combination</a:t>
            </a:r>
            <a:endParaRPr lang="en-US" altLang="zh-TW" sz="1400" b="1" dirty="0">
              <a:cs typeface="Arial" pitchFamily="34" charset="0"/>
            </a:endParaRPr>
          </a:p>
        </p:txBody>
      </p:sp>
      <p:sp>
        <p:nvSpPr>
          <p:cNvPr id="38" name="文字方塊 37"/>
          <p:cNvSpPr txBox="1"/>
          <p:nvPr/>
        </p:nvSpPr>
        <p:spPr>
          <a:xfrm>
            <a:off x="4048721" y="3512306"/>
            <a:ext cx="2379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>
                <a:cs typeface="Arial" pitchFamily="34" charset="0"/>
              </a:rPr>
              <a:t>Get Depth Pixel from</a:t>
            </a:r>
          </a:p>
          <a:p>
            <a:pPr algn="ctr"/>
            <a:r>
              <a:rPr lang="en-US" altLang="zh-CN" sz="1400" b="1" dirty="0" smtClean="0">
                <a:cs typeface="Arial" pitchFamily="34" charset="0"/>
              </a:rPr>
              <a:t>RGB </a:t>
            </a:r>
            <a:r>
              <a:rPr lang="en-US" altLang="zh-TW" sz="1400" b="1" dirty="0">
                <a:cs typeface="Arial" pitchFamily="34" charset="0"/>
              </a:rPr>
              <a:t>Subpixels Channel</a:t>
            </a:r>
          </a:p>
        </p:txBody>
      </p:sp>
      <p:sp>
        <p:nvSpPr>
          <p:cNvPr id="35" name="文字方塊 34"/>
          <p:cNvSpPr txBox="1"/>
          <p:nvPr/>
        </p:nvSpPr>
        <p:spPr>
          <a:xfrm>
            <a:off x="4068440" y="4121330"/>
            <a:ext cx="2303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cs typeface="Arial" pitchFamily="34" charset="0"/>
              </a:rPr>
              <a:t>Upscaling </a:t>
            </a:r>
            <a:r>
              <a:rPr lang="en-US" altLang="zh-TW" sz="1400" b="1" dirty="0">
                <a:cs typeface="Arial" pitchFamily="34" charset="0"/>
              </a:rPr>
              <a:t>in </a:t>
            </a:r>
          </a:p>
          <a:p>
            <a:pPr algn="ctr"/>
            <a:r>
              <a:rPr lang="en-US" altLang="zh-TW" sz="1400" b="1" dirty="0" smtClean="0">
                <a:cs typeface="Arial" pitchFamily="34" charset="0"/>
              </a:rPr>
              <a:t>Vertical</a:t>
            </a:r>
            <a:r>
              <a:rPr lang="zh-TW" altLang="en-US" sz="1400" b="1" dirty="0" smtClean="0">
                <a:cs typeface="Arial" pitchFamily="34" charset="0"/>
              </a:rPr>
              <a:t> </a:t>
            </a:r>
            <a:r>
              <a:rPr lang="en-US" altLang="zh-TW" sz="1400" b="1" dirty="0">
                <a:cs typeface="Arial" pitchFamily="34" charset="0"/>
              </a:rPr>
              <a:t>Direction</a:t>
            </a:r>
          </a:p>
        </p:txBody>
      </p:sp>
      <p:sp>
        <p:nvSpPr>
          <p:cNvPr id="83" name="文字方塊 82"/>
          <p:cNvSpPr txBox="1"/>
          <p:nvPr/>
        </p:nvSpPr>
        <p:spPr>
          <a:xfrm>
            <a:off x="4112396" y="5330064"/>
            <a:ext cx="2303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cs typeface="Arial" pitchFamily="34" charset="0"/>
              </a:rPr>
              <a:t>Depth Enhancement</a:t>
            </a:r>
          </a:p>
          <a:p>
            <a:pPr algn="ctr"/>
            <a:r>
              <a:rPr lang="en-US" altLang="zh-TW" sz="1400" b="1" dirty="0" smtClean="0">
                <a:solidFill>
                  <a:srgbClr val="FF0000"/>
                </a:solidFill>
                <a:cs typeface="Arial" pitchFamily="34" charset="0"/>
              </a:rPr>
              <a:t>(Optional)</a:t>
            </a:r>
            <a:endParaRPr lang="en-US" altLang="zh-TW" sz="1400" b="1" dirty="0">
              <a:solidFill>
                <a:srgbClr val="FF0000"/>
              </a:solidFill>
              <a:cs typeface="Arial" pitchFamily="34" charset="0"/>
            </a:endParaRPr>
          </a:p>
        </p:txBody>
      </p:sp>
      <p:grpSp>
        <p:nvGrpSpPr>
          <p:cNvPr id="3" name="群組 2"/>
          <p:cNvGrpSpPr/>
          <p:nvPr/>
        </p:nvGrpSpPr>
        <p:grpSpPr>
          <a:xfrm>
            <a:off x="4644008" y="1103888"/>
            <a:ext cx="1153435" cy="524912"/>
            <a:chOff x="4500624" y="1149828"/>
            <a:chExt cx="1153435" cy="524912"/>
          </a:xfrm>
        </p:grpSpPr>
        <p:grpSp>
          <p:nvGrpSpPr>
            <p:cNvPr id="60" name="群組 59"/>
            <p:cNvGrpSpPr>
              <a:grpSpLocks/>
            </p:cNvGrpSpPr>
            <p:nvPr/>
          </p:nvGrpSpPr>
          <p:grpSpPr>
            <a:xfrm>
              <a:off x="4502059" y="1196752"/>
              <a:ext cx="1152000" cy="450000"/>
              <a:chOff x="755576" y="2220183"/>
              <a:chExt cx="1154780" cy="652208"/>
            </a:xfrm>
          </p:grpSpPr>
          <p:pic>
            <p:nvPicPr>
              <p:cNvPr id="61" name="圖片 60"/>
              <p:cNvPicPr>
                <a:picLocks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5576" y="2224391"/>
                <a:ext cx="575462" cy="648000"/>
              </a:xfrm>
              <a:prstGeom prst="rect">
                <a:avLst/>
              </a:prstGeom>
            </p:spPr>
          </p:pic>
          <p:pic>
            <p:nvPicPr>
              <p:cNvPr id="62" name="圖片 61"/>
              <p:cNvPicPr>
                <a:picLocks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34894" y="2220183"/>
                <a:ext cx="575462" cy="648000"/>
              </a:xfrm>
              <a:prstGeom prst="rect">
                <a:avLst/>
              </a:prstGeom>
            </p:spPr>
          </p:pic>
        </p:grpSp>
        <p:grpSp>
          <p:nvGrpSpPr>
            <p:cNvPr id="63" name="群組 62"/>
            <p:cNvGrpSpPr/>
            <p:nvPr/>
          </p:nvGrpSpPr>
          <p:grpSpPr>
            <a:xfrm>
              <a:off x="4503035" y="1149828"/>
              <a:ext cx="1151024" cy="45940"/>
              <a:chOff x="7191544" y="2204864"/>
              <a:chExt cx="1151024" cy="276206"/>
            </a:xfrm>
          </p:grpSpPr>
          <p:pic>
            <p:nvPicPr>
              <p:cNvPr id="64" name="圖片 63"/>
              <p:cNvPicPr>
                <a:picLocks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" b="57580"/>
              <a:stretch/>
            </p:blipFill>
            <p:spPr>
              <a:xfrm>
                <a:off x="7191544" y="2204864"/>
                <a:ext cx="575512" cy="274877"/>
              </a:xfrm>
              <a:prstGeom prst="rect">
                <a:avLst/>
              </a:prstGeom>
            </p:spPr>
          </p:pic>
          <p:pic>
            <p:nvPicPr>
              <p:cNvPr id="65" name="圖片 64"/>
              <p:cNvPicPr>
                <a:picLocks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" b="57580"/>
              <a:stretch/>
            </p:blipFill>
            <p:spPr>
              <a:xfrm>
                <a:off x="7767056" y="2206193"/>
                <a:ext cx="575512" cy="274877"/>
              </a:xfrm>
              <a:prstGeom prst="rect">
                <a:avLst/>
              </a:prstGeom>
            </p:spPr>
          </p:pic>
        </p:grpSp>
        <p:grpSp>
          <p:nvGrpSpPr>
            <p:cNvPr id="71" name="群組 70"/>
            <p:cNvGrpSpPr/>
            <p:nvPr/>
          </p:nvGrpSpPr>
          <p:grpSpPr>
            <a:xfrm>
              <a:off x="4500624" y="1628800"/>
              <a:ext cx="1151024" cy="45940"/>
              <a:chOff x="7191544" y="2577989"/>
              <a:chExt cx="1151024" cy="276206"/>
            </a:xfrm>
          </p:grpSpPr>
          <p:pic>
            <p:nvPicPr>
              <p:cNvPr id="73" name="圖片 72"/>
              <p:cNvPicPr>
                <a:picLocks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7582" b="-1"/>
              <a:stretch/>
            </p:blipFill>
            <p:spPr>
              <a:xfrm>
                <a:off x="7191544" y="2577989"/>
                <a:ext cx="575512" cy="274877"/>
              </a:xfrm>
              <a:prstGeom prst="rect">
                <a:avLst/>
              </a:prstGeom>
            </p:spPr>
          </p:pic>
          <p:pic>
            <p:nvPicPr>
              <p:cNvPr id="75" name="圖片 74"/>
              <p:cNvPicPr>
                <a:picLocks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7582" b="-1"/>
              <a:stretch/>
            </p:blipFill>
            <p:spPr>
              <a:xfrm>
                <a:off x="7767056" y="2579318"/>
                <a:ext cx="575512" cy="274877"/>
              </a:xfrm>
              <a:prstGeom prst="rect">
                <a:avLst/>
              </a:prstGeom>
            </p:spPr>
          </p:pic>
        </p:grpSp>
      </p:grpSp>
      <p:sp>
        <p:nvSpPr>
          <p:cNvPr id="89" name="矩形 88"/>
          <p:cNvSpPr/>
          <p:nvPr/>
        </p:nvSpPr>
        <p:spPr bwMode="auto">
          <a:xfrm>
            <a:off x="3995936" y="4749132"/>
            <a:ext cx="2448000" cy="47520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cxnSp>
        <p:nvCxnSpPr>
          <p:cNvPr id="90" name="直線單箭頭接點 89"/>
          <p:cNvCxnSpPr>
            <a:endCxn id="89" idx="0"/>
          </p:cNvCxnSpPr>
          <p:nvPr/>
        </p:nvCxnSpPr>
        <p:spPr>
          <a:xfrm>
            <a:off x="5218672" y="4605116"/>
            <a:ext cx="1264" cy="144016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91" name="文字方塊 90"/>
          <p:cNvSpPr txBox="1"/>
          <p:nvPr/>
        </p:nvSpPr>
        <p:spPr>
          <a:xfrm>
            <a:off x="4029076" y="4705980"/>
            <a:ext cx="2303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>
                <a:cs typeface="Arial" pitchFamily="34" charset="0"/>
              </a:rPr>
              <a:t>Splitting &amp; Upscaling in </a:t>
            </a:r>
          </a:p>
          <a:p>
            <a:pPr algn="ctr"/>
            <a:r>
              <a:rPr lang="en-US" altLang="zh-TW" sz="1400" b="1" dirty="0">
                <a:cs typeface="Arial" pitchFamily="34" charset="0"/>
              </a:rPr>
              <a:t>Horizontal by 2</a:t>
            </a:r>
          </a:p>
        </p:txBody>
      </p:sp>
      <p:sp>
        <p:nvSpPr>
          <p:cNvPr id="94" name="矩形 93"/>
          <p:cNvSpPr/>
          <p:nvPr/>
        </p:nvSpPr>
        <p:spPr bwMode="auto">
          <a:xfrm>
            <a:off x="1599990" y="4840304"/>
            <a:ext cx="2093370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96" name="文字方塊 95"/>
          <p:cNvSpPr txBox="1"/>
          <p:nvPr/>
        </p:nvSpPr>
        <p:spPr>
          <a:xfrm>
            <a:off x="1581076" y="4797152"/>
            <a:ext cx="2198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>
                <a:cs typeface="Arial" pitchFamily="34" charset="0"/>
              </a:rPr>
              <a:t>Splitting </a:t>
            </a:r>
            <a:r>
              <a:rPr lang="en-US" altLang="zh-TW" sz="1400" b="1" dirty="0" smtClean="0">
                <a:cs typeface="Arial" pitchFamily="34" charset="0"/>
              </a:rPr>
              <a:t>&amp; Upscaling </a:t>
            </a:r>
            <a:r>
              <a:rPr lang="en-US" altLang="zh-TW" sz="1400" b="1" dirty="0">
                <a:cs typeface="Arial" pitchFamily="34" charset="0"/>
              </a:rPr>
              <a:t>in </a:t>
            </a:r>
          </a:p>
          <a:p>
            <a:pPr algn="ctr"/>
            <a:r>
              <a:rPr lang="en-US" altLang="zh-TW" sz="1400" b="1" dirty="0" smtClean="0">
                <a:cs typeface="Arial" pitchFamily="34" charset="0"/>
              </a:rPr>
              <a:t>Horizontal</a:t>
            </a:r>
            <a:r>
              <a:rPr lang="zh-TW" altLang="en-US" sz="1400" b="1" dirty="0" smtClean="0">
                <a:cs typeface="Arial" pitchFamily="34" charset="0"/>
              </a:rPr>
              <a:t> </a:t>
            </a:r>
            <a:r>
              <a:rPr lang="en-US" altLang="zh-TW" sz="1400" b="1" dirty="0" smtClean="0">
                <a:cs typeface="Arial" pitchFamily="34" charset="0"/>
              </a:rPr>
              <a:t> by 2</a:t>
            </a:r>
            <a:endParaRPr lang="en-US" altLang="zh-TW" sz="1400" b="1" dirty="0">
              <a:cs typeface="Arial" pitchFamily="34" charset="0"/>
            </a:endParaRPr>
          </a:p>
        </p:txBody>
      </p:sp>
      <p:cxnSp>
        <p:nvCxnSpPr>
          <p:cNvPr id="97" name="直線單箭頭接點 96"/>
          <p:cNvCxnSpPr/>
          <p:nvPr/>
        </p:nvCxnSpPr>
        <p:spPr>
          <a:xfrm>
            <a:off x="2668381" y="4685508"/>
            <a:ext cx="1264" cy="144016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grpSp>
        <p:nvGrpSpPr>
          <p:cNvPr id="99" name="群組 98"/>
          <p:cNvGrpSpPr>
            <a:grpSpLocks/>
          </p:cNvGrpSpPr>
          <p:nvPr/>
        </p:nvGrpSpPr>
        <p:grpSpPr>
          <a:xfrm>
            <a:off x="1331768" y="2060848"/>
            <a:ext cx="1152000" cy="450000"/>
            <a:chOff x="755576" y="2220183"/>
            <a:chExt cx="1154780" cy="652208"/>
          </a:xfrm>
        </p:grpSpPr>
        <p:pic>
          <p:nvPicPr>
            <p:cNvPr id="100" name="圖片 99"/>
            <p:cNvPicPr>
              <a:picLocks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2224391"/>
              <a:ext cx="575462" cy="648000"/>
            </a:xfrm>
            <a:prstGeom prst="rect">
              <a:avLst/>
            </a:prstGeom>
          </p:spPr>
        </p:pic>
        <p:pic>
          <p:nvPicPr>
            <p:cNvPr id="101" name="圖片 100"/>
            <p:cNvPicPr>
              <a:picLocks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4894" y="2220183"/>
              <a:ext cx="575462" cy="648000"/>
            </a:xfrm>
            <a:prstGeom prst="rect">
              <a:avLst/>
            </a:prstGeom>
          </p:spPr>
        </p:pic>
      </p:grpSp>
      <p:sp>
        <p:nvSpPr>
          <p:cNvPr id="102" name="文字方塊 101"/>
          <p:cNvSpPr txBox="1">
            <a:spLocks noChangeAspect="1"/>
          </p:cNvSpPr>
          <p:nvPr/>
        </p:nvSpPr>
        <p:spPr>
          <a:xfrm>
            <a:off x="1813816" y="1738882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103" name="文字方塊 102"/>
          <p:cNvSpPr txBox="1">
            <a:spLocks noChangeAspect="1"/>
          </p:cNvSpPr>
          <p:nvPr/>
        </p:nvSpPr>
        <p:spPr>
          <a:xfrm>
            <a:off x="100262" y="4554962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grpSp>
        <p:nvGrpSpPr>
          <p:cNvPr id="104" name="群組 103"/>
          <p:cNvGrpSpPr/>
          <p:nvPr/>
        </p:nvGrpSpPr>
        <p:grpSpPr>
          <a:xfrm>
            <a:off x="361995" y="4349935"/>
            <a:ext cx="1154780" cy="652208"/>
            <a:chOff x="755576" y="2220183"/>
            <a:chExt cx="1154780" cy="652208"/>
          </a:xfrm>
        </p:grpSpPr>
        <p:pic>
          <p:nvPicPr>
            <p:cNvPr id="105" name="圖片 104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2224391"/>
              <a:ext cx="575462" cy="648000"/>
            </a:xfrm>
            <a:prstGeom prst="rect">
              <a:avLst/>
            </a:prstGeom>
          </p:spPr>
        </p:pic>
        <p:pic>
          <p:nvPicPr>
            <p:cNvPr id="106" name="圖片 105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4894" y="2220183"/>
              <a:ext cx="575462" cy="648000"/>
            </a:xfrm>
            <a:prstGeom prst="rect">
              <a:avLst/>
            </a:prstGeom>
          </p:spPr>
        </p:pic>
      </p:grpSp>
      <p:sp>
        <p:nvSpPr>
          <p:cNvPr id="107" name="文字方塊 106"/>
          <p:cNvSpPr txBox="1">
            <a:spLocks noChangeAspect="1"/>
          </p:cNvSpPr>
          <p:nvPr/>
        </p:nvSpPr>
        <p:spPr>
          <a:xfrm>
            <a:off x="785076" y="4149080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pic>
        <p:nvPicPr>
          <p:cNvPr id="108" name="圖片 10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5964431"/>
            <a:ext cx="1152128" cy="648000"/>
          </a:xfrm>
          <a:prstGeom prst="rect">
            <a:avLst/>
          </a:prstGeom>
        </p:spPr>
      </p:pic>
      <p:pic>
        <p:nvPicPr>
          <p:cNvPr id="109" name="圖片 10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5954028"/>
            <a:ext cx="1152128" cy="648000"/>
          </a:xfrm>
          <a:prstGeom prst="rect">
            <a:avLst/>
          </a:prstGeom>
        </p:spPr>
      </p:pic>
      <p:sp>
        <p:nvSpPr>
          <p:cNvPr id="111" name="文字方塊 110"/>
          <p:cNvSpPr txBox="1">
            <a:spLocks noChangeAspect="1"/>
          </p:cNvSpPr>
          <p:nvPr/>
        </p:nvSpPr>
        <p:spPr>
          <a:xfrm>
            <a:off x="1190276" y="6204328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grpSp>
        <p:nvGrpSpPr>
          <p:cNvPr id="116" name="群組 115"/>
          <p:cNvGrpSpPr/>
          <p:nvPr/>
        </p:nvGrpSpPr>
        <p:grpSpPr>
          <a:xfrm>
            <a:off x="6659176" y="1873852"/>
            <a:ext cx="1151024" cy="45940"/>
            <a:chOff x="7191544" y="2204864"/>
            <a:chExt cx="1151024" cy="276206"/>
          </a:xfrm>
        </p:grpSpPr>
        <p:pic>
          <p:nvPicPr>
            <p:cNvPr id="117" name="圖片 116"/>
            <p:cNvPicPr>
              <a:picLocks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b="57580"/>
            <a:stretch/>
          </p:blipFill>
          <p:spPr>
            <a:xfrm>
              <a:off x="7191544" y="2204864"/>
              <a:ext cx="575512" cy="274877"/>
            </a:xfrm>
            <a:prstGeom prst="rect">
              <a:avLst/>
            </a:prstGeom>
          </p:spPr>
        </p:pic>
        <p:pic>
          <p:nvPicPr>
            <p:cNvPr id="118" name="圖片 117"/>
            <p:cNvPicPr>
              <a:picLocks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b="57580"/>
            <a:stretch/>
          </p:blipFill>
          <p:spPr>
            <a:xfrm>
              <a:off x="7767056" y="2206193"/>
              <a:ext cx="575512" cy="274877"/>
            </a:xfrm>
            <a:prstGeom prst="rect">
              <a:avLst/>
            </a:prstGeom>
          </p:spPr>
        </p:pic>
      </p:grpSp>
      <p:grpSp>
        <p:nvGrpSpPr>
          <p:cNvPr id="119" name="群組 118"/>
          <p:cNvGrpSpPr/>
          <p:nvPr/>
        </p:nvGrpSpPr>
        <p:grpSpPr>
          <a:xfrm>
            <a:off x="6660280" y="2062106"/>
            <a:ext cx="1151024" cy="45940"/>
            <a:chOff x="7191544" y="2577989"/>
            <a:chExt cx="1151024" cy="276206"/>
          </a:xfrm>
        </p:grpSpPr>
        <p:pic>
          <p:nvPicPr>
            <p:cNvPr id="120" name="圖片 119"/>
            <p:cNvPicPr>
              <a:picLocks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7582" b="-1"/>
            <a:stretch/>
          </p:blipFill>
          <p:spPr>
            <a:xfrm>
              <a:off x="7191544" y="2577989"/>
              <a:ext cx="575512" cy="274877"/>
            </a:xfrm>
            <a:prstGeom prst="rect">
              <a:avLst/>
            </a:prstGeom>
          </p:spPr>
        </p:pic>
        <p:pic>
          <p:nvPicPr>
            <p:cNvPr id="121" name="圖片 120"/>
            <p:cNvPicPr>
              <a:picLocks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7582" b="-1"/>
            <a:stretch/>
          </p:blipFill>
          <p:spPr>
            <a:xfrm>
              <a:off x="7767056" y="2579318"/>
              <a:ext cx="575512" cy="274877"/>
            </a:xfrm>
            <a:prstGeom prst="rect">
              <a:avLst/>
            </a:prstGeom>
          </p:spPr>
        </p:pic>
      </p:grpSp>
      <p:sp>
        <p:nvSpPr>
          <p:cNvPr id="122" name="文字方塊 121"/>
          <p:cNvSpPr txBox="1">
            <a:spLocks noChangeAspect="1"/>
          </p:cNvSpPr>
          <p:nvPr/>
        </p:nvSpPr>
        <p:spPr>
          <a:xfrm>
            <a:off x="7040996" y="1641091"/>
            <a:ext cx="4822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cxnSp>
        <p:nvCxnSpPr>
          <p:cNvPr id="9" name="肘形接點 8"/>
          <p:cNvCxnSpPr>
            <a:stCxn id="68" idx="1"/>
            <a:endCxn id="16" idx="0"/>
          </p:cNvCxnSpPr>
          <p:nvPr/>
        </p:nvCxnSpPr>
        <p:spPr>
          <a:xfrm rot="10800000" flipV="1">
            <a:off x="2663788" y="1991252"/>
            <a:ext cx="1370248" cy="2157828"/>
          </a:xfrm>
          <a:prstGeom prst="bentConnector2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grpSp>
        <p:nvGrpSpPr>
          <p:cNvPr id="129" name="群組 128"/>
          <p:cNvGrpSpPr/>
          <p:nvPr/>
        </p:nvGrpSpPr>
        <p:grpSpPr>
          <a:xfrm>
            <a:off x="6660232" y="2560612"/>
            <a:ext cx="1151024" cy="108000"/>
            <a:chOff x="7191544" y="2204864"/>
            <a:chExt cx="1151024" cy="649331"/>
          </a:xfrm>
        </p:grpSpPr>
        <p:pic>
          <p:nvPicPr>
            <p:cNvPr id="130" name="圖片 129"/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91544" y="2204864"/>
              <a:ext cx="575512" cy="648000"/>
            </a:xfrm>
            <a:prstGeom prst="rect">
              <a:avLst/>
            </a:prstGeom>
          </p:spPr>
        </p:pic>
        <p:pic>
          <p:nvPicPr>
            <p:cNvPr id="131" name="圖片 130"/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67056" y="2206195"/>
              <a:ext cx="575512" cy="648000"/>
            </a:xfrm>
            <a:prstGeom prst="rect">
              <a:avLst/>
            </a:prstGeom>
          </p:spPr>
        </p:pic>
      </p:grpSp>
      <p:sp>
        <p:nvSpPr>
          <p:cNvPr id="132" name="文字方塊 131"/>
          <p:cNvSpPr txBox="1">
            <a:spLocks noChangeAspect="1"/>
          </p:cNvSpPr>
          <p:nvPr/>
        </p:nvSpPr>
        <p:spPr>
          <a:xfrm>
            <a:off x="7024618" y="2355621"/>
            <a:ext cx="4822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grpSp>
        <p:nvGrpSpPr>
          <p:cNvPr id="134" name="群組 133"/>
          <p:cNvGrpSpPr/>
          <p:nvPr/>
        </p:nvGrpSpPr>
        <p:grpSpPr>
          <a:xfrm>
            <a:off x="6726334" y="3630760"/>
            <a:ext cx="1151024" cy="324000"/>
            <a:chOff x="7191544" y="2204864"/>
            <a:chExt cx="1151024" cy="649331"/>
          </a:xfrm>
        </p:grpSpPr>
        <p:pic>
          <p:nvPicPr>
            <p:cNvPr id="135" name="圖片 134"/>
            <p:cNvPicPr>
              <a:picLocks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91544" y="2204864"/>
              <a:ext cx="575512" cy="648000"/>
            </a:xfrm>
            <a:prstGeom prst="rect">
              <a:avLst/>
            </a:prstGeom>
          </p:spPr>
        </p:pic>
        <p:pic>
          <p:nvPicPr>
            <p:cNvPr id="136" name="圖片 135"/>
            <p:cNvPicPr>
              <a:picLocks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67056" y="2206195"/>
              <a:ext cx="575512" cy="648000"/>
            </a:xfrm>
            <a:prstGeom prst="rect">
              <a:avLst/>
            </a:prstGeom>
          </p:spPr>
        </p:pic>
      </p:grpSp>
      <p:sp>
        <p:nvSpPr>
          <p:cNvPr id="137" name="文字方塊 136"/>
          <p:cNvSpPr txBox="1">
            <a:spLocks noChangeAspect="1"/>
          </p:cNvSpPr>
          <p:nvPr/>
        </p:nvSpPr>
        <p:spPr>
          <a:xfrm>
            <a:off x="7136094" y="3429000"/>
            <a:ext cx="4822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138" name="文字方塊 137"/>
          <p:cNvSpPr txBox="1">
            <a:spLocks noChangeAspect="1"/>
          </p:cNvSpPr>
          <p:nvPr/>
        </p:nvSpPr>
        <p:spPr>
          <a:xfrm>
            <a:off x="7211962" y="4157728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grpSp>
        <p:nvGrpSpPr>
          <p:cNvPr id="139" name="群組 138"/>
          <p:cNvGrpSpPr/>
          <p:nvPr/>
        </p:nvGrpSpPr>
        <p:grpSpPr>
          <a:xfrm>
            <a:off x="6801720" y="4363845"/>
            <a:ext cx="1151024" cy="649331"/>
            <a:chOff x="7191544" y="2204864"/>
            <a:chExt cx="1151024" cy="649331"/>
          </a:xfrm>
        </p:grpSpPr>
        <p:pic>
          <p:nvPicPr>
            <p:cNvPr id="140" name="圖片 139"/>
            <p:cNvPicPr>
              <a:picLocks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91544" y="2204864"/>
              <a:ext cx="575512" cy="648000"/>
            </a:xfrm>
            <a:prstGeom prst="rect">
              <a:avLst/>
            </a:prstGeom>
          </p:spPr>
        </p:pic>
        <p:pic>
          <p:nvPicPr>
            <p:cNvPr id="141" name="圖片 140"/>
            <p:cNvPicPr>
              <a:picLocks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67056" y="2206195"/>
              <a:ext cx="575512" cy="648000"/>
            </a:xfrm>
            <a:prstGeom prst="rect">
              <a:avLst/>
            </a:prstGeom>
          </p:spPr>
        </p:pic>
      </p:grpSp>
      <p:sp>
        <p:nvSpPr>
          <p:cNvPr id="142" name="文字方塊 141"/>
          <p:cNvSpPr txBox="1">
            <a:spLocks noChangeAspect="1"/>
          </p:cNvSpPr>
          <p:nvPr/>
        </p:nvSpPr>
        <p:spPr>
          <a:xfrm>
            <a:off x="7884368" y="4581128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pic>
        <p:nvPicPr>
          <p:cNvPr id="143" name="圖片 14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4816" y="5982575"/>
            <a:ext cx="1152128" cy="648000"/>
          </a:xfrm>
          <a:prstGeom prst="rect">
            <a:avLst/>
          </a:prstGeom>
        </p:spPr>
      </p:pic>
      <p:pic>
        <p:nvPicPr>
          <p:cNvPr id="144" name="圖片 14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808" y="5981660"/>
            <a:ext cx="1152128" cy="648000"/>
          </a:xfrm>
          <a:prstGeom prst="rect">
            <a:avLst/>
          </a:prstGeom>
        </p:spPr>
      </p:pic>
      <p:sp>
        <p:nvSpPr>
          <p:cNvPr id="145" name="文字方塊 144"/>
          <p:cNvSpPr txBox="1">
            <a:spLocks noChangeAspect="1"/>
          </p:cNvSpPr>
          <p:nvPr/>
        </p:nvSpPr>
        <p:spPr>
          <a:xfrm>
            <a:off x="1813816" y="5749525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147" name="文字方塊 146"/>
          <p:cNvSpPr txBox="1">
            <a:spLocks noChangeAspect="1"/>
          </p:cNvSpPr>
          <p:nvPr/>
        </p:nvSpPr>
        <p:spPr>
          <a:xfrm>
            <a:off x="6430418" y="6312091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sp>
        <p:nvSpPr>
          <p:cNvPr id="149" name="文字方塊 148"/>
          <p:cNvSpPr txBox="1">
            <a:spLocks noChangeAspect="1"/>
          </p:cNvSpPr>
          <p:nvPr/>
        </p:nvSpPr>
        <p:spPr>
          <a:xfrm>
            <a:off x="2941744" y="5733256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cxnSp>
        <p:nvCxnSpPr>
          <p:cNvPr id="152" name="直線單箭頭接點 151"/>
          <p:cNvCxnSpPr/>
          <p:nvPr/>
        </p:nvCxnSpPr>
        <p:spPr>
          <a:xfrm>
            <a:off x="5256772" y="5834120"/>
            <a:ext cx="1264" cy="144016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54" name="直線單箭頭接點 153"/>
          <p:cNvCxnSpPr/>
          <p:nvPr/>
        </p:nvCxnSpPr>
        <p:spPr>
          <a:xfrm>
            <a:off x="2657582" y="5373216"/>
            <a:ext cx="0" cy="538416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12" name="文字方塊 111"/>
          <p:cNvSpPr txBox="1"/>
          <p:nvPr/>
        </p:nvSpPr>
        <p:spPr>
          <a:xfrm>
            <a:off x="5785708" y="1477272"/>
            <a:ext cx="4603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H</a:t>
            </a:r>
            <a:r>
              <a:rPr lang="en-US" altLang="zh-TW" sz="1100" baseline="-25000" dirty="0"/>
              <a:t>RD</a:t>
            </a:r>
            <a:r>
              <a:rPr lang="en-US" altLang="zh-TW" sz="1100" dirty="0" smtClean="0"/>
              <a:t> </a:t>
            </a:r>
            <a:endParaRPr lang="zh-TW" altLang="en-US" sz="1100" dirty="0"/>
          </a:p>
        </p:txBody>
      </p:sp>
      <p:sp>
        <p:nvSpPr>
          <p:cNvPr id="113" name="文字方塊 112"/>
          <p:cNvSpPr txBox="1"/>
          <p:nvPr/>
        </p:nvSpPr>
        <p:spPr>
          <a:xfrm>
            <a:off x="5781155" y="1018802"/>
            <a:ext cx="4603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H</a:t>
            </a:r>
            <a:r>
              <a:rPr lang="en-US" altLang="zh-TW" sz="1100" baseline="-25000" dirty="0"/>
              <a:t>RD</a:t>
            </a:r>
            <a:r>
              <a:rPr lang="en-US" altLang="zh-TW" sz="1100" dirty="0" smtClean="0"/>
              <a:t> </a:t>
            </a:r>
            <a:endParaRPr lang="zh-TW" altLang="en-US" sz="1100" dirty="0"/>
          </a:p>
        </p:txBody>
      </p:sp>
      <p:sp>
        <p:nvSpPr>
          <p:cNvPr id="123" name="文字方塊 122"/>
          <p:cNvSpPr txBox="1"/>
          <p:nvPr/>
        </p:nvSpPr>
        <p:spPr>
          <a:xfrm>
            <a:off x="5724128" y="1284532"/>
            <a:ext cx="70403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smtClean="0"/>
              <a:t>H-H</a:t>
            </a:r>
            <a:r>
              <a:rPr lang="en-US" altLang="zh-TW" sz="1100" baseline="-25000" dirty="0" smtClean="0"/>
              <a:t>RD</a:t>
            </a:r>
            <a:r>
              <a:rPr lang="en-US" altLang="zh-TW" sz="1100" dirty="0" smtClean="0"/>
              <a:t>*2</a:t>
            </a:r>
            <a:endParaRPr lang="zh-TW" altLang="en-US" sz="1100" dirty="0"/>
          </a:p>
        </p:txBody>
      </p:sp>
      <p:sp>
        <p:nvSpPr>
          <p:cNvPr id="124" name="文字方塊 123"/>
          <p:cNvSpPr txBox="1"/>
          <p:nvPr/>
        </p:nvSpPr>
        <p:spPr>
          <a:xfrm>
            <a:off x="627601" y="2159278"/>
            <a:ext cx="70403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smtClean="0"/>
              <a:t>H-H</a:t>
            </a:r>
            <a:r>
              <a:rPr lang="en-US" altLang="zh-TW" sz="1100" baseline="-25000" dirty="0" smtClean="0"/>
              <a:t>RD</a:t>
            </a:r>
            <a:r>
              <a:rPr lang="en-US" altLang="zh-TW" sz="1100" dirty="0" smtClean="0"/>
              <a:t>*2</a:t>
            </a:r>
            <a:endParaRPr lang="zh-TW" altLang="en-US" sz="1100" dirty="0"/>
          </a:p>
        </p:txBody>
      </p:sp>
      <p:sp>
        <p:nvSpPr>
          <p:cNvPr id="125" name="文字方塊 124"/>
          <p:cNvSpPr txBox="1">
            <a:spLocks noChangeAspect="1"/>
          </p:cNvSpPr>
          <p:nvPr/>
        </p:nvSpPr>
        <p:spPr>
          <a:xfrm>
            <a:off x="5682955" y="5800235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126" name="文字方塊 125"/>
          <p:cNvSpPr txBox="1">
            <a:spLocks noChangeAspect="1"/>
          </p:cNvSpPr>
          <p:nvPr/>
        </p:nvSpPr>
        <p:spPr>
          <a:xfrm>
            <a:off x="4505610" y="5805264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127" name="文字方塊 126"/>
          <p:cNvSpPr txBox="1"/>
          <p:nvPr/>
        </p:nvSpPr>
        <p:spPr>
          <a:xfrm>
            <a:off x="7744905" y="1991252"/>
            <a:ext cx="42191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H</a:t>
            </a:r>
            <a:r>
              <a:rPr lang="en-US" altLang="zh-TW" sz="1100" baseline="-25000" dirty="0"/>
              <a:t>RD</a:t>
            </a:r>
            <a:endParaRPr lang="zh-TW" altLang="en-US" sz="1100" dirty="0"/>
          </a:p>
        </p:txBody>
      </p:sp>
      <p:sp>
        <p:nvSpPr>
          <p:cNvPr id="146" name="文字方塊 145"/>
          <p:cNvSpPr txBox="1"/>
          <p:nvPr/>
        </p:nvSpPr>
        <p:spPr>
          <a:xfrm>
            <a:off x="7740352" y="1727230"/>
            <a:ext cx="4603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H</a:t>
            </a:r>
            <a:r>
              <a:rPr lang="en-US" altLang="zh-TW" sz="1100" baseline="-25000" dirty="0"/>
              <a:t>RD</a:t>
            </a:r>
            <a:r>
              <a:rPr lang="en-US" altLang="zh-TW" sz="1100" dirty="0" smtClean="0"/>
              <a:t> </a:t>
            </a:r>
            <a:endParaRPr lang="zh-TW" altLang="en-US" sz="1100" dirty="0"/>
          </a:p>
        </p:txBody>
      </p:sp>
      <p:sp>
        <p:nvSpPr>
          <p:cNvPr id="150" name="文字方塊 149"/>
          <p:cNvSpPr txBox="1"/>
          <p:nvPr/>
        </p:nvSpPr>
        <p:spPr>
          <a:xfrm>
            <a:off x="7740352" y="2460060"/>
            <a:ext cx="5549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smtClean="0"/>
              <a:t>H</a:t>
            </a:r>
            <a:r>
              <a:rPr lang="en-US" altLang="zh-TW" sz="1100" baseline="-25000" dirty="0" smtClean="0"/>
              <a:t>RD</a:t>
            </a:r>
            <a:r>
              <a:rPr lang="en-US" altLang="zh-TW" sz="1100" dirty="0" smtClean="0"/>
              <a:t>*2</a:t>
            </a:r>
            <a:endParaRPr lang="zh-TW" altLang="en-US" sz="1100" dirty="0"/>
          </a:p>
        </p:txBody>
      </p:sp>
      <p:sp>
        <p:nvSpPr>
          <p:cNvPr id="151" name="文字方塊 150"/>
          <p:cNvSpPr txBox="1"/>
          <p:nvPr/>
        </p:nvSpPr>
        <p:spPr>
          <a:xfrm>
            <a:off x="7812360" y="3643111"/>
            <a:ext cx="5549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smtClean="0"/>
              <a:t>H</a:t>
            </a:r>
            <a:r>
              <a:rPr lang="en-US" altLang="zh-TW" sz="1100" baseline="-25000" dirty="0" smtClean="0"/>
              <a:t>RD</a:t>
            </a:r>
            <a:r>
              <a:rPr lang="en-US" altLang="zh-TW" sz="1100" dirty="0" smtClean="0"/>
              <a:t>*6</a:t>
            </a:r>
            <a:endParaRPr lang="zh-TW" altLang="en-US" sz="11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文字方塊 92"/>
              <p:cNvSpPr txBox="1"/>
              <p:nvPr/>
            </p:nvSpPr>
            <p:spPr>
              <a:xfrm>
                <a:off x="6444208" y="2924944"/>
                <a:ext cx="2802947" cy="4682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pt-BR" altLang="zh-TW" sz="900" i="1" smtClean="0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pt-BR" altLang="zh-TW" sz="900" i="1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𝑅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𝐺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𝐵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pt-BR" altLang="zh-TW" sz="900" dirty="0" smtClean="0"/>
                  <a:t>=</a:t>
                </a:r>
                <a:r>
                  <a:rPr lang="pt-BR" altLang="zh-TW" sz="900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pt-BR" altLang="zh-TW" sz="900" i="1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pt-BR" altLang="zh-TW" sz="900" i="1" smtClean="0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1.1644</m:t>
                              </m:r>
                            </m:e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−0.0001</m:t>
                              </m:r>
                            </m:e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1</m:t>
                              </m:r>
                              <m:r>
                                <a:rPr lang="en-US" altLang="zh-TW" sz="900" i="1">
                                  <a:latin typeface="Cambria Math"/>
                                </a:rPr>
                                <m:t>.</m:t>
                              </m:r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5960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i="1">
                                  <a:latin typeface="Cambria Math"/>
                                </a:rPr>
                                <m:t>1.1644</m:t>
                              </m:r>
                            </m:e>
                            <m:e>
                              <m:r>
                                <a:rPr lang="en-US" altLang="zh-TW" sz="900" i="1">
                                  <a:latin typeface="Cambria Math"/>
                                </a:rPr>
                                <m:t>−0.</m:t>
                              </m:r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3917</m:t>
                              </m:r>
                            </m:e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−0.8130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i="1">
                                  <a:latin typeface="Cambria Math"/>
                                </a:rPr>
                                <m:t>1.1644</m:t>
                              </m:r>
                            </m:e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2.0173</m:t>
                              </m:r>
                            </m:e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−0.0001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pt-BR" altLang="zh-TW" sz="900" dirty="0" smtClean="0"/>
                  <a:t>(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pt-BR" altLang="zh-TW" sz="900" i="1" smtClean="0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pt-BR" altLang="zh-TW" sz="900" i="1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𝑌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𝐶𝑏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𝐶𝑟</m:t>
                              </m:r>
                            </m:e>
                          </m:mr>
                        </m:m>
                      </m:e>
                    </m:d>
                    <m:r>
                      <a:rPr lang="en-US" altLang="zh-TW" sz="900" b="0" i="1" smtClean="0">
                        <a:latin typeface="Cambria Math"/>
                      </a:rPr>
                      <m:t>−</m:t>
                    </m:r>
                    <m:d>
                      <m:dPr>
                        <m:begChr m:val="["/>
                        <m:endChr m:val="]"/>
                        <m:ctrlPr>
                          <a:rPr lang="pt-BR" altLang="zh-TW" sz="900" i="1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pt-BR" altLang="zh-TW" sz="900" i="1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zh-TW" sz="900" i="1">
                                  <a:latin typeface="Cambria Math"/>
                                </a:rPr>
                                <m:t>1</m:t>
                              </m:r>
                              <m:r>
                                <a:rPr lang="en-US" altLang="zh-TW" sz="900" i="1">
                                  <a:latin typeface="Cambria Math"/>
                                </a:rPr>
                                <m:t>6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i="1">
                                  <a:latin typeface="Cambria Math"/>
                                </a:rPr>
                                <m:t>128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i="1">
                                  <a:latin typeface="Cambria Math"/>
                                </a:rPr>
                                <m:t>128</m:t>
                              </m:r>
                            </m:e>
                          </m:mr>
                        </m:m>
                      </m:e>
                    </m:d>
                    <m:r>
                      <a:rPr lang="en-US" altLang="zh-TW" sz="900" b="0" i="1" smtClean="0">
                        <a:latin typeface="Cambria Math"/>
                      </a:rPr>
                      <m:t>)</m:t>
                    </m:r>
                  </m:oMath>
                </a14:m>
                <a:endParaRPr lang="zh-TW" altLang="en-US" sz="900" b="1" dirty="0"/>
              </a:p>
            </p:txBody>
          </p:sp>
        </mc:Choice>
        <mc:Fallback xmlns="">
          <p:sp>
            <p:nvSpPr>
              <p:cNvPr id="93" name="文字方塊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4208" y="2924944"/>
                <a:ext cx="2802947" cy="46820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2" name="文字方塊 91"/>
          <p:cNvSpPr txBox="1"/>
          <p:nvPr/>
        </p:nvSpPr>
        <p:spPr>
          <a:xfrm>
            <a:off x="11352" y="1270501"/>
            <a:ext cx="3100061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TW" sz="1000" dirty="0" err="1" smtClean="0">
                <a:latin typeface="Calibri" panose="020F0502020204030204" pitchFamily="34" charset="0"/>
                <a:ea typeface="Malgun Gothic"/>
                <a:cs typeface="Times New Roman"/>
              </a:rPr>
              <a:t>depth_sampling_factor</a:t>
            </a:r>
            <a:r>
              <a:rPr lang="en-GB" altLang="zh-TW" sz="1000" dirty="0" smtClean="0">
                <a:latin typeface="Calibri" panose="020F0502020204030204" pitchFamily="34" charset="0"/>
                <a:ea typeface="Malgun Gothic"/>
                <a:cs typeface="Times New Roman"/>
              </a:rPr>
              <a:t> = 1, </a:t>
            </a:r>
            <a:r>
              <a:rPr lang="en-US" altLang="zh-TW" sz="1000" dirty="0" smtClean="0">
                <a:latin typeface="Calibri" panose="020F0502020204030204" pitchFamily="34" charset="0"/>
              </a:rPr>
              <a:t>H</a:t>
            </a:r>
            <a:r>
              <a:rPr lang="en-US" altLang="zh-TW" sz="1000" baseline="-25000" dirty="0" smtClean="0">
                <a:latin typeface="Calibri" panose="020F0502020204030204" pitchFamily="34" charset="0"/>
              </a:rPr>
              <a:t>RD</a:t>
            </a:r>
            <a:r>
              <a:rPr lang="en-US" altLang="zh-TW" sz="1000" dirty="0" smtClean="0">
                <a:latin typeface="Calibri" panose="020F0502020204030204" pitchFamily="34" charset="0"/>
              </a:rPr>
              <a:t>=(H/48)*2</a:t>
            </a:r>
          </a:p>
          <a:p>
            <a:r>
              <a:rPr lang="en-GB" altLang="zh-TW" sz="1000" dirty="0" err="1">
                <a:latin typeface="Calibri" panose="020F0502020204030204" pitchFamily="34" charset="0"/>
                <a:ea typeface="Malgun Gothic"/>
                <a:cs typeface="Times New Roman"/>
              </a:rPr>
              <a:t>depth_sampling_factor</a:t>
            </a:r>
            <a:r>
              <a:rPr lang="en-GB" altLang="zh-TW" sz="1000" dirty="0">
                <a:latin typeface="Calibri" panose="020F0502020204030204" pitchFamily="34" charset="0"/>
                <a:ea typeface="Malgun Gothic"/>
                <a:cs typeface="Times New Roman"/>
              </a:rPr>
              <a:t> = </a:t>
            </a:r>
            <a:r>
              <a:rPr lang="en-GB" altLang="zh-TW" sz="1000" dirty="0" smtClean="0">
                <a:latin typeface="Calibri" panose="020F0502020204030204" pitchFamily="34" charset="0"/>
                <a:ea typeface="Malgun Gothic"/>
                <a:cs typeface="Times New Roman"/>
              </a:rPr>
              <a:t>2, </a:t>
            </a:r>
            <a:r>
              <a:rPr lang="en-US" altLang="zh-TW" sz="1000" dirty="0" smtClean="0">
                <a:latin typeface="Calibri" panose="020F0502020204030204" pitchFamily="34" charset="0"/>
              </a:rPr>
              <a:t>H</a:t>
            </a:r>
            <a:r>
              <a:rPr lang="en-US" altLang="zh-TW" sz="1000" baseline="-25000" dirty="0" smtClean="0">
                <a:latin typeface="Calibri" panose="020F0502020204030204" pitchFamily="34" charset="0"/>
              </a:rPr>
              <a:t>RD</a:t>
            </a:r>
            <a:r>
              <a:rPr lang="en-US" altLang="zh-TW" sz="1000" dirty="0" smtClean="0">
                <a:latin typeface="Calibri" panose="020F0502020204030204" pitchFamily="34" charset="0"/>
              </a:rPr>
              <a:t>=(</a:t>
            </a:r>
            <a:r>
              <a:rPr lang="en-US" altLang="zh-TW" sz="1000" dirty="0">
                <a:latin typeface="Calibri" panose="020F0502020204030204" pitchFamily="34" charset="0"/>
              </a:rPr>
              <a:t>H/24)*2</a:t>
            </a:r>
            <a:endParaRPr lang="zh-TW" altLang="en-US" sz="1000" dirty="0">
              <a:latin typeface="Calibri" panose="020F0502020204030204" pitchFamily="34" charset="0"/>
            </a:endParaRPr>
          </a:p>
          <a:p>
            <a:r>
              <a:rPr lang="en-GB" altLang="zh-TW" sz="1000" dirty="0" err="1">
                <a:latin typeface="Calibri" panose="020F0502020204030204" pitchFamily="34" charset="0"/>
                <a:ea typeface="Malgun Gothic"/>
                <a:cs typeface="Times New Roman"/>
              </a:rPr>
              <a:t>depth_sampling_factor</a:t>
            </a:r>
            <a:r>
              <a:rPr lang="en-GB" altLang="zh-TW" sz="1000" dirty="0">
                <a:latin typeface="Calibri" panose="020F0502020204030204" pitchFamily="34" charset="0"/>
                <a:ea typeface="Malgun Gothic"/>
                <a:cs typeface="Times New Roman"/>
              </a:rPr>
              <a:t> = </a:t>
            </a:r>
            <a:r>
              <a:rPr lang="en-GB" altLang="zh-TW" sz="1000" dirty="0" smtClean="0">
                <a:latin typeface="Calibri" panose="020F0502020204030204" pitchFamily="34" charset="0"/>
                <a:ea typeface="Malgun Gothic"/>
                <a:cs typeface="Times New Roman"/>
              </a:rPr>
              <a:t>3, </a:t>
            </a:r>
            <a:r>
              <a:rPr lang="en-US" altLang="zh-TW" sz="1000" dirty="0" smtClean="0">
                <a:latin typeface="Calibri" panose="020F0502020204030204" pitchFamily="34" charset="0"/>
              </a:rPr>
              <a:t>H</a:t>
            </a:r>
            <a:r>
              <a:rPr lang="en-US" altLang="zh-TW" sz="1000" baseline="-25000" dirty="0" smtClean="0">
                <a:latin typeface="Calibri" panose="020F0502020204030204" pitchFamily="34" charset="0"/>
              </a:rPr>
              <a:t>RD</a:t>
            </a:r>
            <a:r>
              <a:rPr lang="en-US" altLang="zh-TW" sz="1000" dirty="0" smtClean="0">
                <a:latin typeface="Calibri" panose="020F0502020204030204" pitchFamily="34" charset="0"/>
              </a:rPr>
              <a:t>=(H/16)*2</a:t>
            </a:r>
            <a:endParaRPr lang="zh-TW" altLang="en-US" sz="1000" dirty="0">
              <a:latin typeface="Calibri" panose="020F0502020204030204" pitchFamily="34" charset="0"/>
            </a:endParaRPr>
          </a:p>
          <a:p>
            <a:endParaRPr lang="zh-TW" altLang="en-US" sz="900" dirty="0"/>
          </a:p>
        </p:txBody>
      </p:sp>
    </p:spTree>
    <p:extLst>
      <p:ext uri="{BB962C8B-B14F-4D97-AF65-F5344CB8AC3E}">
        <p14:creationId xmlns:p14="http://schemas.microsoft.com/office/powerpoint/2010/main" val="2787070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1" name="直線單箭頭接點 90"/>
          <p:cNvCxnSpPr/>
          <p:nvPr/>
        </p:nvCxnSpPr>
        <p:spPr bwMode="auto">
          <a:xfrm>
            <a:off x="5868144" y="5157192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9" name="直線單箭頭接點 88"/>
          <p:cNvCxnSpPr/>
          <p:nvPr/>
        </p:nvCxnSpPr>
        <p:spPr bwMode="auto">
          <a:xfrm>
            <a:off x="5868144" y="3861048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8" name="直線單箭頭接點 87"/>
          <p:cNvCxnSpPr/>
          <p:nvPr/>
        </p:nvCxnSpPr>
        <p:spPr bwMode="auto">
          <a:xfrm>
            <a:off x="5868144" y="3212976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8" name="矩形 47"/>
          <p:cNvSpPr/>
          <p:nvPr/>
        </p:nvSpPr>
        <p:spPr bwMode="auto">
          <a:xfrm>
            <a:off x="4716016" y="3374566"/>
            <a:ext cx="2239914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endParaRPr lang="en-US" altLang="zh-TW" sz="1400" b="1" dirty="0" smtClean="0">
              <a:solidFill>
                <a:schemeClr val="tx1"/>
              </a:solidFill>
              <a:cs typeface="Arial" pitchFamily="34" charset="0"/>
            </a:endParaRPr>
          </a:p>
          <a:p>
            <a:pPr algn="ctr"/>
            <a:endParaRPr lang="en-US" altLang="zh-TW" sz="1400" b="1" dirty="0">
              <a:solidFill>
                <a:schemeClr val="tx1"/>
              </a:solidFill>
              <a:cs typeface="Arial" pitchFamily="34" charset="0"/>
            </a:endParaRPr>
          </a:p>
        </p:txBody>
      </p:sp>
      <p:grpSp>
        <p:nvGrpSpPr>
          <p:cNvPr id="78" name="群組 77"/>
          <p:cNvGrpSpPr/>
          <p:nvPr/>
        </p:nvGrpSpPr>
        <p:grpSpPr>
          <a:xfrm>
            <a:off x="4716632" y="4671347"/>
            <a:ext cx="2238905" cy="523220"/>
            <a:chOff x="5199360" y="3933056"/>
            <a:chExt cx="2468984" cy="523220"/>
          </a:xfrm>
        </p:grpSpPr>
        <p:sp>
          <p:nvSpPr>
            <p:cNvPr id="51" name="矩形 50"/>
            <p:cNvSpPr/>
            <p:nvPr/>
          </p:nvSpPr>
          <p:spPr bwMode="auto">
            <a:xfrm>
              <a:off x="5199360" y="3933056"/>
              <a:ext cx="2468984" cy="523220"/>
            </a:xfrm>
            <a:prstGeom prst="rect">
              <a:avLst/>
            </a:prstGeom>
            <a:gradFill>
              <a:gsLst>
                <a:gs pos="97917">
                  <a:schemeClr val="bg1"/>
                </a:gs>
                <a:gs pos="0">
                  <a:srgbClr val="8BAE6C"/>
                </a:gs>
              </a:gsLst>
              <a:lin ang="16200000" scaled="1"/>
            </a:gradFill>
            <a:ln w="22225"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TW" sz="1400" b="1" dirty="0" smtClean="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endParaRP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TW" sz="1400" b="1" dirty="0" smtClean="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endParaRPr>
            </a:p>
          </p:txBody>
        </p:sp>
        <p:sp>
          <p:nvSpPr>
            <p:cNvPr id="52" name="文字方塊 51"/>
            <p:cNvSpPr txBox="1"/>
            <p:nvPr/>
          </p:nvSpPr>
          <p:spPr>
            <a:xfrm>
              <a:off x="5364088" y="3933056"/>
              <a:ext cx="21602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400" b="1" dirty="0" smtClean="0">
                  <a:latin typeface="Arial" pitchFamily="34" charset="0"/>
                  <a:cs typeface="Arial" pitchFamily="34" charset="0"/>
                </a:rPr>
                <a:t>Vertical Splitting</a:t>
              </a:r>
            </a:p>
            <a:p>
              <a:pPr algn="ctr"/>
              <a:r>
                <a:rPr lang="en-US" altLang="zh-TW" sz="1400" b="1" dirty="0" smtClean="0">
                  <a:latin typeface="Arial" pitchFamily="34" charset="0"/>
                  <a:cs typeface="Arial" pitchFamily="34" charset="0"/>
                </a:rPr>
                <a:t>&amp; Flipping</a:t>
              </a:r>
              <a:endParaRPr lang="en-US" altLang="zh-TW" sz="1400" b="1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55" name="矩形 54"/>
          <p:cNvSpPr/>
          <p:nvPr/>
        </p:nvSpPr>
        <p:spPr bwMode="auto">
          <a:xfrm>
            <a:off x="4716632" y="2707330"/>
            <a:ext cx="2238905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56" name="文字方塊 55"/>
          <p:cNvSpPr txBox="1"/>
          <p:nvPr/>
        </p:nvSpPr>
        <p:spPr>
          <a:xfrm>
            <a:off x="4716016" y="2717028"/>
            <a:ext cx="22389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latin typeface="Arial" pitchFamily="34" charset="0"/>
                <a:cs typeface="Arial" pitchFamily="34" charset="0"/>
              </a:rPr>
              <a:t>Downscaling in</a:t>
            </a:r>
          </a:p>
          <a:p>
            <a:pPr algn="ctr"/>
            <a:r>
              <a:rPr lang="en-US" altLang="zh-TW" sz="1400" b="1" dirty="0" smtClean="0">
                <a:latin typeface="Arial" pitchFamily="34" charset="0"/>
                <a:cs typeface="Arial" pitchFamily="34" charset="0"/>
              </a:rPr>
              <a:t>Vertical Direction</a:t>
            </a:r>
            <a:endParaRPr lang="en-US" altLang="zh-TW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矩形 59"/>
          <p:cNvSpPr/>
          <p:nvPr/>
        </p:nvSpPr>
        <p:spPr bwMode="auto">
          <a:xfrm>
            <a:off x="2365828" y="2711654"/>
            <a:ext cx="2258097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61" name="文字方塊 60"/>
          <p:cNvSpPr txBox="1"/>
          <p:nvPr/>
        </p:nvSpPr>
        <p:spPr>
          <a:xfrm>
            <a:off x="2535692" y="2684966"/>
            <a:ext cx="1944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latin typeface="Arial" pitchFamily="34" charset="0"/>
                <a:cs typeface="Arial" pitchFamily="34" charset="0"/>
              </a:rPr>
              <a:t>Downscaling in </a:t>
            </a:r>
          </a:p>
          <a:p>
            <a:pPr algn="ctr"/>
            <a:r>
              <a:rPr lang="en-US" altLang="zh-TW" sz="1400" b="1" dirty="0" smtClean="0">
                <a:latin typeface="Arial" pitchFamily="34" charset="0"/>
                <a:cs typeface="Arial" pitchFamily="34" charset="0"/>
              </a:rPr>
              <a:t>Vertical Direction</a:t>
            </a:r>
            <a:endParaRPr lang="en-US" altLang="zh-TW" sz="14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6" name="肘形接點 65"/>
          <p:cNvCxnSpPr>
            <a:stCxn id="60" idx="2"/>
            <a:endCxn id="80" idx="1"/>
          </p:cNvCxnSpPr>
          <p:nvPr/>
        </p:nvCxnSpPr>
        <p:spPr bwMode="auto">
          <a:xfrm rot="16200000" flipH="1">
            <a:off x="2951477" y="3778273"/>
            <a:ext cx="2308554" cy="1221755"/>
          </a:xfrm>
          <a:prstGeom prst="bentConnector2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75" name="矩形 74"/>
          <p:cNvSpPr/>
          <p:nvPr/>
        </p:nvSpPr>
        <p:spPr bwMode="auto">
          <a:xfrm>
            <a:off x="4717191" y="4024228"/>
            <a:ext cx="2238739" cy="498316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76" name="文字方塊 75"/>
          <p:cNvSpPr txBox="1"/>
          <p:nvPr/>
        </p:nvSpPr>
        <p:spPr>
          <a:xfrm>
            <a:off x="4716633" y="4035148"/>
            <a:ext cx="2219959" cy="523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err="1" smtClean="0">
                <a:cs typeface="Arial" pitchFamily="34" charset="0"/>
              </a:rPr>
              <a:t>YCbCr</a:t>
            </a:r>
            <a:r>
              <a:rPr lang="en-US" altLang="zh-TW" sz="1400" b="1" dirty="0" smtClean="0">
                <a:cs typeface="Arial" pitchFamily="34" charset="0"/>
              </a:rPr>
              <a:t> </a:t>
            </a:r>
            <a:r>
              <a:rPr lang="en-US" altLang="zh-TW" sz="1400" b="1" dirty="0">
                <a:cs typeface="Arial" pitchFamily="34" charset="0"/>
              </a:rPr>
              <a:t>Color Format Conversion</a:t>
            </a:r>
          </a:p>
        </p:txBody>
      </p:sp>
      <p:pic>
        <p:nvPicPr>
          <p:cNvPr id="72" name="圖片 7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268832"/>
            <a:ext cx="1152128" cy="648000"/>
          </a:xfrm>
          <a:prstGeom prst="rect">
            <a:avLst/>
          </a:prstGeom>
        </p:spPr>
      </p:pic>
      <p:pic>
        <p:nvPicPr>
          <p:cNvPr id="73" name="圖片 7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273958"/>
            <a:ext cx="1152128" cy="648000"/>
          </a:xfrm>
          <a:prstGeom prst="rect">
            <a:avLst/>
          </a:prstGeom>
        </p:spPr>
      </p:pic>
      <p:sp>
        <p:nvSpPr>
          <p:cNvPr id="80" name="矩形 79"/>
          <p:cNvSpPr/>
          <p:nvPr/>
        </p:nvSpPr>
        <p:spPr bwMode="auto">
          <a:xfrm>
            <a:off x="4716632" y="5343373"/>
            <a:ext cx="2238905" cy="40011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0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0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81" name="文字方塊 80"/>
          <p:cNvSpPr txBox="1"/>
          <p:nvPr/>
        </p:nvSpPr>
        <p:spPr>
          <a:xfrm>
            <a:off x="4755964" y="5350337"/>
            <a:ext cx="216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latin typeface="Arial" pitchFamily="34" charset="0"/>
                <a:cs typeface="Arial" pitchFamily="34" charset="0"/>
              </a:rPr>
              <a:t>Combination</a:t>
            </a:r>
            <a:endParaRPr lang="en-US" altLang="zh-TW" sz="14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6" name="直線單箭頭接點 85"/>
          <p:cNvCxnSpPr/>
          <p:nvPr/>
        </p:nvCxnSpPr>
        <p:spPr bwMode="auto">
          <a:xfrm>
            <a:off x="5868144" y="2513010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7" name="直線單箭頭接點 86"/>
          <p:cNvCxnSpPr/>
          <p:nvPr/>
        </p:nvCxnSpPr>
        <p:spPr bwMode="auto">
          <a:xfrm>
            <a:off x="3471797" y="2507899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0" name="直線單箭頭接點 89"/>
          <p:cNvCxnSpPr/>
          <p:nvPr/>
        </p:nvCxnSpPr>
        <p:spPr bwMode="auto">
          <a:xfrm>
            <a:off x="5868144" y="4522541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2" name="直線單箭頭接點 91"/>
          <p:cNvCxnSpPr/>
          <p:nvPr/>
        </p:nvCxnSpPr>
        <p:spPr bwMode="auto">
          <a:xfrm>
            <a:off x="5868144" y="5733256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2" name="文字方塊 41"/>
          <p:cNvSpPr txBox="1">
            <a:spLocks noChangeAspect="1"/>
          </p:cNvSpPr>
          <p:nvPr/>
        </p:nvSpPr>
        <p:spPr>
          <a:xfrm>
            <a:off x="532310" y="2121859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sp>
        <p:nvSpPr>
          <p:cNvPr id="58" name="標題 1"/>
          <p:cNvSpPr>
            <a:spLocks noGrp="1"/>
          </p:cNvSpPr>
          <p:nvPr>
            <p:ph type="title"/>
          </p:nvPr>
        </p:nvSpPr>
        <p:spPr>
          <a:xfrm>
            <a:off x="529007" y="54868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latin typeface="Calibri" pitchFamily="34" charset="0"/>
              </a:rPr>
              <a:t>CTDP-2LR Packing Procedure</a:t>
            </a:r>
            <a:endParaRPr lang="zh-TW" altLang="en-US" sz="3200" dirty="0">
              <a:latin typeface="Calibri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71" name="圖片 70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1263555"/>
            <a:ext cx="1152128" cy="648000"/>
          </a:xfrm>
          <a:prstGeom prst="rect">
            <a:avLst/>
          </a:prstGeom>
        </p:spPr>
      </p:pic>
      <p:pic>
        <p:nvPicPr>
          <p:cNvPr id="74" name="圖片 7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5016" y="1267917"/>
            <a:ext cx="1152128" cy="648000"/>
          </a:xfrm>
          <a:prstGeom prst="rect">
            <a:avLst/>
          </a:prstGeom>
        </p:spPr>
      </p:pic>
      <p:sp>
        <p:nvSpPr>
          <p:cNvPr id="77" name="文字方塊 76"/>
          <p:cNvSpPr txBox="1">
            <a:spLocks noChangeAspect="1"/>
          </p:cNvSpPr>
          <p:nvPr/>
        </p:nvSpPr>
        <p:spPr>
          <a:xfrm>
            <a:off x="2678814" y="1063769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79" name="文字方塊 78"/>
          <p:cNvSpPr txBox="1">
            <a:spLocks noChangeAspect="1"/>
          </p:cNvSpPr>
          <p:nvPr/>
        </p:nvSpPr>
        <p:spPr>
          <a:xfrm>
            <a:off x="3840112" y="1063769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82" name="文字方塊 81"/>
          <p:cNvSpPr txBox="1">
            <a:spLocks noChangeAspect="1"/>
          </p:cNvSpPr>
          <p:nvPr/>
        </p:nvSpPr>
        <p:spPr>
          <a:xfrm>
            <a:off x="5177564" y="1052736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83" name="文字方塊 82"/>
          <p:cNvSpPr txBox="1">
            <a:spLocks noChangeAspect="1"/>
          </p:cNvSpPr>
          <p:nvPr/>
        </p:nvSpPr>
        <p:spPr>
          <a:xfrm>
            <a:off x="7601786" y="1628800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98" name="文字方塊 97"/>
          <p:cNvSpPr txBox="1">
            <a:spLocks noChangeAspect="1"/>
          </p:cNvSpPr>
          <p:nvPr/>
        </p:nvSpPr>
        <p:spPr>
          <a:xfrm>
            <a:off x="7092280" y="1421344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sp>
        <p:nvSpPr>
          <p:cNvPr id="102" name="矩形 101"/>
          <p:cNvSpPr/>
          <p:nvPr/>
        </p:nvSpPr>
        <p:spPr bwMode="auto">
          <a:xfrm>
            <a:off x="2365827" y="1994609"/>
            <a:ext cx="2258097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03" name="文字方塊 102"/>
          <p:cNvSpPr txBox="1"/>
          <p:nvPr/>
        </p:nvSpPr>
        <p:spPr>
          <a:xfrm>
            <a:off x="2319669" y="1997400"/>
            <a:ext cx="23243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 smtClean="0">
                <a:cs typeface="Arial" pitchFamily="34" charset="0"/>
              </a:rPr>
              <a:t>Combination &amp; Downscaling in Horizontal Direction by 2</a:t>
            </a:r>
            <a:endParaRPr lang="en-US" altLang="zh-TW" sz="1200" b="1" dirty="0">
              <a:cs typeface="Arial" pitchFamily="34" charset="0"/>
            </a:endParaRPr>
          </a:p>
        </p:txBody>
      </p:sp>
      <p:cxnSp>
        <p:nvCxnSpPr>
          <p:cNvPr id="104" name="直線單箭頭接點 103"/>
          <p:cNvCxnSpPr/>
          <p:nvPr/>
        </p:nvCxnSpPr>
        <p:spPr bwMode="auto">
          <a:xfrm>
            <a:off x="3471796" y="1790854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05" name="矩形 104"/>
          <p:cNvSpPr/>
          <p:nvPr/>
        </p:nvSpPr>
        <p:spPr bwMode="auto">
          <a:xfrm>
            <a:off x="4716016" y="2041684"/>
            <a:ext cx="2258097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06" name="文字方塊 105"/>
          <p:cNvSpPr txBox="1"/>
          <p:nvPr/>
        </p:nvSpPr>
        <p:spPr>
          <a:xfrm>
            <a:off x="4716017" y="2014996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>
                <a:cs typeface="Arial" pitchFamily="34" charset="0"/>
              </a:rPr>
              <a:t>Combination &amp; Downscaling in Horizontal Direction by 2</a:t>
            </a:r>
          </a:p>
        </p:txBody>
      </p:sp>
      <p:cxnSp>
        <p:nvCxnSpPr>
          <p:cNvPr id="107" name="直線單箭頭接點 106"/>
          <p:cNvCxnSpPr/>
          <p:nvPr/>
        </p:nvCxnSpPr>
        <p:spPr bwMode="auto">
          <a:xfrm>
            <a:off x="6012160" y="1837929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10" name="文字方塊 109"/>
          <p:cNvSpPr txBox="1">
            <a:spLocks noChangeAspect="1"/>
          </p:cNvSpPr>
          <p:nvPr/>
        </p:nvSpPr>
        <p:spPr>
          <a:xfrm>
            <a:off x="1165768" y="1711841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113" name="文字方塊 112"/>
          <p:cNvSpPr txBox="1">
            <a:spLocks noChangeAspect="1"/>
          </p:cNvSpPr>
          <p:nvPr/>
        </p:nvSpPr>
        <p:spPr>
          <a:xfrm>
            <a:off x="8342568" y="2060848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sp>
        <p:nvSpPr>
          <p:cNvPr id="133" name="文字方塊 132"/>
          <p:cNvSpPr txBox="1">
            <a:spLocks noChangeAspect="1"/>
          </p:cNvSpPr>
          <p:nvPr/>
        </p:nvSpPr>
        <p:spPr>
          <a:xfrm>
            <a:off x="6305492" y="1063769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144" name="文字方塊 143"/>
          <p:cNvSpPr txBox="1">
            <a:spLocks noChangeAspect="1"/>
          </p:cNvSpPr>
          <p:nvPr/>
        </p:nvSpPr>
        <p:spPr>
          <a:xfrm>
            <a:off x="6372200" y="6034069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sp>
        <p:nvSpPr>
          <p:cNvPr id="145" name="文字方塊 144"/>
          <p:cNvSpPr txBox="1">
            <a:spLocks noChangeAspect="1"/>
          </p:cNvSpPr>
          <p:nvPr/>
        </p:nvSpPr>
        <p:spPr>
          <a:xfrm>
            <a:off x="604318" y="2830440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sp>
        <p:nvSpPr>
          <p:cNvPr id="146" name="文字方塊 145"/>
          <p:cNvSpPr txBox="1">
            <a:spLocks noChangeAspect="1"/>
          </p:cNvSpPr>
          <p:nvPr/>
        </p:nvSpPr>
        <p:spPr>
          <a:xfrm>
            <a:off x="8028384" y="2924944"/>
            <a:ext cx="4822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sp>
        <p:nvSpPr>
          <p:cNvPr id="147" name="文字方塊 146"/>
          <p:cNvSpPr txBox="1">
            <a:spLocks noChangeAspect="1"/>
          </p:cNvSpPr>
          <p:nvPr/>
        </p:nvSpPr>
        <p:spPr>
          <a:xfrm>
            <a:off x="7932326" y="3716820"/>
            <a:ext cx="4822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sp>
        <p:nvSpPr>
          <p:cNvPr id="148" name="文字方塊 147"/>
          <p:cNvSpPr txBox="1">
            <a:spLocks noChangeAspect="1"/>
          </p:cNvSpPr>
          <p:nvPr/>
        </p:nvSpPr>
        <p:spPr>
          <a:xfrm>
            <a:off x="8028384" y="4870086"/>
            <a:ext cx="4822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sp>
        <p:nvSpPr>
          <p:cNvPr id="149" name="文字方塊 148"/>
          <p:cNvSpPr txBox="1">
            <a:spLocks noChangeAspect="1"/>
          </p:cNvSpPr>
          <p:nvPr/>
        </p:nvSpPr>
        <p:spPr>
          <a:xfrm>
            <a:off x="2051720" y="1484784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sp>
        <p:nvSpPr>
          <p:cNvPr id="95" name="文字方塊 94"/>
          <p:cNvSpPr txBox="1"/>
          <p:nvPr/>
        </p:nvSpPr>
        <p:spPr>
          <a:xfrm>
            <a:off x="994819" y="3284984"/>
            <a:ext cx="80342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W- </a:t>
            </a:r>
            <a:r>
              <a:rPr lang="en-US" altLang="zh-TW" sz="1100" dirty="0" smtClean="0"/>
              <a:t>W</a:t>
            </a:r>
            <a:r>
              <a:rPr lang="en-US" altLang="zh-TW" sz="1100" baseline="-25000" dirty="0" smtClean="0"/>
              <a:t>RD</a:t>
            </a:r>
            <a:r>
              <a:rPr lang="en-US" altLang="zh-TW" sz="1100" dirty="0" smtClean="0"/>
              <a:t>*2</a:t>
            </a:r>
            <a:endParaRPr lang="zh-TW" altLang="en-US" sz="1100" dirty="0"/>
          </a:p>
        </p:txBody>
      </p:sp>
      <p:sp>
        <p:nvSpPr>
          <p:cNvPr id="114" name="文字方塊 113"/>
          <p:cNvSpPr txBox="1"/>
          <p:nvPr/>
        </p:nvSpPr>
        <p:spPr>
          <a:xfrm>
            <a:off x="7562938" y="3347085"/>
            <a:ext cx="58541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smtClean="0"/>
              <a:t>W</a:t>
            </a:r>
            <a:r>
              <a:rPr lang="en-US" altLang="zh-TW" sz="1100" baseline="-25000" dirty="0" smtClean="0"/>
              <a:t>RD</a:t>
            </a:r>
            <a:r>
              <a:rPr lang="en-US" altLang="zh-TW" sz="1100" dirty="0" smtClean="0"/>
              <a:t>*2</a:t>
            </a:r>
            <a:endParaRPr lang="zh-TW" altLang="en-US" sz="1100" dirty="0"/>
          </a:p>
        </p:txBody>
      </p:sp>
      <p:sp>
        <p:nvSpPr>
          <p:cNvPr id="118" name="文字方塊 117"/>
          <p:cNvSpPr txBox="1"/>
          <p:nvPr/>
        </p:nvSpPr>
        <p:spPr>
          <a:xfrm>
            <a:off x="7490930" y="2482989"/>
            <a:ext cx="58541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smtClean="0"/>
              <a:t>W</a:t>
            </a:r>
            <a:r>
              <a:rPr lang="en-US" altLang="zh-TW" sz="1100" baseline="-25000" dirty="0" smtClean="0"/>
              <a:t>RD</a:t>
            </a:r>
            <a:r>
              <a:rPr lang="en-US" altLang="zh-TW" sz="1100" dirty="0" smtClean="0"/>
              <a:t>*6</a:t>
            </a:r>
            <a:endParaRPr lang="zh-TW" altLang="en-US" sz="1100" dirty="0"/>
          </a:p>
        </p:txBody>
      </p:sp>
      <p:graphicFrame>
        <p:nvGraphicFramePr>
          <p:cNvPr id="5" name="物件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2604401"/>
              </p:ext>
            </p:extLst>
          </p:nvPr>
        </p:nvGraphicFramePr>
        <p:xfrm>
          <a:off x="7083425" y="4149725"/>
          <a:ext cx="18891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1" name="方程式" r:id="rId6" imgW="2730240" imgH="596880" progId="Equation.3">
                  <p:embed/>
                </p:oleObj>
              </mc:Choice>
              <mc:Fallback>
                <p:oleObj name="方程式" r:id="rId6" imgW="2730240" imgH="596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83425" y="4149725"/>
                        <a:ext cx="1889125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" name="文字方塊 142"/>
          <p:cNvSpPr txBox="1"/>
          <p:nvPr/>
        </p:nvSpPr>
        <p:spPr>
          <a:xfrm>
            <a:off x="4499992" y="3356992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>
                <a:cs typeface="Arial" pitchFamily="34" charset="0"/>
              </a:rPr>
              <a:t>Pixel Rearrangement  to </a:t>
            </a:r>
          </a:p>
          <a:p>
            <a:pPr algn="ctr"/>
            <a:r>
              <a:rPr lang="en-US" altLang="zh-TW" sz="1400" b="1" dirty="0" smtClean="0">
                <a:cs typeface="Arial" pitchFamily="34" charset="0"/>
              </a:rPr>
              <a:t>RGB </a:t>
            </a:r>
            <a:r>
              <a:rPr lang="en-US" altLang="zh-TW" sz="1400" b="1" dirty="0">
                <a:cs typeface="Arial" pitchFamily="34" charset="0"/>
              </a:rPr>
              <a:t>Subpixels Channel</a:t>
            </a:r>
          </a:p>
        </p:txBody>
      </p:sp>
      <p:grpSp>
        <p:nvGrpSpPr>
          <p:cNvPr id="153" name="群組 152"/>
          <p:cNvGrpSpPr/>
          <p:nvPr/>
        </p:nvGrpSpPr>
        <p:grpSpPr>
          <a:xfrm>
            <a:off x="753051" y="1915002"/>
            <a:ext cx="1152128" cy="648000"/>
            <a:chOff x="1907704" y="2564904"/>
            <a:chExt cx="1152128" cy="1296000"/>
          </a:xfrm>
        </p:grpSpPr>
        <p:pic>
          <p:nvPicPr>
            <p:cNvPr id="154" name="圖片 153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7704" y="2564904"/>
              <a:ext cx="1152128" cy="648000"/>
            </a:xfrm>
            <a:prstGeom prst="rect">
              <a:avLst/>
            </a:prstGeom>
          </p:spPr>
        </p:pic>
        <p:pic>
          <p:nvPicPr>
            <p:cNvPr id="155" name="圖片 154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7704" y="3212904"/>
              <a:ext cx="1152128" cy="648000"/>
            </a:xfrm>
            <a:prstGeom prst="rect">
              <a:avLst/>
            </a:prstGeom>
          </p:spPr>
        </p:pic>
      </p:grpSp>
      <p:grpSp>
        <p:nvGrpSpPr>
          <p:cNvPr id="159" name="群組 158"/>
          <p:cNvGrpSpPr>
            <a:grpSpLocks/>
          </p:cNvGrpSpPr>
          <p:nvPr/>
        </p:nvGrpSpPr>
        <p:grpSpPr>
          <a:xfrm>
            <a:off x="7242526" y="1884133"/>
            <a:ext cx="1157905" cy="648000"/>
            <a:chOff x="3995936" y="2704513"/>
            <a:chExt cx="1152128" cy="1289534"/>
          </a:xfrm>
        </p:grpSpPr>
        <p:pic>
          <p:nvPicPr>
            <p:cNvPr id="160" name="圖片 159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5936" y="2704513"/>
              <a:ext cx="1152128" cy="648000"/>
            </a:xfrm>
            <a:prstGeom prst="rect">
              <a:avLst/>
            </a:prstGeom>
          </p:spPr>
        </p:pic>
        <p:pic>
          <p:nvPicPr>
            <p:cNvPr id="161" name="圖片 160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5936" y="3346047"/>
              <a:ext cx="1152128" cy="648000"/>
            </a:xfrm>
            <a:prstGeom prst="rect">
              <a:avLst/>
            </a:prstGeom>
          </p:spPr>
        </p:pic>
      </p:grpSp>
      <p:grpSp>
        <p:nvGrpSpPr>
          <p:cNvPr id="165" name="群組 164"/>
          <p:cNvGrpSpPr/>
          <p:nvPr/>
        </p:nvGrpSpPr>
        <p:grpSpPr>
          <a:xfrm>
            <a:off x="850438" y="2633563"/>
            <a:ext cx="961200" cy="648000"/>
            <a:chOff x="1907704" y="2564904"/>
            <a:chExt cx="1152128" cy="1296000"/>
          </a:xfrm>
        </p:grpSpPr>
        <p:pic>
          <p:nvPicPr>
            <p:cNvPr id="166" name="圖片 16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7704" y="2564904"/>
              <a:ext cx="1152128" cy="648000"/>
            </a:xfrm>
            <a:prstGeom prst="rect">
              <a:avLst/>
            </a:prstGeom>
          </p:spPr>
        </p:pic>
        <p:pic>
          <p:nvPicPr>
            <p:cNvPr id="167" name="圖片 16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7704" y="3212904"/>
              <a:ext cx="1152128" cy="648000"/>
            </a:xfrm>
            <a:prstGeom prst="rect">
              <a:avLst/>
            </a:prstGeom>
          </p:spPr>
        </p:pic>
      </p:grpSp>
      <p:grpSp>
        <p:nvGrpSpPr>
          <p:cNvPr id="168" name="群組 167"/>
          <p:cNvGrpSpPr>
            <a:grpSpLocks/>
          </p:cNvGrpSpPr>
          <p:nvPr/>
        </p:nvGrpSpPr>
        <p:grpSpPr>
          <a:xfrm>
            <a:off x="7548173" y="2700803"/>
            <a:ext cx="576000" cy="648000"/>
            <a:chOff x="3995936" y="2704513"/>
            <a:chExt cx="1152128" cy="1289534"/>
          </a:xfrm>
        </p:grpSpPr>
        <p:pic>
          <p:nvPicPr>
            <p:cNvPr id="169" name="圖片 16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5936" y="2704513"/>
              <a:ext cx="1152128" cy="648000"/>
            </a:xfrm>
            <a:prstGeom prst="rect">
              <a:avLst/>
            </a:prstGeom>
          </p:spPr>
        </p:pic>
        <p:pic>
          <p:nvPicPr>
            <p:cNvPr id="170" name="圖片 16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5936" y="3346047"/>
              <a:ext cx="1152128" cy="648000"/>
            </a:xfrm>
            <a:prstGeom prst="rect">
              <a:avLst/>
            </a:prstGeom>
          </p:spPr>
        </p:pic>
      </p:grpSp>
      <p:grpSp>
        <p:nvGrpSpPr>
          <p:cNvPr id="171" name="群組 170"/>
          <p:cNvGrpSpPr>
            <a:grpSpLocks/>
          </p:cNvGrpSpPr>
          <p:nvPr/>
        </p:nvGrpSpPr>
        <p:grpSpPr>
          <a:xfrm>
            <a:off x="7740352" y="3549898"/>
            <a:ext cx="180000" cy="630925"/>
            <a:chOff x="3995936" y="2704513"/>
            <a:chExt cx="1152128" cy="1255555"/>
          </a:xfrm>
        </p:grpSpPr>
        <p:pic>
          <p:nvPicPr>
            <p:cNvPr id="172" name="圖片 171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5936" y="2704513"/>
              <a:ext cx="1152128" cy="648000"/>
            </a:xfrm>
            <a:prstGeom prst="rect">
              <a:avLst/>
            </a:prstGeom>
          </p:spPr>
        </p:pic>
        <p:pic>
          <p:nvPicPr>
            <p:cNvPr id="173" name="圖片 172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5936" y="3312067"/>
              <a:ext cx="1152128" cy="648001"/>
            </a:xfrm>
            <a:prstGeom prst="rect">
              <a:avLst/>
            </a:prstGeom>
          </p:spPr>
        </p:pic>
      </p:grpSp>
      <p:grpSp>
        <p:nvGrpSpPr>
          <p:cNvPr id="174" name="群組 173"/>
          <p:cNvGrpSpPr>
            <a:grpSpLocks/>
          </p:cNvGrpSpPr>
          <p:nvPr/>
        </p:nvGrpSpPr>
        <p:grpSpPr>
          <a:xfrm>
            <a:off x="7385730" y="4713450"/>
            <a:ext cx="180000" cy="630924"/>
            <a:chOff x="3995936" y="2704514"/>
            <a:chExt cx="1152128" cy="1255554"/>
          </a:xfrm>
        </p:grpSpPr>
        <p:pic>
          <p:nvPicPr>
            <p:cNvPr id="175" name="圖片 174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00000"/>
            <a:stretch/>
          </p:blipFill>
          <p:spPr>
            <a:xfrm>
              <a:off x="3995936" y="2704514"/>
              <a:ext cx="1152128" cy="648000"/>
            </a:xfrm>
            <a:prstGeom prst="rect">
              <a:avLst/>
            </a:prstGeom>
          </p:spPr>
        </p:pic>
        <p:pic>
          <p:nvPicPr>
            <p:cNvPr id="176" name="圖片 175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00000"/>
            <a:stretch/>
          </p:blipFill>
          <p:spPr>
            <a:xfrm>
              <a:off x="3995936" y="3312067"/>
              <a:ext cx="1152128" cy="648001"/>
            </a:xfrm>
            <a:prstGeom prst="rect">
              <a:avLst/>
            </a:prstGeom>
          </p:spPr>
        </p:pic>
      </p:grpSp>
      <p:grpSp>
        <p:nvGrpSpPr>
          <p:cNvPr id="177" name="群組 176"/>
          <p:cNvGrpSpPr>
            <a:grpSpLocks/>
          </p:cNvGrpSpPr>
          <p:nvPr/>
        </p:nvGrpSpPr>
        <p:grpSpPr>
          <a:xfrm>
            <a:off x="7992400" y="4703286"/>
            <a:ext cx="180000" cy="630925"/>
            <a:chOff x="3995936" y="2704513"/>
            <a:chExt cx="1152128" cy="1255555"/>
          </a:xfrm>
        </p:grpSpPr>
        <p:pic>
          <p:nvPicPr>
            <p:cNvPr id="178" name="圖片 177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100000"/>
            <a:stretch/>
          </p:blipFill>
          <p:spPr>
            <a:xfrm>
              <a:off x="3995936" y="2704513"/>
              <a:ext cx="1152128" cy="648000"/>
            </a:xfrm>
            <a:prstGeom prst="rect">
              <a:avLst/>
            </a:prstGeom>
          </p:spPr>
        </p:pic>
        <p:pic>
          <p:nvPicPr>
            <p:cNvPr id="179" name="圖片 178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100000"/>
            <a:stretch/>
          </p:blipFill>
          <p:spPr>
            <a:xfrm>
              <a:off x="3995936" y="3312067"/>
              <a:ext cx="1152128" cy="648001"/>
            </a:xfrm>
            <a:prstGeom prst="rect">
              <a:avLst/>
            </a:prstGeom>
          </p:spPr>
        </p:pic>
      </p:grpSp>
      <p:grpSp>
        <p:nvGrpSpPr>
          <p:cNvPr id="180" name="群組 179"/>
          <p:cNvGrpSpPr/>
          <p:nvPr/>
        </p:nvGrpSpPr>
        <p:grpSpPr>
          <a:xfrm>
            <a:off x="5377418" y="5881399"/>
            <a:ext cx="961200" cy="648000"/>
            <a:chOff x="1907704" y="2564904"/>
            <a:chExt cx="1152128" cy="1296000"/>
          </a:xfrm>
        </p:grpSpPr>
        <p:pic>
          <p:nvPicPr>
            <p:cNvPr id="181" name="圖片 18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7704" y="2564904"/>
              <a:ext cx="1152128" cy="648000"/>
            </a:xfrm>
            <a:prstGeom prst="rect">
              <a:avLst/>
            </a:prstGeom>
          </p:spPr>
        </p:pic>
        <p:pic>
          <p:nvPicPr>
            <p:cNvPr id="182" name="圖片 18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7704" y="3212904"/>
              <a:ext cx="1152128" cy="648000"/>
            </a:xfrm>
            <a:prstGeom prst="rect">
              <a:avLst/>
            </a:prstGeom>
          </p:spPr>
        </p:pic>
      </p:grpSp>
      <p:grpSp>
        <p:nvGrpSpPr>
          <p:cNvPr id="183" name="群組 182"/>
          <p:cNvGrpSpPr>
            <a:grpSpLocks/>
          </p:cNvGrpSpPr>
          <p:nvPr/>
        </p:nvGrpSpPr>
        <p:grpSpPr>
          <a:xfrm>
            <a:off x="5197418" y="5877272"/>
            <a:ext cx="180000" cy="630924"/>
            <a:chOff x="3995936" y="2704514"/>
            <a:chExt cx="1152128" cy="1255554"/>
          </a:xfrm>
        </p:grpSpPr>
        <p:pic>
          <p:nvPicPr>
            <p:cNvPr id="184" name="圖片 183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00000"/>
            <a:stretch/>
          </p:blipFill>
          <p:spPr>
            <a:xfrm>
              <a:off x="3995936" y="2704514"/>
              <a:ext cx="1152128" cy="648000"/>
            </a:xfrm>
            <a:prstGeom prst="rect">
              <a:avLst/>
            </a:prstGeom>
          </p:spPr>
        </p:pic>
        <p:pic>
          <p:nvPicPr>
            <p:cNvPr id="185" name="圖片 184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00000"/>
            <a:stretch/>
          </p:blipFill>
          <p:spPr>
            <a:xfrm>
              <a:off x="3995936" y="3312067"/>
              <a:ext cx="1152128" cy="648001"/>
            </a:xfrm>
            <a:prstGeom prst="rect">
              <a:avLst/>
            </a:prstGeom>
          </p:spPr>
        </p:pic>
      </p:grpSp>
      <p:grpSp>
        <p:nvGrpSpPr>
          <p:cNvPr id="189" name="群組 188"/>
          <p:cNvGrpSpPr>
            <a:grpSpLocks/>
          </p:cNvGrpSpPr>
          <p:nvPr/>
        </p:nvGrpSpPr>
        <p:grpSpPr>
          <a:xfrm>
            <a:off x="6336216" y="5877768"/>
            <a:ext cx="180000" cy="630925"/>
            <a:chOff x="3995936" y="2704513"/>
            <a:chExt cx="1152128" cy="1255555"/>
          </a:xfrm>
        </p:grpSpPr>
        <p:pic>
          <p:nvPicPr>
            <p:cNvPr id="190" name="圖片 189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100000"/>
            <a:stretch/>
          </p:blipFill>
          <p:spPr>
            <a:xfrm>
              <a:off x="3995936" y="2704513"/>
              <a:ext cx="1152128" cy="648000"/>
            </a:xfrm>
            <a:prstGeom prst="rect">
              <a:avLst/>
            </a:prstGeom>
          </p:spPr>
        </p:pic>
        <p:pic>
          <p:nvPicPr>
            <p:cNvPr id="191" name="圖片 190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100000"/>
            <a:stretch/>
          </p:blipFill>
          <p:spPr>
            <a:xfrm>
              <a:off x="3995936" y="3312067"/>
              <a:ext cx="1152128" cy="648001"/>
            </a:xfrm>
            <a:prstGeom prst="rect">
              <a:avLst/>
            </a:prstGeom>
          </p:spPr>
        </p:pic>
      </p:grpSp>
      <p:sp>
        <p:nvSpPr>
          <p:cNvPr id="192" name="文字方塊 191"/>
          <p:cNvSpPr txBox="1"/>
          <p:nvPr/>
        </p:nvSpPr>
        <p:spPr>
          <a:xfrm>
            <a:off x="6313408" y="6445521"/>
            <a:ext cx="49084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W</a:t>
            </a:r>
            <a:r>
              <a:rPr lang="en-US" altLang="zh-TW" sz="1100" baseline="-25000" dirty="0"/>
              <a:t>RD</a:t>
            </a:r>
            <a:r>
              <a:rPr lang="en-US" altLang="zh-TW" sz="1100" dirty="0" smtClean="0"/>
              <a:t> </a:t>
            </a:r>
            <a:endParaRPr lang="zh-TW" altLang="en-US" sz="1100" dirty="0"/>
          </a:p>
        </p:txBody>
      </p:sp>
      <p:sp>
        <p:nvSpPr>
          <p:cNvPr id="193" name="文字方塊 192"/>
          <p:cNvSpPr txBox="1"/>
          <p:nvPr/>
        </p:nvSpPr>
        <p:spPr>
          <a:xfrm>
            <a:off x="5004048" y="6416341"/>
            <a:ext cx="49084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W</a:t>
            </a:r>
            <a:r>
              <a:rPr lang="en-US" altLang="zh-TW" sz="1100" baseline="-25000" dirty="0"/>
              <a:t>RD</a:t>
            </a:r>
            <a:r>
              <a:rPr lang="en-US" altLang="zh-TW" sz="1100" dirty="0" smtClean="0"/>
              <a:t> </a:t>
            </a:r>
            <a:endParaRPr lang="zh-TW" altLang="en-US" sz="1100" dirty="0"/>
          </a:p>
        </p:txBody>
      </p:sp>
      <p:sp>
        <p:nvSpPr>
          <p:cNvPr id="194" name="文字方塊 193"/>
          <p:cNvSpPr txBox="1"/>
          <p:nvPr/>
        </p:nvSpPr>
        <p:spPr>
          <a:xfrm>
            <a:off x="5436096" y="6465612"/>
            <a:ext cx="80342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W- </a:t>
            </a:r>
            <a:r>
              <a:rPr lang="en-US" altLang="zh-TW" sz="1100" dirty="0" smtClean="0"/>
              <a:t>W</a:t>
            </a:r>
            <a:r>
              <a:rPr lang="en-US" altLang="zh-TW" sz="1100" baseline="-25000" dirty="0" smtClean="0"/>
              <a:t>RD</a:t>
            </a:r>
            <a:r>
              <a:rPr lang="en-US" altLang="zh-TW" sz="1100" dirty="0" smtClean="0"/>
              <a:t>*2</a:t>
            </a:r>
            <a:endParaRPr lang="zh-TW" altLang="en-US" sz="1100" dirty="0"/>
          </a:p>
        </p:txBody>
      </p:sp>
      <p:sp>
        <p:nvSpPr>
          <p:cNvPr id="108" name="文字方塊 107"/>
          <p:cNvSpPr txBox="1"/>
          <p:nvPr/>
        </p:nvSpPr>
        <p:spPr>
          <a:xfrm>
            <a:off x="2043877" y="3481263"/>
            <a:ext cx="13759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400" dirty="0" smtClean="0"/>
              <a:t>1     </a:t>
            </a:r>
            <a:r>
              <a:rPr lang="en-US" altLang="zh-TW" sz="1400" dirty="0"/>
              <a:t>2  </a:t>
            </a:r>
            <a:r>
              <a:rPr lang="en-US" altLang="zh-TW" sz="1400" dirty="0" smtClean="0"/>
              <a:t>   </a:t>
            </a:r>
            <a:r>
              <a:rPr lang="en-US" altLang="zh-TW" sz="1400" dirty="0"/>
              <a:t>3 </a:t>
            </a:r>
            <a:endParaRPr lang="zh-TW" altLang="en-US" sz="1400" dirty="0"/>
          </a:p>
        </p:txBody>
      </p:sp>
      <p:grpSp>
        <p:nvGrpSpPr>
          <p:cNvPr id="3" name="群組 2"/>
          <p:cNvGrpSpPr/>
          <p:nvPr/>
        </p:nvGrpSpPr>
        <p:grpSpPr>
          <a:xfrm>
            <a:off x="194278" y="3549898"/>
            <a:ext cx="2865554" cy="3077071"/>
            <a:chOff x="194278" y="3503781"/>
            <a:chExt cx="2865554" cy="3325454"/>
          </a:xfrm>
        </p:grpSpPr>
        <p:sp>
          <p:nvSpPr>
            <p:cNvPr id="99" name="矩形 98"/>
            <p:cNvSpPr/>
            <p:nvPr/>
          </p:nvSpPr>
          <p:spPr>
            <a:xfrm>
              <a:off x="251520" y="3503781"/>
              <a:ext cx="2808312" cy="3314429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tint val="70000"/>
                    <a:satMod val="130000"/>
                  </a:schemeClr>
                </a:gs>
                <a:gs pos="43000">
                  <a:schemeClr val="accent3">
                    <a:tint val="44000"/>
                    <a:satMod val="165000"/>
                  </a:schemeClr>
                </a:gs>
                <a:gs pos="93000">
                  <a:schemeClr val="accent3">
                    <a:tint val="15000"/>
                    <a:satMod val="165000"/>
                  </a:schemeClr>
                </a:gs>
                <a:gs pos="100000">
                  <a:schemeClr val="accent3">
                    <a:tint val="5000"/>
                    <a:satMod val="250000"/>
                  </a:schemeClr>
                </a:gs>
              </a:gsLst>
              <a:lin ang="10800000" scaled="1"/>
              <a:tileRect/>
            </a:gradFill>
            <a:ln w="19050">
              <a:headEnd type="none" w="med" len="med"/>
              <a:tailEnd type="arrow" w="med" len="me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TW" altLang="en-US" sz="1600" dirty="0" smtClean="0">
                <a:solidFill>
                  <a:prstClr val="black"/>
                </a:solidFill>
              </a:endParaRPr>
            </a:p>
          </p:txBody>
        </p:sp>
        <p:pic>
          <p:nvPicPr>
            <p:cNvPr id="100" name="Picture 2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3562331"/>
              <a:ext cx="2795448" cy="28719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1" name="文字方塊 100"/>
            <p:cNvSpPr txBox="1"/>
            <p:nvPr/>
          </p:nvSpPr>
          <p:spPr>
            <a:xfrm>
              <a:off x="269973" y="3764881"/>
              <a:ext cx="137599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000" dirty="0"/>
                <a:t>1  2  3  4  5  6  7 </a:t>
              </a:r>
              <a:r>
                <a:rPr lang="en-US" altLang="zh-TW" sz="1000" dirty="0" smtClean="0"/>
                <a:t>8  </a:t>
              </a:r>
              <a:r>
                <a:rPr lang="en-US" altLang="zh-TW" sz="1000" dirty="0"/>
                <a:t>9</a:t>
              </a:r>
              <a:endParaRPr lang="zh-TW" altLang="en-US" sz="1000" dirty="0"/>
            </a:p>
          </p:txBody>
        </p:sp>
        <p:sp>
          <p:nvSpPr>
            <p:cNvPr id="109" name="文字方塊 108"/>
            <p:cNvSpPr txBox="1"/>
            <p:nvPr/>
          </p:nvSpPr>
          <p:spPr>
            <a:xfrm>
              <a:off x="630013" y="3548857"/>
              <a:ext cx="8640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400" dirty="0" smtClean="0"/>
                <a:t>Depth</a:t>
              </a:r>
              <a:endParaRPr lang="zh-TW" altLang="en-US" sz="1400" dirty="0"/>
            </a:p>
          </p:txBody>
        </p:sp>
        <p:sp>
          <p:nvSpPr>
            <p:cNvPr id="111" name="文字方塊 110"/>
            <p:cNvSpPr txBox="1"/>
            <p:nvPr/>
          </p:nvSpPr>
          <p:spPr>
            <a:xfrm>
              <a:off x="194278" y="6022002"/>
              <a:ext cx="36004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100" dirty="0" smtClean="0"/>
                <a:t>R</a:t>
              </a:r>
              <a:endParaRPr lang="zh-TW" altLang="en-US" sz="1100" dirty="0"/>
            </a:p>
          </p:txBody>
        </p:sp>
        <p:sp>
          <p:nvSpPr>
            <p:cNvPr id="112" name="文字方塊 111"/>
            <p:cNvSpPr txBox="1"/>
            <p:nvPr/>
          </p:nvSpPr>
          <p:spPr>
            <a:xfrm>
              <a:off x="299254" y="6142868"/>
              <a:ext cx="49567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100" dirty="0" smtClean="0"/>
                <a:t>G</a:t>
              </a:r>
              <a:endParaRPr lang="zh-TW" altLang="en-US" sz="1100" dirty="0"/>
            </a:p>
          </p:txBody>
        </p:sp>
        <p:sp>
          <p:nvSpPr>
            <p:cNvPr id="115" name="文字方塊 114"/>
            <p:cNvSpPr txBox="1"/>
            <p:nvPr/>
          </p:nvSpPr>
          <p:spPr>
            <a:xfrm>
              <a:off x="467544" y="6240584"/>
              <a:ext cx="49567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100" dirty="0" smtClean="0"/>
                <a:t>B</a:t>
              </a:r>
              <a:endParaRPr lang="zh-TW" altLang="en-US" sz="1100" dirty="0"/>
            </a:p>
          </p:txBody>
        </p:sp>
        <p:sp>
          <p:nvSpPr>
            <p:cNvPr id="116" name="矩形 115"/>
            <p:cNvSpPr/>
            <p:nvPr/>
          </p:nvSpPr>
          <p:spPr>
            <a:xfrm>
              <a:off x="323528" y="6330304"/>
              <a:ext cx="2664296" cy="4989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1" dirty="0">
                  <a:cs typeface="Arial" pitchFamily="34" charset="0"/>
                </a:rPr>
                <a:t>Pixels Rearrangement</a:t>
              </a:r>
              <a:br>
                <a:rPr lang="en-US" altLang="zh-CN" sz="1200" b="1" dirty="0">
                  <a:cs typeface="Arial" pitchFamily="34" charset="0"/>
                </a:rPr>
              </a:br>
              <a:r>
                <a:rPr lang="en-US" altLang="zh-CN" sz="1200" b="1" dirty="0">
                  <a:cs typeface="Arial" pitchFamily="34" charset="0"/>
                </a:rPr>
                <a:t> to </a:t>
              </a:r>
              <a:r>
                <a:rPr lang="en-US" altLang="zh-TW" sz="1200" b="1" dirty="0" err="1">
                  <a:cs typeface="Arial" pitchFamily="34" charset="0"/>
                </a:rPr>
                <a:t>YCbCr</a:t>
              </a:r>
              <a:r>
                <a:rPr lang="en-US" altLang="zh-TW" sz="1200" b="1" dirty="0">
                  <a:cs typeface="Arial" pitchFamily="34" charset="0"/>
                </a:rPr>
                <a:t> </a:t>
              </a:r>
              <a:r>
                <a:rPr lang="en-US" altLang="zh-CN" sz="1200" b="1" dirty="0" smtClean="0">
                  <a:cs typeface="Arial" pitchFamily="34" charset="0"/>
                </a:rPr>
                <a:t>Subpixels </a:t>
              </a:r>
              <a:r>
                <a:rPr lang="en-US" altLang="zh-CN" sz="1200" b="1" dirty="0">
                  <a:cs typeface="Arial" pitchFamily="34" charset="0"/>
                </a:rPr>
                <a:t>Channel</a:t>
              </a:r>
              <a:endParaRPr lang="en-US" altLang="zh-TW" sz="1200" b="1" dirty="0">
                <a:cs typeface="Arial" pitchFamily="34" charset="0"/>
              </a:endParaRPr>
            </a:p>
          </p:txBody>
        </p:sp>
      </p:grpSp>
      <p:sp>
        <p:nvSpPr>
          <p:cNvPr id="117" name="文字方塊 116"/>
          <p:cNvSpPr txBox="1"/>
          <p:nvPr/>
        </p:nvSpPr>
        <p:spPr>
          <a:xfrm>
            <a:off x="-40229" y="1052736"/>
            <a:ext cx="3100061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TW" sz="1000" dirty="0" err="1" smtClean="0">
                <a:latin typeface="Calibri" panose="020F0502020204030204" pitchFamily="34" charset="0"/>
                <a:ea typeface="Malgun Gothic"/>
                <a:cs typeface="Times New Roman"/>
              </a:rPr>
              <a:t>depth_sampling_factor</a:t>
            </a:r>
            <a:r>
              <a:rPr lang="en-GB" altLang="zh-TW" sz="1000" dirty="0" smtClean="0">
                <a:latin typeface="Calibri" panose="020F0502020204030204" pitchFamily="34" charset="0"/>
                <a:ea typeface="Malgun Gothic"/>
                <a:cs typeface="Times New Roman"/>
              </a:rPr>
              <a:t> = 1, </a:t>
            </a:r>
            <a:r>
              <a:rPr lang="en-US" altLang="zh-TW" sz="1000" dirty="0" smtClean="0">
                <a:latin typeface="Calibri" panose="020F0502020204030204" pitchFamily="34" charset="0"/>
              </a:rPr>
              <a:t>W</a:t>
            </a:r>
            <a:r>
              <a:rPr lang="en-US" altLang="zh-TW" sz="1000" baseline="-25000" dirty="0" smtClean="0">
                <a:latin typeface="Calibri" panose="020F0502020204030204" pitchFamily="34" charset="0"/>
              </a:rPr>
              <a:t>RD</a:t>
            </a:r>
            <a:r>
              <a:rPr lang="en-US" altLang="zh-TW" sz="1000" dirty="0" smtClean="0">
                <a:latin typeface="Calibri" panose="020F0502020204030204" pitchFamily="34" charset="0"/>
              </a:rPr>
              <a:t>=(W/48)*2</a:t>
            </a:r>
          </a:p>
          <a:p>
            <a:r>
              <a:rPr lang="en-GB" altLang="zh-TW" sz="1000" dirty="0" err="1">
                <a:latin typeface="Calibri" panose="020F0502020204030204" pitchFamily="34" charset="0"/>
                <a:ea typeface="Malgun Gothic"/>
                <a:cs typeface="Times New Roman"/>
              </a:rPr>
              <a:t>depth_sampling_factor</a:t>
            </a:r>
            <a:r>
              <a:rPr lang="en-GB" altLang="zh-TW" sz="1000" dirty="0">
                <a:latin typeface="Calibri" panose="020F0502020204030204" pitchFamily="34" charset="0"/>
                <a:ea typeface="Malgun Gothic"/>
                <a:cs typeface="Times New Roman"/>
              </a:rPr>
              <a:t> = </a:t>
            </a:r>
            <a:r>
              <a:rPr lang="en-GB" altLang="zh-TW" sz="1000" dirty="0" smtClean="0">
                <a:latin typeface="Calibri" panose="020F0502020204030204" pitchFamily="34" charset="0"/>
                <a:ea typeface="Malgun Gothic"/>
                <a:cs typeface="Times New Roman"/>
              </a:rPr>
              <a:t>2, </a:t>
            </a:r>
            <a:r>
              <a:rPr lang="en-US" altLang="zh-TW" sz="1000" dirty="0" smtClean="0">
                <a:latin typeface="Calibri" panose="020F0502020204030204" pitchFamily="34" charset="0"/>
              </a:rPr>
              <a:t>W</a:t>
            </a:r>
            <a:r>
              <a:rPr lang="en-US" altLang="zh-TW" sz="1000" baseline="-25000" dirty="0" smtClean="0">
                <a:latin typeface="Calibri" panose="020F0502020204030204" pitchFamily="34" charset="0"/>
              </a:rPr>
              <a:t>RD</a:t>
            </a:r>
            <a:r>
              <a:rPr lang="en-US" altLang="zh-TW" sz="1000" dirty="0" smtClean="0">
                <a:latin typeface="Calibri" panose="020F0502020204030204" pitchFamily="34" charset="0"/>
              </a:rPr>
              <a:t>=(W/24</a:t>
            </a:r>
            <a:r>
              <a:rPr lang="en-US" altLang="zh-TW" sz="1000" dirty="0">
                <a:latin typeface="Calibri" panose="020F0502020204030204" pitchFamily="34" charset="0"/>
              </a:rPr>
              <a:t>)*2</a:t>
            </a:r>
            <a:endParaRPr lang="zh-TW" altLang="en-US" sz="1000" dirty="0">
              <a:latin typeface="Calibri" panose="020F0502020204030204" pitchFamily="34" charset="0"/>
            </a:endParaRPr>
          </a:p>
          <a:p>
            <a:r>
              <a:rPr lang="en-GB" altLang="zh-TW" sz="1000" dirty="0" err="1">
                <a:latin typeface="Calibri" panose="020F0502020204030204" pitchFamily="34" charset="0"/>
                <a:ea typeface="Malgun Gothic"/>
                <a:cs typeface="Times New Roman"/>
              </a:rPr>
              <a:t>depth_sampling_factor</a:t>
            </a:r>
            <a:r>
              <a:rPr lang="en-GB" altLang="zh-TW" sz="1000" dirty="0">
                <a:latin typeface="Calibri" panose="020F0502020204030204" pitchFamily="34" charset="0"/>
                <a:ea typeface="Malgun Gothic"/>
                <a:cs typeface="Times New Roman"/>
              </a:rPr>
              <a:t> = </a:t>
            </a:r>
            <a:r>
              <a:rPr lang="en-GB" altLang="zh-TW" sz="1000" dirty="0" smtClean="0">
                <a:latin typeface="Calibri" panose="020F0502020204030204" pitchFamily="34" charset="0"/>
                <a:ea typeface="Malgun Gothic"/>
                <a:cs typeface="Times New Roman"/>
              </a:rPr>
              <a:t>3, </a:t>
            </a:r>
            <a:r>
              <a:rPr lang="en-US" altLang="zh-TW" sz="1000" dirty="0" smtClean="0">
                <a:latin typeface="Calibri" panose="020F0502020204030204" pitchFamily="34" charset="0"/>
              </a:rPr>
              <a:t>W</a:t>
            </a:r>
            <a:r>
              <a:rPr lang="en-US" altLang="zh-TW" sz="1000" baseline="-25000" dirty="0" smtClean="0">
                <a:latin typeface="Calibri" panose="020F0502020204030204" pitchFamily="34" charset="0"/>
              </a:rPr>
              <a:t>RD</a:t>
            </a:r>
            <a:r>
              <a:rPr lang="en-US" altLang="zh-TW" sz="1000" dirty="0" smtClean="0">
                <a:latin typeface="Calibri" panose="020F0502020204030204" pitchFamily="34" charset="0"/>
              </a:rPr>
              <a:t>=(W/16)*2</a:t>
            </a:r>
            <a:endParaRPr lang="zh-TW" altLang="en-US" sz="1000" dirty="0">
              <a:latin typeface="Calibri" panose="020F0502020204030204" pitchFamily="34" charset="0"/>
            </a:endParaRPr>
          </a:p>
          <a:p>
            <a:endParaRPr lang="zh-TW" altLang="en-US" sz="900" dirty="0"/>
          </a:p>
        </p:txBody>
      </p:sp>
      <p:sp>
        <p:nvSpPr>
          <p:cNvPr id="119" name="文字方塊 118"/>
          <p:cNvSpPr txBox="1"/>
          <p:nvPr/>
        </p:nvSpPr>
        <p:spPr>
          <a:xfrm>
            <a:off x="7336719" y="5331957"/>
            <a:ext cx="5036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smtClean="0"/>
              <a:t>W</a:t>
            </a:r>
            <a:r>
              <a:rPr lang="en-US" altLang="zh-TW" sz="1100" baseline="-25000" dirty="0" smtClean="0"/>
              <a:t>RD  </a:t>
            </a:r>
            <a:endParaRPr lang="zh-TW" altLang="en-US" sz="1100" dirty="0"/>
          </a:p>
        </p:txBody>
      </p:sp>
      <p:sp>
        <p:nvSpPr>
          <p:cNvPr id="120" name="文字方塊 119"/>
          <p:cNvSpPr txBox="1"/>
          <p:nvPr/>
        </p:nvSpPr>
        <p:spPr>
          <a:xfrm>
            <a:off x="7856216" y="5331957"/>
            <a:ext cx="45236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W</a:t>
            </a:r>
            <a:r>
              <a:rPr lang="en-US" altLang="zh-TW" sz="1100" baseline="-25000" dirty="0"/>
              <a:t>RD</a:t>
            </a:r>
            <a:endParaRPr lang="zh-TW" altLang="en-US" sz="1100" dirty="0"/>
          </a:p>
        </p:txBody>
      </p:sp>
      <p:sp>
        <p:nvSpPr>
          <p:cNvPr id="121" name="文字方塊 120"/>
          <p:cNvSpPr txBox="1">
            <a:spLocks noChangeAspect="1"/>
          </p:cNvSpPr>
          <p:nvPr/>
        </p:nvSpPr>
        <p:spPr>
          <a:xfrm>
            <a:off x="7524328" y="4866098"/>
            <a:ext cx="4822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95435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601369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latin typeface="Calibri" pitchFamily="34" charset="0"/>
              </a:rPr>
              <a:t>CTDP-2LR </a:t>
            </a:r>
            <a:r>
              <a:rPr lang="en-US" altLang="zh-TW" sz="3200" dirty="0" err="1">
                <a:latin typeface="Calibri" pitchFamily="34" charset="0"/>
              </a:rPr>
              <a:t>Depacking</a:t>
            </a:r>
            <a:r>
              <a:rPr lang="en-US" altLang="zh-TW" sz="3200" dirty="0">
                <a:latin typeface="Calibri" pitchFamily="34" charset="0"/>
              </a:rPr>
              <a:t> </a:t>
            </a:r>
            <a:r>
              <a:rPr lang="en-US" altLang="zh-TW" sz="3200" dirty="0" smtClean="0">
                <a:latin typeface="Calibri" panose="020F0502020204030204" pitchFamily="34" charset="0"/>
              </a:rPr>
              <a:t>Procedure</a:t>
            </a:r>
            <a:endParaRPr lang="zh-TW" altLang="en-US" sz="3200" dirty="0">
              <a:latin typeface="Calibri" pitchFamily="34" charset="0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1599990" y="4159966"/>
            <a:ext cx="2093370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6" name="文字方塊 15"/>
          <p:cNvSpPr txBox="1"/>
          <p:nvPr/>
        </p:nvSpPr>
        <p:spPr>
          <a:xfrm>
            <a:off x="1547664" y="4149080"/>
            <a:ext cx="2232248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TW" sz="1400" b="1" dirty="0" smtClean="0">
                <a:cs typeface="Arial" pitchFamily="34" charset="0"/>
              </a:rPr>
              <a:t>Upscaling </a:t>
            </a:r>
            <a:r>
              <a:rPr lang="en-US" altLang="zh-TW" sz="1400" b="1" dirty="0">
                <a:cs typeface="Arial" pitchFamily="34" charset="0"/>
              </a:rPr>
              <a:t>in </a:t>
            </a:r>
          </a:p>
          <a:p>
            <a:pPr algn="ctr">
              <a:lnSpc>
                <a:spcPct val="90000"/>
              </a:lnSpc>
            </a:pPr>
            <a:r>
              <a:rPr lang="en-US" altLang="zh-TW" sz="1400" b="1" dirty="0">
                <a:cs typeface="Arial" pitchFamily="34" charset="0"/>
              </a:rPr>
              <a:t>Horizontal Direction</a:t>
            </a:r>
          </a:p>
        </p:txBody>
      </p:sp>
      <p:sp>
        <p:nvSpPr>
          <p:cNvPr id="94" name="矩形 93"/>
          <p:cNvSpPr/>
          <p:nvPr/>
        </p:nvSpPr>
        <p:spPr bwMode="auto">
          <a:xfrm>
            <a:off x="1599990" y="4840304"/>
            <a:ext cx="2093370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96" name="文字方塊 95"/>
          <p:cNvSpPr txBox="1"/>
          <p:nvPr/>
        </p:nvSpPr>
        <p:spPr>
          <a:xfrm>
            <a:off x="1581076" y="4797152"/>
            <a:ext cx="2198836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TW" sz="1400" b="1" dirty="0">
                <a:cs typeface="Arial" pitchFamily="34" charset="0"/>
              </a:rPr>
              <a:t>Splitting </a:t>
            </a:r>
            <a:r>
              <a:rPr lang="en-US" altLang="zh-TW" sz="1400" b="1" dirty="0" smtClean="0">
                <a:cs typeface="Arial" pitchFamily="34" charset="0"/>
              </a:rPr>
              <a:t>&amp; Upscaling </a:t>
            </a:r>
            <a:r>
              <a:rPr lang="en-US" altLang="zh-TW" sz="1400" b="1" dirty="0">
                <a:cs typeface="Arial" pitchFamily="34" charset="0"/>
              </a:rPr>
              <a:t>in </a:t>
            </a:r>
          </a:p>
          <a:p>
            <a:pPr algn="ctr">
              <a:lnSpc>
                <a:spcPct val="90000"/>
              </a:lnSpc>
            </a:pPr>
            <a:r>
              <a:rPr lang="en-US" altLang="zh-TW" sz="1400" b="1" dirty="0">
                <a:cs typeface="Arial" pitchFamily="34" charset="0"/>
              </a:rPr>
              <a:t>Vertical by </a:t>
            </a:r>
            <a:r>
              <a:rPr lang="en-US" altLang="zh-TW" sz="1400" b="1" dirty="0" smtClean="0">
                <a:cs typeface="Arial" pitchFamily="34" charset="0"/>
              </a:rPr>
              <a:t>2</a:t>
            </a:r>
            <a:endParaRPr lang="en-US" altLang="zh-TW" sz="1400" b="1" dirty="0">
              <a:cs typeface="Arial" pitchFamily="34" charset="0"/>
            </a:endParaRPr>
          </a:p>
        </p:txBody>
      </p:sp>
      <p:cxnSp>
        <p:nvCxnSpPr>
          <p:cNvPr id="97" name="直線單箭頭接點 96"/>
          <p:cNvCxnSpPr/>
          <p:nvPr/>
        </p:nvCxnSpPr>
        <p:spPr>
          <a:xfrm>
            <a:off x="2668381" y="4685508"/>
            <a:ext cx="1264" cy="144016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03" name="文字方塊 102"/>
          <p:cNvSpPr txBox="1">
            <a:spLocks noChangeAspect="1"/>
          </p:cNvSpPr>
          <p:nvPr/>
        </p:nvSpPr>
        <p:spPr>
          <a:xfrm>
            <a:off x="-36512" y="4926035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sp>
        <p:nvSpPr>
          <p:cNvPr id="107" name="文字方塊 106"/>
          <p:cNvSpPr txBox="1">
            <a:spLocks noChangeAspect="1"/>
          </p:cNvSpPr>
          <p:nvPr/>
        </p:nvSpPr>
        <p:spPr>
          <a:xfrm>
            <a:off x="785076" y="4520153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cxnSp>
        <p:nvCxnSpPr>
          <p:cNvPr id="9" name="肘形接點 8"/>
          <p:cNvCxnSpPr>
            <a:stCxn id="68" idx="1"/>
            <a:endCxn id="16" idx="0"/>
          </p:cNvCxnSpPr>
          <p:nvPr/>
        </p:nvCxnSpPr>
        <p:spPr>
          <a:xfrm rot="10800000" flipV="1">
            <a:off x="2663788" y="2270016"/>
            <a:ext cx="1370248" cy="1879063"/>
          </a:xfrm>
          <a:prstGeom prst="bentConnector2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38" name="文字方塊 137"/>
          <p:cNvSpPr txBox="1">
            <a:spLocks noChangeAspect="1"/>
          </p:cNvSpPr>
          <p:nvPr/>
        </p:nvSpPr>
        <p:spPr>
          <a:xfrm>
            <a:off x="7211962" y="4520153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142" name="文字方塊 141"/>
          <p:cNvSpPr txBox="1">
            <a:spLocks noChangeAspect="1"/>
          </p:cNvSpPr>
          <p:nvPr/>
        </p:nvSpPr>
        <p:spPr>
          <a:xfrm>
            <a:off x="7952744" y="4993249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cxnSp>
        <p:nvCxnSpPr>
          <p:cNvPr id="154" name="直線單箭頭接點 153"/>
          <p:cNvCxnSpPr/>
          <p:nvPr/>
        </p:nvCxnSpPr>
        <p:spPr>
          <a:xfrm>
            <a:off x="2657582" y="5373216"/>
            <a:ext cx="0" cy="538416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文字方塊 92"/>
              <p:cNvSpPr txBox="1"/>
              <p:nvPr/>
            </p:nvSpPr>
            <p:spPr>
              <a:xfrm>
                <a:off x="6444208" y="2924944"/>
                <a:ext cx="2802947" cy="4682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pt-BR" altLang="zh-TW" sz="900" i="1" smtClean="0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pt-BR" altLang="zh-TW" sz="900" i="1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𝑅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𝐺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𝐵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pt-BR" altLang="zh-TW" sz="900" dirty="0" smtClean="0"/>
                  <a:t>=</a:t>
                </a:r>
                <a:r>
                  <a:rPr lang="pt-BR" altLang="zh-TW" sz="900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pt-BR" altLang="zh-TW" sz="900" i="1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pt-BR" altLang="zh-TW" sz="900" i="1" smtClean="0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1.1644</m:t>
                              </m:r>
                            </m:e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−0.0001</m:t>
                              </m:r>
                            </m:e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1</m:t>
                              </m:r>
                              <m:r>
                                <a:rPr lang="en-US" altLang="zh-TW" sz="900" i="1">
                                  <a:latin typeface="Cambria Math"/>
                                </a:rPr>
                                <m:t>.</m:t>
                              </m:r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5960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i="1">
                                  <a:latin typeface="Cambria Math"/>
                                </a:rPr>
                                <m:t>1.1644</m:t>
                              </m:r>
                            </m:e>
                            <m:e>
                              <m:r>
                                <a:rPr lang="en-US" altLang="zh-TW" sz="900" i="1">
                                  <a:latin typeface="Cambria Math"/>
                                </a:rPr>
                                <m:t>−0.</m:t>
                              </m:r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3917</m:t>
                              </m:r>
                            </m:e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−0.8130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i="1">
                                  <a:latin typeface="Cambria Math"/>
                                </a:rPr>
                                <m:t>1.1644</m:t>
                              </m:r>
                            </m:e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2.0173</m:t>
                              </m:r>
                            </m:e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−0.0001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pt-BR" altLang="zh-TW" sz="900" dirty="0" smtClean="0"/>
                  <a:t>(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pt-BR" altLang="zh-TW" sz="900" i="1" smtClean="0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pt-BR" altLang="zh-TW" sz="900" i="1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𝑌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𝐶𝑏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𝐶𝑟</m:t>
                              </m:r>
                            </m:e>
                          </m:mr>
                        </m:m>
                      </m:e>
                    </m:d>
                    <m:r>
                      <a:rPr lang="en-US" altLang="zh-TW" sz="900" b="0" i="1" smtClean="0">
                        <a:latin typeface="Cambria Math"/>
                      </a:rPr>
                      <m:t>−</m:t>
                    </m:r>
                    <m:d>
                      <m:dPr>
                        <m:begChr m:val="["/>
                        <m:endChr m:val="]"/>
                        <m:ctrlPr>
                          <a:rPr lang="pt-BR" altLang="zh-TW" sz="900" i="1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pt-BR" altLang="zh-TW" sz="900" i="1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zh-TW" sz="900" i="1">
                                  <a:latin typeface="Cambria Math"/>
                                </a:rPr>
                                <m:t>1</m:t>
                              </m:r>
                              <m:r>
                                <a:rPr lang="en-US" altLang="zh-TW" sz="900" i="1">
                                  <a:latin typeface="Cambria Math"/>
                                </a:rPr>
                                <m:t>6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i="1">
                                  <a:latin typeface="Cambria Math"/>
                                </a:rPr>
                                <m:t>128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i="1">
                                  <a:latin typeface="Cambria Math"/>
                                </a:rPr>
                                <m:t>128</m:t>
                              </m:r>
                            </m:e>
                          </m:mr>
                        </m:m>
                      </m:e>
                    </m:d>
                    <m:r>
                      <a:rPr lang="en-US" altLang="zh-TW" sz="900" b="0" i="1" smtClean="0">
                        <a:latin typeface="Cambria Math"/>
                      </a:rPr>
                      <m:t>)</m:t>
                    </m:r>
                  </m:oMath>
                </a14:m>
                <a:endParaRPr lang="zh-TW" altLang="en-US" sz="900" b="1" dirty="0"/>
              </a:p>
            </p:txBody>
          </p:sp>
        </mc:Choice>
        <mc:Fallback xmlns="">
          <p:sp>
            <p:nvSpPr>
              <p:cNvPr id="93" name="文字方塊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4208" y="2924944"/>
                <a:ext cx="2802947" cy="46820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15" name="群組 114"/>
          <p:cNvGrpSpPr/>
          <p:nvPr/>
        </p:nvGrpSpPr>
        <p:grpSpPr>
          <a:xfrm>
            <a:off x="289382" y="4770761"/>
            <a:ext cx="1152128" cy="648000"/>
            <a:chOff x="1907704" y="2564904"/>
            <a:chExt cx="1152128" cy="1296000"/>
          </a:xfrm>
        </p:grpSpPr>
        <p:pic>
          <p:nvPicPr>
            <p:cNvPr id="128" name="圖片 127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7704" y="2564904"/>
              <a:ext cx="1152128" cy="648000"/>
            </a:xfrm>
            <a:prstGeom prst="rect">
              <a:avLst/>
            </a:prstGeom>
          </p:spPr>
        </p:pic>
        <p:pic>
          <p:nvPicPr>
            <p:cNvPr id="133" name="圖片 132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7704" y="3212904"/>
              <a:ext cx="1152128" cy="648000"/>
            </a:xfrm>
            <a:prstGeom prst="rect">
              <a:avLst/>
            </a:prstGeom>
          </p:spPr>
        </p:pic>
      </p:grpSp>
      <p:grpSp>
        <p:nvGrpSpPr>
          <p:cNvPr id="148" name="群組 147"/>
          <p:cNvGrpSpPr>
            <a:grpSpLocks/>
          </p:cNvGrpSpPr>
          <p:nvPr/>
        </p:nvGrpSpPr>
        <p:grpSpPr>
          <a:xfrm>
            <a:off x="6794839" y="4763960"/>
            <a:ext cx="1157905" cy="648000"/>
            <a:chOff x="3995936" y="2704513"/>
            <a:chExt cx="1152128" cy="1289534"/>
          </a:xfrm>
        </p:grpSpPr>
        <p:pic>
          <p:nvPicPr>
            <p:cNvPr id="153" name="圖片 152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5936" y="2704513"/>
              <a:ext cx="1152128" cy="648000"/>
            </a:xfrm>
            <a:prstGeom prst="rect">
              <a:avLst/>
            </a:prstGeom>
          </p:spPr>
        </p:pic>
        <p:pic>
          <p:nvPicPr>
            <p:cNvPr id="155" name="圖片 154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5936" y="3346047"/>
              <a:ext cx="1152128" cy="648000"/>
            </a:xfrm>
            <a:prstGeom prst="rect">
              <a:avLst/>
            </a:prstGeom>
          </p:spPr>
        </p:pic>
      </p:grpSp>
      <p:sp>
        <p:nvSpPr>
          <p:cNvPr id="156" name="文字方塊 155"/>
          <p:cNvSpPr txBox="1">
            <a:spLocks noChangeAspect="1"/>
          </p:cNvSpPr>
          <p:nvPr/>
        </p:nvSpPr>
        <p:spPr>
          <a:xfrm>
            <a:off x="7618116" y="3656057"/>
            <a:ext cx="4822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sp>
        <p:nvSpPr>
          <p:cNvPr id="157" name="文字方塊 156"/>
          <p:cNvSpPr txBox="1"/>
          <p:nvPr/>
        </p:nvSpPr>
        <p:spPr>
          <a:xfrm>
            <a:off x="7072501" y="4160251"/>
            <a:ext cx="58541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smtClean="0"/>
              <a:t>W</a:t>
            </a:r>
            <a:r>
              <a:rPr lang="en-US" altLang="zh-TW" sz="1100" baseline="-25000" dirty="0" smtClean="0"/>
              <a:t>RD</a:t>
            </a:r>
            <a:r>
              <a:rPr lang="en-US" altLang="zh-TW" sz="1100" dirty="0" smtClean="0"/>
              <a:t>*6</a:t>
            </a:r>
            <a:endParaRPr lang="zh-TW" altLang="en-US" sz="1100" dirty="0"/>
          </a:p>
        </p:txBody>
      </p:sp>
      <p:grpSp>
        <p:nvGrpSpPr>
          <p:cNvPr id="158" name="群組 157"/>
          <p:cNvGrpSpPr>
            <a:grpSpLocks/>
          </p:cNvGrpSpPr>
          <p:nvPr/>
        </p:nvGrpSpPr>
        <p:grpSpPr>
          <a:xfrm>
            <a:off x="7062291" y="3518643"/>
            <a:ext cx="576000" cy="648000"/>
            <a:chOff x="3995936" y="2704513"/>
            <a:chExt cx="1152128" cy="1289534"/>
          </a:xfrm>
        </p:grpSpPr>
        <p:pic>
          <p:nvPicPr>
            <p:cNvPr id="159" name="圖片 15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5936" y="2704513"/>
              <a:ext cx="1152128" cy="648000"/>
            </a:xfrm>
            <a:prstGeom prst="rect">
              <a:avLst/>
            </a:prstGeom>
          </p:spPr>
        </p:pic>
        <p:pic>
          <p:nvPicPr>
            <p:cNvPr id="160" name="圖片 15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5936" y="3346047"/>
              <a:ext cx="1152128" cy="648000"/>
            </a:xfrm>
            <a:prstGeom prst="rect">
              <a:avLst/>
            </a:prstGeom>
          </p:spPr>
        </p:pic>
      </p:grpSp>
      <p:pic>
        <p:nvPicPr>
          <p:cNvPr id="77" name="圖片 7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6021360"/>
            <a:ext cx="1152128" cy="648000"/>
          </a:xfrm>
          <a:prstGeom prst="rect">
            <a:avLst/>
          </a:prstGeom>
        </p:spPr>
      </p:pic>
      <p:pic>
        <p:nvPicPr>
          <p:cNvPr id="79" name="圖片 7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6010957"/>
            <a:ext cx="1152128" cy="648000"/>
          </a:xfrm>
          <a:prstGeom prst="rect">
            <a:avLst/>
          </a:prstGeom>
        </p:spPr>
      </p:pic>
      <p:sp>
        <p:nvSpPr>
          <p:cNvPr id="81" name="文字方塊 80"/>
          <p:cNvSpPr txBox="1">
            <a:spLocks noChangeAspect="1"/>
          </p:cNvSpPr>
          <p:nvPr/>
        </p:nvSpPr>
        <p:spPr>
          <a:xfrm>
            <a:off x="1190276" y="6261257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pic>
        <p:nvPicPr>
          <p:cNvPr id="82" name="圖片 8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4816" y="6025727"/>
            <a:ext cx="1152128" cy="648000"/>
          </a:xfrm>
          <a:prstGeom prst="rect">
            <a:avLst/>
          </a:prstGeom>
        </p:spPr>
      </p:pic>
      <p:pic>
        <p:nvPicPr>
          <p:cNvPr id="84" name="圖片 8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808" y="6024812"/>
            <a:ext cx="1152128" cy="648000"/>
          </a:xfrm>
          <a:prstGeom prst="rect">
            <a:avLst/>
          </a:prstGeom>
        </p:spPr>
      </p:pic>
      <p:sp>
        <p:nvSpPr>
          <p:cNvPr id="85" name="文字方塊 84"/>
          <p:cNvSpPr txBox="1">
            <a:spLocks noChangeAspect="1"/>
          </p:cNvSpPr>
          <p:nvPr/>
        </p:nvSpPr>
        <p:spPr>
          <a:xfrm>
            <a:off x="1813816" y="5806454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86" name="文字方塊 85"/>
          <p:cNvSpPr txBox="1">
            <a:spLocks noChangeAspect="1"/>
          </p:cNvSpPr>
          <p:nvPr/>
        </p:nvSpPr>
        <p:spPr>
          <a:xfrm>
            <a:off x="6430418" y="6312091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sp>
        <p:nvSpPr>
          <p:cNvPr id="87" name="文字方塊 86"/>
          <p:cNvSpPr txBox="1">
            <a:spLocks noChangeAspect="1"/>
          </p:cNvSpPr>
          <p:nvPr/>
        </p:nvSpPr>
        <p:spPr>
          <a:xfrm>
            <a:off x="2941744" y="5790185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100" name="文字方塊 99"/>
          <p:cNvSpPr txBox="1">
            <a:spLocks noChangeAspect="1"/>
          </p:cNvSpPr>
          <p:nvPr/>
        </p:nvSpPr>
        <p:spPr>
          <a:xfrm>
            <a:off x="1208663" y="2530980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sp>
        <p:nvSpPr>
          <p:cNvPr id="101" name="文字方塊 100"/>
          <p:cNvSpPr txBox="1"/>
          <p:nvPr/>
        </p:nvSpPr>
        <p:spPr>
          <a:xfrm>
            <a:off x="1666949" y="2951366"/>
            <a:ext cx="80342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W- </a:t>
            </a:r>
            <a:r>
              <a:rPr lang="en-US" altLang="zh-TW" sz="1100" dirty="0" smtClean="0"/>
              <a:t>W</a:t>
            </a:r>
            <a:r>
              <a:rPr lang="en-US" altLang="zh-TW" sz="1100" baseline="-25000" dirty="0" smtClean="0"/>
              <a:t>RD</a:t>
            </a:r>
            <a:r>
              <a:rPr lang="en-US" altLang="zh-TW" sz="1100" dirty="0" smtClean="0"/>
              <a:t>*2</a:t>
            </a:r>
            <a:endParaRPr lang="zh-TW" altLang="en-US" sz="1100" dirty="0"/>
          </a:p>
        </p:txBody>
      </p:sp>
      <p:grpSp>
        <p:nvGrpSpPr>
          <p:cNvPr id="102" name="群組 101"/>
          <p:cNvGrpSpPr/>
          <p:nvPr/>
        </p:nvGrpSpPr>
        <p:grpSpPr>
          <a:xfrm>
            <a:off x="1522568" y="2321979"/>
            <a:ext cx="961200" cy="648000"/>
            <a:chOff x="1907704" y="2564904"/>
            <a:chExt cx="1152128" cy="1296000"/>
          </a:xfrm>
        </p:grpSpPr>
        <p:pic>
          <p:nvPicPr>
            <p:cNvPr id="104" name="圖片 10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7704" y="2564904"/>
              <a:ext cx="1152128" cy="648000"/>
            </a:xfrm>
            <a:prstGeom prst="rect">
              <a:avLst/>
            </a:prstGeom>
          </p:spPr>
        </p:pic>
        <p:pic>
          <p:nvPicPr>
            <p:cNvPr id="105" name="圖片 10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7704" y="3212904"/>
              <a:ext cx="1152128" cy="648000"/>
            </a:xfrm>
            <a:prstGeom prst="rect">
              <a:avLst/>
            </a:prstGeom>
          </p:spPr>
        </p:pic>
      </p:grpSp>
      <p:sp>
        <p:nvSpPr>
          <p:cNvPr id="106" name="文字方塊 105"/>
          <p:cNvSpPr txBox="1">
            <a:spLocks noChangeAspect="1"/>
          </p:cNvSpPr>
          <p:nvPr/>
        </p:nvSpPr>
        <p:spPr>
          <a:xfrm>
            <a:off x="7625031" y="1704389"/>
            <a:ext cx="4822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sp>
        <p:nvSpPr>
          <p:cNvPr id="108" name="文字方塊 107"/>
          <p:cNvSpPr txBox="1"/>
          <p:nvPr/>
        </p:nvSpPr>
        <p:spPr>
          <a:xfrm>
            <a:off x="7288434" y="1340768"/>
            <a:ext cx="45236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W</a:t>
            </a:r>
            <a:r>
              <a:rPr lang="en-US" altLang="zh-TW" sz="1100" baseline="-25000" dirty="0"/>
              <a:t>RD</a:t>
            </a:r>
            <a:endParaRPr lang="zh-TW" altLang="en-US" sz="1100" dirty="0"/>
          </a:p>
        </p:txBody>
      </p:sp>
      <p:sp>
        <p:nvSpPr>
          <p:cNvPr id="109" name="文字方塊 108"/>
          <p:cNvSpPr txBox="1"/>
          <p:nvPr/>
        </p:nvSpPr>
        <p:spPr>
          <a:xfrm>
            <a:off x="6782761" y="1321250"/>
            <a:ext cx="49084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W</a:t>
            </a:r>
            <a:r>
              <a:rPr lang="en-US" altLang="zh-TW" sz="1100" baseline="-25000" dirty="0"/>
              <a:t>RD</a:t>
            </a:r>
            <a:r>
              <a:rPr lang="en-US" altLang="zh-TW" sz="1100" dirty="0" smtClean="0"/>
              <a:t> </a:t>
            </a:r>
            <a:endParaRPr lang="zh-TW" altLang="en-US" sz="1100" dirty="0"/>
          </a:p>
        </p:txBody>
      </p:sp>
      <p:grpSp>
        <p:nvGrpSpPr>
          <p:cNvPr id="116" name="群組 115"/>
          <p:cNvGrpSpPr>
            <a:grpSpLocks/>
          </p:cNvGrpSpPr>
          <p:nvPr/>
        </p:nvGrpSpPr>
        <p:grpSpPr>
          <a:xfrm>
            <a:off x="6869060" y="1547753"/>
            <a:ext cx="180000" cy="630924"/>
            <a:chOff x="3995936" y="2704514"/>
            <a:chExt cx="1152128" cy="1255554"/>
          </a:xfrm>
        </p:grpSpPr>
        <p:pic>
          <p:nvPicPr>
            <p:cNvPr id="117" name="圖片 116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00000"/>
            <a:stretch/>
          </p:blipFill>
          <p:spPr>
            <a:xfrm>
              <a:off x="3995936" y="2704514"/>
              <a:ext cx="1152128" cy="648000"/>
            </a:xfrm>
            <a:prstGeom prst="rect">
              <a:avLst/>
            </a:prstGeom>
          </p:spPr>
        </p:pic>
        <p:pic>
          <p:nvPicPr>
            <p:cNvPr id="118" name="圖片 117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00000"/>
            <a:stretch/>
          </p:blipFill>
          <p:spPr>
            <a:xfrm>
              <a:off x="3995936" y="3312067"/>
              <a:ext cx="1152128" cy="648001"/>
            </a:xfrm>
            <a:prstGeom prst="rect">
              <a:avLst/>
            </a:prstGeom>
          </p:spPr>
        </p:pic>
      </p:grpSp>
      <p:grpSp>
        <p:nvGrpSpPr>
          <p:cNvPr id="119" name="群組 118"/>
          <p:cNvGrpSpPr>
            <a:grpSpLocks/>
          </p:cNvGrpSpPr>
          <p:nvPr/>
        </p:nvGrpSpPr>
        <p:grpSpPr>
          <a:xfrm>
            <a:off x="7475730" y="1537589"/>
            <a:ext cx="180000" cy="630925"/>
            <a:chOff x="3995936" y="2704513"/>
            <a:chExt cx="1152128" cy="1255555"/>
          </a:xfrm>
        </p:grpSpPr>
        <p:pic>
          <p:nvPicPr>
            <p:cNvPr id="120" name="圖片 119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100000"/>
            <a:stretch/>
          </p:blipFill>
          <p:spPr>
            <a:xfrm>
              <a:off x="3995936" y="2704513"/>
              <a:ext cx="1152128" cy="648000"/>
            </a:xfrm>
            <a:prstGeom prst="rect">
              <a:avLst/>
            </a:prstGeom>
          </p:spPr>
        </p:pic>
        <p:pic>
          <p:nvPicPr>
            <p:cNvPr id="121" name="圖片 120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100000"/>
            <a:stretch/>
          </p:blipFill>
          <p:spPr>
            <a:xfrm>
              <a:off x="3995936" y="3312067"/>
              <a:ext cx="1152128" cy="648001"/>
            </a:xfrm>
            <a:prstGeom prst="rect">
              <a:avLst/>
            </a:prstGeom>
          </p:spPr>
        </p:pic>
      </p:grpSp>
      <p:sp>
        <p:nvSpPr>
          <p:cNvPr id="122" name="文字方塊 121"/>
          <p:cNvSpPr txBox="1">
            <a:spLocks noChangeAspect="1"/>
          </p:cNvSpPr>
          <p:nvPr/>
        </p:nvSpPr>
        <p:spPr>
          <a:xfrm>
            <a:off x="7363586" y="2514514"/>
            <a:ext cx="4822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sp>
        <p:nvSpPr>
          <p:cNvPr id="124" name="文字方塊 123"/>
          <p:cNvSpPr txBox="1"/>
          <p:nvPr/>
        </p:nvSpPr>
        <p:spPr>
          <a:xfrm>
            <a:off x="6994198" y="2144779"/>
            <a:ext cx="58541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smtClean="0"/>
              <a:t>W</a:t>
            </a:r>
            <a:r>
              <a:rPr lang="en-US" altLang="zh-TW" sz="1100" baseline="-25000" dirty="0" smtClean="0"/>
              <a:t>RD</a:t>
            </a:r>
            <a:r>
              <a:rPr lang="en-US" altLang="zh-TW" sz="1100" dirty="0" smtClean="0"/>
              <a:t>*2</a:t>
            </a:r>
            <a:endParaRPr lang="zh-TW" altLang="en-US" sz="1100" dirty="0"/>
          </a:p>
        </p:txBody>
      </p:sp>
      <p:grpSp>
        <p:nvGrpSpPr>
          <p:cNvPr id="127" name="群組 126"/>
          <p:cNvGrpSpPr>
            <a:grpSpLocks/>
          </p:cNvGrpSpPr>
          <p:nvPr/>
        </p:nvGrpSpPr>
        <p:grpSpPr>
          <a:xfrm>
            <a:off x="7171612" y="2347592"/>
            <a:ext cx="180000" cy="630925"/>
            <a:chOff x="3995936" y="2704513"/>
            <a:chExt cx="1152128" cy="1255555"/>
          </a:xfrm>
        </p:grpSpPr>
        <p:pic>
          <p:nvPicPr>
            <p:cNvPr id="129" name="圖片 12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5936" y="2704513"/>
              <a:ext cx="1152128" cy="648000"/>
            </a:xfrm>
            <a:prstGeom prst="rect">
              <a:avLst/>
            </a:prstGeom>
          </p:spPr>
        </p:pic>
        <p:pic>
          <p:nvPicPr>
            <p:cNvPr id="130" name="圖片 12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5936" y="3312067"/>
              <a:ext cx="1152128" cy="648001"/>
            </a:xfrm>
            <a:prstGeom prst="rect">
              <a:avLst/>
            </a:prstGeom>
          </p:spPr>
        </p:pic>
      </p:grpSp>
      <p:sp>
        <p:nvSpPr>
          <p:cNvPr id="132" name="文字方塊 131"/>
          <p:cNvSpPr txBox="1">
            <a:spLocks noChangeAspect="1"/>
          </p:cNvSpPr>
          <p:nvPr/>
        </p:nvSpPr>
        <p:spPr>
          <a:xfrm>
            <a:off x="5796136" y="1484784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grpSp>
        <p:nvGrpSpPr>
          <p:cNvPr id="134" name="群組 133"/>
          <p:cNvGrpSpPr/>
          <p:nvPr/>
        </p:nvGrpSpPr>
        <p:grpSpPr>
          <a:xfrm>
            <a:off x="4780224" y="1255975"/>
            <a:ext cx="961200" cy="648000"/>
            <a:chOff x="1907704" y="2564904"/>
            <a:chExt cx="1152128" cy="1296000"/>
          </a:xfrm>
        </p:grpSpPr>
        <p:pic>
          <p:nvPicPr>
            <p:cNvPr id="135" name="圖片 13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7704" y="2564904"/>
              <a:ext cx="1152128" cy="648000"/>
            </a:xfrm>
            <a:prstGeom prst="rect">
              <a:avLst/>
            </a:prstGeom>
          </p:spPr>
        </p:pic>
        <p:pic>
          <p:nvPicPr>
            <p:cNvPr id="136" name="圖片 13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7704" y="3212904"/>
              <a:ext cx="1152128" cy="648000"/>
            </a:xfrm>
            <a:prstGeom prst="rect">
              <a:avLst/>
            </a:prstGeom>
          </p:spPr>
        </p:pic>
      </p:grpSp>
      <p:grpSp>
        <p:nvGrpSpPr>
          <p:cNvPr id="137" name="群組 136"/>
          <p:cNvGrpSpPr>
            <a:grpSpLocks/>
          </p:cNvGrpSpPr>
          <p:nvPr/>
        </p:nvGrpSpPr>
        <p:grpSpPr>
          <a:xfrm>
            <a:off x="4600224" y="1273051"/>
            <a:ext cx="180000" cy="630924"/>
            <a:chOff x="3995936" y="2704514"/>
            <a:chExt cx="1152128" cy="1255554"/>
          </a:xfrm>
        </p:grpSpPr>
        <p:pic>
          <p:nvPicPr>
            <p:cNvPr id="139" name="圖片 138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00000"/>
            <a:stretch/>
          </p:blipFill>
          <p:spPr>
            <a:xfrm>
              <a:off x="3995936" y="2704514"/>
              <a:ext cx="1152128" cy="648000"/>
            </a:xfrm>
            <a:prstGeom prst="rect">
              <a:avLst/>
            </a:prstGeom>
          </p:spPr>
        </p:pic>
        <p:pic>
          <p:nvPicPr>
            <p:cNvPr id="140" name="圖片 139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00000"/>
            <a:stretch/>
          </p:blipFill>
          <p:spPr>
            <a:xfrm>
              <a:off x="3995936" y="3312067"/>
              <a:ext cx="1152128" cy="648001"/>
            </a:xfrm>
            <a:prstGeom prst="rect">
              <a:avLst/>
            </a:prstGeom>
          </p:spPr>
        </p:pic>
      </p:grpSp>
      <p:grpSp>
        <p:nvGrpSpPr>
          <p:cNvPr id="141" name="群組 140"/>
          <p:cNvGrpSpPr>
            <a:grpSpLocks/>
          </p:cNvGrpSpPr>
          <p:nvPr/>
        </p:nvGrpSpPr>
        <p:grpSpPr>
          <a:xfrm>
            <a:off x="5739022" y="1273050"/>
            <a:ext cx="180000" cy="630925"/>
            <a:chOff x="3995936" y="2704513"/>
            <a:chExt cx="1152128" cy="1255555"/>
          </a:xfrm>
        </p:grpSpPr>
        <p:pic>
          <p:nvPicPr>
            <p:cNvPr id="146" name="圖片 145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100000"/>
            <a:stretch/>
          </p:blipFill>
          <p:spPr>
            <a:xfrm>
              <a:off x="3995936" y="2704513"/>
              <a:ext cx="1152128" cy="648000"/>
            </a:xfrm>
            <a:prstGeom prst="rect">
              <a:avLst/>
            </a:prstGeom>
          </p:spPr>
        </p:pic>
        <p:pic>
          <p:nvPicPr>
            <p:cNvPr id="150" name="圖片 149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100000"/>
            <a:stretch/>
          </p:blipFill>
          <p:spPr>
            <a:xfrm>
              <a:off x="3995936" y="3312067"/>
              <a:ext cx="1152128" cy="648001"/>
            </a:xfrm>
            <a:prstGeom prst="rect">
              <a:avLst/>
            </a:prstGeom>
          </p:spPr>
        </p:pic>
      </p:grpSp>
      <p:sp>
        <p:nvSpPr>
          <p:cNvPr id="151" name="文字方塊 150"/>
          <p:cNvSpPr txBox="1"/>
          <p:nvPr/>
        </p:nvSpPr>
        <p:spPr>
          <a:xfrm>
            <a:off x="5724128" y="1094064"/>
            <a:ext cx="49084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W</a:t>
            </a:r>
            <a:r>
              <a:rPr lang="en-US" altLang="zh-TW" sz="1100" baseline="-25000" dirty="0"/>
              <a:t>RD</a:t>
            </a:r>
            <a:r>
              <a:rPr lang="en-US" altLang="zh-TW" sz="1100" dirty="0" smtClean="0"/>
              <a:t> </a:t>
            </a:r>
            <a:endParaRPr lang="zh-TW" altLang="en-US" sz="1100" dirty="0"/>
          </a:p>
        </p:txBody>
      </p:sp>
      <p:sp>
        <p:nvSpPr>
          <p:cNvPr id="161" name="文字方塊 160"/>
          <p:cNvSpPr txBox="1"/>
          <p:nvPr/>
        </p:nvSpPr>
        <p:spPr>
          <a:xfrm>
            <a:off x="4311612" y="1094064"/>
            <a:ext cx="49084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W</a:t>
            </a:r>
            <a:r>
              <a:rPr lang="en-US" altLang="zh-TW" sz="1100" baseline="-25000" dirty="0"/>
              <a:t>RD</a:t>
            </a:r>
            <a:r>
              <a:rPr lang="en-US" altLang="zh-TW" sz="1100" dirty="0" smtClean="0"/>
              <a:t> </a:t>
            </a:r>
            <a:endParaRPr lang="zh-TW" altLang="en-US" sz="1100" dirty="0"/>
          </a:p>
        </p:txBody>
      </p:sp>
      <p:cxnSp>
        <p:nvCxnSpPr>
          <p:cNvPr id="11" name="直線單箭頭接點 10"/>
          <p:cNvCxnSpPr/>
          <p:nvPr/>
        </p:nvCxnSpPr>
        <p:spPr bwMode="auto">
          <a:xfrm>
            <a:off x="5281973" y="1864852"/>
            <a:ext cx="392" cy="183586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3" name="矩形 12"/>
          <p:cNvSpPr/>
          <p:nvPr/>
        </p:nvSpPr>
        <p:spPr bwMode="auto">
          <a:xfrm>
            <a:off x="4035165" y="2607619"/>
            <a:ext cx="2448000" cy="443158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66" name="矩形 65"/>
          <p:cNvSpPr/>
          <p:nvPr/>
        </p:nvSpPr>
        <p:spPr bwMode="auto">
          <a:xfrm>
            <a:off x="4034036" y="3155113"/>
            <a:ext cx="2448000" cy="443158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67" name="矩形 66"/>
          <p:cNvSpPr/>
          <p:nvPr/>
        </p:nvSpPr>
        <p:spPr bwMode="auto">
          <a:xfrm>
            <a:off x="4034036" y="3719244"/>
            <a:ext cx="2448000" cy="443158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68" name="矩形 67"/>
          <p:cNvSpPr/>
          <p:nvPr/>
        </p:nvSpPr>
        <p:spPr bwMode="auto">
          <a:xfrm>
            <a:off x="4034036" y="2048437"/>
            <a:ext cx="2448000" cy="443158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69" name="矩形 68"/>
          <p:cNvSpPr/>
          <p:nvPr/>
        </p:nvSpPr>
        <p:spPr bwMode="auto">
          <a:xfrm>
            <a:off x="4035300" y="4296707"/>
            <a:ext cx="2448000" cy="443158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70" name="矩形 69"/>
          <p:cNvSpPr/>
          <p:nvPr/>
        </p:nvSpPr>
        <p:spPr bwMode="auto">
          <a:xfrm>
            <a:off x="4040276" y="5450847"/>
            <a:ext cx="2448000" cy="443158"/>
          </a:xfrm>
          <a:prstGeom prst="rect">
            <a:avLst/>
          </a:prstGeom>
          <a:noFill/>
          <a:ln w="6350">
            <a:solidFill>
              <a:schemeClr val="tx1"/>
            </a:solidFill>
            <a:prstDash val="sysDot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cxnSp>
        <p:nvCxnSpPr>
          <p:cNvPr id="72" name="直線單箭頭接點 71"/>
          <p:cNvCxnSpPr>
            <a:stCxn id="68" idx="2"/>
            <a:endCxn id="13" idx="0"/>
          </p:cNvCxnSpPr>
          <p:nvPr/>
        </p:nvCxnSpPr>
        <p:spPr>
          <a:xfrm>
            <a:off x="5258036" y="2491595"/>
            <a:ext cx="1129" cy="116024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4" name="直線單箭頭接點 73"/>
          <p:cNvCxnSpPr>
            <a:stCxn id="13" idx="2"/>
            <a:endCxn id="66" idx="0"/>
          </p:cNvCxnSpPr>
          <p:nvPr/>
        </p:nvCxnSpPr>
        <p:spPr>
          <a:xfrm flipH="1">
            <a:off x="5258036" y="3050776"/>
            <a:ext cx="1129" cy="104337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6" name="直線單箭頭接點 75"/>
          <p:cNvCxnSpPr>
            <a:stCxn id="66" idx="2"/>
            <a:endCxn id="67" idx="0"/>
          </p:cNvCxnSpPr>
          <p:nvPr/>
        </p:nvCxnSpPr>
        <p:spPr>
          <a:xfrm>
            <a:off x="5258036" y="3598271"/>
            <a:ext cx="0" cy="120973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8" name="直線單箭頭接點 77"/>
          <p:cNvCxnSpPr>
            <a:stCxn id="67" idx="2"/>
            <a:endCxn id="69" idx="0"/>
          </p:cNvCxnSpPr>
          <p:nvPr/>
        </p:nvCxnSpPr>
        <p:spPr>
          <a:xfrm>
            <a:off x="5258036" y="4162401"/>
            <a:ext cx="1264" cy="134305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0" name="直線單箭頭接點 79"/>
          <p:cNvCxnSpPr>
            <a:endCxn id="70" idx="0"/>
          </p:cNvCxnSpPr>
          <p:nvPr/>
        </p:nvCxnSpPr>
        <p:spPr>
          <a:xfrm>
            <a:off x="5259300" y="5329874"/>
            <a:ext cx="4976" cy="120973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0" name="文字方塊 9"/>
          <p:cNvSpPr txBox="1"/>
          <p:nvPr/>
        </p:nvSpPr>
        <p:spPr>
          <a:xfrm>
            <a:off x="4156874" y="2066309"/>
            <a:ext cx="2160240" cy="447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TW" sz="1400" b="1" dirty="0" smtClean="0">
                <a:cs typeface="Arial" pitchFamily="34" charset="0"/>
              </a:rPr>
              <a:t>View and Depth Splitting</a:t>
            </a:r>
            <a:endParaRPr kumimoji="1" lang="en-US" altLang="zh-TW" sz="1400" b="1" dirty="0">
              <a:solidFill>
                <a:prstClr val="black"/>
              </a:solidFill>
              <a:latin typeface="宋体" pitchFamily="2" charset="-122"/>
              <a:ea typeface="宋体" pitchFamily="2" charset="-122"/>
              <a:cs typeface="Arial" pitchFamily="34" charset="0"/>
            </a:endParaRPr>
          </a:p>
        </p:txBody>
      </p:sp>
      <p:sp>
        <p:nvSpPr>
          <p:cNvPr id="14" name="文字方塊 13"/>
          <p:cNvSpPr txBox="1"/>
          <p:nvPr/>
        </p:nvSpPr>
        <p:spPr>
          <a:xfrm>
            <a:off x="4213024" y="3160918"/>
            <a:ext cx="2141880" cy="447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TW" sz="1400" b="1" dirty="0">
                <a:cs typeface="Arial" pitchFamily="34" charset="0"/>
              </a:rPr>
              <a:t>Inverse </a:t>
            </a:r>
            <a:r>
              <a:rPr lang="en-US" altLang="zh-CN" sz="1400" b="1" dirty="0" err="1">
                <a:cs typeface="Arial" pitchFamily="34" charset="0"/>
              </a:rPr>
              <a:t>YCbCr</a:t>
            </a:r>
            <a:r>
              <a:rPr lang="en-US" altLang="zh-CN" sz="1400" b="1" dirty="0">
                <a:cs typeface="Arial" pitchFamily="34" charset="0"/>
              </a:rPr>
              <a:t> </a:t>
            </a:r>
            <a:r>
              <a:rPr lang="en-US" altLang="zh-TW" sz="1400" b="1" dirty="0">
                <a:cs typeface="Arial" pitchFamily="34" charset="0"/>
              </a:rPr>
              <a:t>Color Format Conversion</a:t>
            </a:r>
          </a:p>
        </p:txBody>
      </p:sp>
      <p:sp>
        <p:nvSpPr>
          <p:cNvPr id="32" name="文字方塊 31"/>
          <p:cNvSpPr txBox="1"/>
          <p:nvPr/>
        </p:nvSpPr>
        <p:spPr>
          <a:xfrm>
            <a:off x="4014634" y="2625792"/>
            <a:ext cx="2448000" cy="447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TW" sz="1400" b="1" dirty="0">
                <a:cs typeface="Arial" pitchFamily="34" charset="0"/>
              </a:rPr>
              <a:t>Vertical Flipping</a:t>
            </a:r>
            <a:r>
              <a:rPr lang="en-US" altLang="zh-CN" sz="1400" b="1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  <a:cs typeface="Arial" pitchFamily="34" charset="0"/>
              </a:rPr>
              <a:t> </a:t>
            </a:r>
            <a:r>
              <a:rPr lang="en-US" altLang="zh-CN" sz="1400" b="1" dirty="0">
                <a:cs typeface="Arial" pitchFamily="34" charset="0"/>
              </a:rPr>
              <a:t>&amp; </a:t>
            </a:r>
            <a:r>
              <a:rPr lang="en-US" altLang="zh-CN" sz="1400" b="1" dirty="0" smtClean="0">
                <a:cs typeface="Arial" pitchFamily="34" charset="0"/>
              </a:rPr>
              <a:t>Combination</a:t>
            </a:r>
            <a:endParaRPr lang="en-US" altLang="zh-TW" sz="1400" b="1" dirty="0">
              <a:cs typeface="Arial" pitchFamily="34" charset="0"/>
            </a:endParaRPr>
          </a:p>
        </p:txBody>
      </p:sp>
      <p:sp>
        <p:nvSpPr>
          <p:cNvPr id="38" name="文字方塊 37"/>
          <p:cNvSpPr txBox="1"/>
          <p:nvPr/>
        </p:nvSpPr>
        <p:spPr>
          <a:xfrm>
            <a:off x="4048721" y="3688506"/>
            <a:ext cx="2379826" cy="447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1400" b="1" dirty="0">
                <a:cs typeface="Arial" pitchFamily="34" charset="0"/>
              </a:rPr>
              <a:t>Get Depth Pixel from</a:t>
            </a:r>
          </a:p>
          <a:p>
            <a:pPr algn="ctr">
              <a:lnSpc>
                <a:spcPct val="90000"/>
              </a:lnSpc>
            </a:pPr>
            <a:r>
              <a:rPr lang="en-US" altLang="zh-CN" sz="1400" b="1" dirty="0" smtClean="0">
                <a:cs typeface="Arial" pitchFamily="34" charset="0"/>
              </a:rPr>
              <a:t>RGB </a:t>
            </a:r>
            <a:r>
              <a:rPr lang="en-US" altLang="zh-TW" sz="1400" b="1" dirty="0">
                <a:cs typeface="Arial" pitchFamily="34" charset="0"/>
              </a:rPr>
              <a:t>Subpixels Channel</a:t>
            </a:r>
          </a:p>
        </p:txBody>
      </p:sp>
      <p:sp>
        <p:nvSpPr>
          <p:cNvPr id="35" name="文字方塊 34"/>
          <p:cNvSpPr txBox="1"/>
          <p:nvPr/>
        </p:nvSpPr>
        <p:spPr>
          <a:xfrm>
            <a:off x="4068440" y="4304655"/>
            <a:ext cx="2303760" cy="447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TW" sz="1400" b="1" dirty="0" smtClean="0">
                <a:cs typeface="Arial" pitchFamily="34" charset="0"/>
              </a:rPr>
              <a:t>Upscaling </a:t>
            </a:r>
            <a:r>
              <a:rPr lang="en-US" altLang="zh-TW" sz="1400" b="1" dirty="0">
                <a:cs typeface="Arial" pitchFamily="34" charset="0"/>
              </a:rPr>
              <a:t>in </a:t>
            </a:r>
          </a:p>
          <a:p>
            <a:pPr algn="ctr">
              <a:lnSpc>
                <a:spcPct val="90000"/>
              </a:lnSpc>
            </a:pPr>
            <a:r>
              <a:rPr lang="en-US" altLang="zh-TW" sz="1400" b="1" dirty="0">
                <a:cs typeface="Arial" pitchFamily="34" charset="0"/>
              </a:rPr>
              <a:t>Horizontal Direction</a:t>
            </a:r>
          </a:p>
        </p:txBody>
      </p:sp>
      <p:sp>
        <p:nvSpPr>
          <p:cNvPr id="83" name="文字方塊 82"/>
          <p:cNvSpPr txBox="1"/>
          <p:nvPr/>
        </p:nvSpPr>
        <p:spPr>
          <a:xfrm>
            <a:off x="4112396" y="5423936"/>
            <a:ext cx="2303760" cy="487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cs typeface="Arial" pitchFamily="34" charset="0"/>
              </a:rPr>
              <a:t>Depth Enhancement</a:t>
            </a:r>
          </a:p>
          <a:p>
            <a:pPr algn="ctr"/>
            <a:r>
              <a:rPr lang="en-US" altLang="zh-TW" sz="1400" b="1" dirty="0" smtClean="0">
                <a:solidFill>
                  <a:srgbClr val="FF0000"/>
                </a:solidFill>
                <a:cs typeface="Arial" pitchFamily="34" charset="0"/>
              </a:rPr>
              <a:t>(Optional)</a:t>
            </a:r>
            <a:endParaRPr lang="en-US" altLang="zh-TW" sz="1400" b="1" dirty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89" name="矩形 88"/>
          <p:cNvSpPr/>
          <p:nvPr/>
        </p:nvSpPr>
        <p:spPr bwMode="auto">
          <a:xfrm>
            <a:off x="3995936" y="4909087"/>
            <a:ext cx="2448000" cy="443158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cxnSp>
        <p:nvCxnSpPr>
          <p:cNvPr id="90" name="直線單箭頭接點 89"/>
          <p:cNvCxnSpPr>
            <a:endCxn id="89" idx="0"/>
          </p:cNvCxnSpPr>
          <p:nvPr/>
        </p:nvCxnSpPr>
        <p:spPr>
          <a:xfrm>
            <a:off x="5218672" y="4774781"/>
            <a:ext cx="1264" cy="134305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91" name="文字方塊 90"/>
          <p:cNvSpPr txBox="1"/>
          <p:nvPr/>
        </p:nvSpPr>
        <p:spPr>
          <a:xfrm>
            <a:off x="4068440" y="4909028"/>
            <a:ext cx="2303760" cy="447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TW" sz="1400" b="1" dirty="0">
                <a:cs typeface="Arial" pitchFamily="34" charset="0"/>
              </a:rPr>
              <a:t>Splitting &amp; Upscaling in </a:t>
            </a:r>
          </a:p>
          <a:p>
            <a:pPr algn="ctr">
              <a:lnSpc>
                <a:spcPct val="90000"/>
              </a:lnSpc>
            </a:pPr>
            <a:r>
              <a:rPr lang="en-US" altLang="zh-TW" sz="1400" b="1" dirty="0">
                <a:cs typeface="Arial" pitchFamily="34" charset="0"/>
              </a:rPr>
              <a:t>Vertical by 2</a:t>
            </a:r>
          </a:p>
        </p:txBody>
      </p:sp>
      <p:cxnSp>
        <p:nvCxnSpPr>
          <p:cNvPr id="88" name="直線單箭頭接點 87"/>
          <p:cNvCxnSpPr/>
          <p:nvPr/>
        </p:nvCxnSpPr>
        <p:spPr>
          <a:xfrm>
            <a:off x="5256772" y="5894004"/>
            <a:ext cx="1264" cy="134305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92" name="文字方塊 91"/>
          <p:cNvSpPr txBox="1">
            <a:spLocks noChangeAspect="1"/>
          </p:cNvSpPr>
          <p:nvPr/>
        </p:nvSpPr>
        <p:spPr>
          <a:xfrm>
            <a:off x="5682955" y="5818444"/>
            <a:ext cx="330540" cy="258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99" name="文字方塊 98"/>
          <p:cNvSpPr txBox="1">
            <a:spLocks noChangeAspect="1"/>
          </p:cNvSpPr>
          <p:nvPr/>
        </p:nvSpPr>
        <p:spPr>
          <a:xfrm>
            <a:off x="4505610" y="5831640"/>
            <a:ext cx="330540" cy="258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162" name="文字方塊 161"/>
          <p:cNvSpPr txBox="1"/>
          <p:nvPr/>
        </p:nvSpPr>
        <p:spPr>
          <a:xfrm>
            <a:off x="4862563" y="1051820"/>
            <a:ext cx="80342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W- </a:t>
            </a:r>
            <a:r>
              <a:rPr lang="en-US" altLang="zh-TW" sz="1100" dirty="0" smtClean="0"/>
              <a:t>W</a:t>
            </a:r>
            <a:r>
              <a:rPr lang="en-US" altLang="zh-TW" sz="1100" baseline="-25000" dirty="0" smtClean="0"/>
              <a:t>RD</a:t>
            </a:r>
            <a:r>
              <a:rPr lang="en-US" altLang="zh-TW" sz="1100" dirty="0" smtClean="0"/>
              <a:t>*2</a:t>
            </a:r>
            <a:endParaRPr lang="zh-TW" altLang="en-US" sz="1100" dirty="0"/>
          </a:p>
        </p:txBody>
      </p:sp>
      <p:sp>
        <p:nvSpPr>
          <p:cNvPr id="111" name="文字方塊 110"/>
          <p:cNvSpPr txBox="1"/>
          <p:nvPr/>
        </p:nvSpPr>
        <p:spPr>
          <a:xfrm>
            <a:off x="501689" y="1357254"/>
            <a:ext cx="3100061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TW" sz="1000" dirty="0" err="1" smtClean="0">
                <a:latin typeface="Calibri" panose="020F0502020204030204" pitchFamily="34" charset="0"/>
                <a:ea typeface="Malgun Gothic"/>
                <a:cs typeface="Times New Roman"/>
              </a:rPr>
              <a:t>depth_sampling_factor</a:t>
            </a:r>
            <a:r>
              <a:rPr lang="en-GB" altLang="zh-TW" sz="1000" dirty="0" smtClean="0">
                <a:latin typeface="Calibri" panose="020F0502020204030204" pitchFamily="34" charset="0"/>
                <a:ea typeface="Malgun Gothic"/>
                <a:cs typeface="Times New Roman"/>
              </a:rPr>
              <a:t> = 1, </a:t>
            </a:r>
            <a:r>
              <a:rPr lang="en-US" altLang="zh-TW" sz="1000" dirty="0" err="1" smtClean="0">
                <a:latin typeface="Calibri" panose="020F0502020204030204" pitchFamily="34" charset="0"/>
              </a:rPr>
              <a:t>Fa</a:t>
            </a:r>
            <a:r>
              <a:rPr lang="en-US" altLang="zh-TW" sz="1000" baseline="-25000" dirty="0" err="1" smtClean="0">
                <a:latin typeface="Calibri" panose="020F0502020204030204" pitchFamily="34" charset="0"/>
              </a:rPr>
              <a:t>W</a:t>
            </a:r>
            <a:r>
              <a:rPr lang="en-US" altLang="zh-TW" sz="1000" dirty="0" smtClean="0">
                <a:latin typeface="Calibri" panose="020F0502020204030204" pitchFamily="34" charset="0"/>
              </a:rPr>
              <a:t> =(W/48)*2</a:t>
            </a:r>
          </a:p>
          <a:p>
            <a:r>
              <a:rPr lang="en-GB" altLang="zh-TW" sz="1000" dirty="0" err="1">
                <a:latin typeface="Calibri" panose="020F0502020204030204" pitchFamily="34" charset="0"/>
                <a:ea typeface="Malgun Gothic"/>
                <a:cs typeface="Times New Roman"/>
              </a:rPr>
              <a:t>depth_sampling_factor</a:t>
            </a:r>
            <a:r>
              <a:rPr lang="en-GB" altLang="zh-TW" sz="1000" dirty="0">
                <a:latin typeface="Calibri" panose="020F0502020204030204" pitchFamily="34" charset="0"/>
                <a:ea typeface="Malgun Gothic"/>
                <a:cs typeface="Times New Roman"/>
              </a:rPr>
              <a:t> = </a:t>
            </a:r>
            <a:r>
              <a:rPr lang="en-GB" altLang="zh-TW" sz="1000" dirty="0" smtClean="0">
                <a:latin typeface="Calibri" panose="020F0502020204030204" pitchFamily="34" charset="0"/>
                <a:ea typeface="Malgun Gothic"/>
                <a:cs typeface="Times New Roman"/>
              </a:rPr>
              <a:t>2, </a:t>
            </a:r>
            <a:r>
              <a:rPr lang="en-US" altLang="zh-TW" sz="1000" dirty="0" err="1" smtClean="0">
                <a:latin typeface="Calibri" panose="020F0502020204030204" pitchFamily="34" charset="0"/>
              </a:rPr>
              <a:t>Fa</a:t>
            </a:r>
            <a:r>
              <a:rPr lang="en-US" altLang="zh-TW" sz="1000" baseline="-25000" dirty="0" err="1" smtClean="0">
                <a:latin typeface="Calibri" panose="020F0502020204030204" pitchFamily="34" charset="0"/>
              </a:rPr>
              <a:t>W</a:t>
            </a:r>
            <a:r>
              <a:rPr lang="en-US" altLang="zh-TW" sz="1000" dirty="0" smtClean="0">
                <a:latin typeface="Calibri" panose="020F0502020204030204" pitchFamily="34" charset="0"/>
              </a:rPr>
              <a:t> =(W/24</a:t>
            </a:r>
            <a:r>
              <a:rPr lang="en-US" altLang="zh-TW" sz="1000" dirty="0">
                <a:latin typeface="Calibri" panose="020F0502020204030204" pitchFamily="34" charset="0"/>
              </a:rPr>
              <a:t>)*2</a:t>
            </a:r>
            <a:endParaRPr lang="zh-TW" altLang="en-US" sz="1000" dirty="0">
              <a:latin typeface="Calibri" panose="020F0502020204030204" pitchFamily="34" charset="0"/>
            </a:endParaRPr>
          </a:p>
          <a:p>
            <a:r>
              <a:rPr lang="en-GB" altLang="zh-TW" sz="1000" dirty="0" err="1">
                <a:latin typeface="Calibri" panose="020F0502020204030204" pitchFamily="34" charset="0"/>
                <a:ea typeface="Malgun Gothic"/>
                <a:cs typeface="Times New Roman"/>
              </a:rPr>
              <a:t>depth_sampling_factor</a:t>
            </a:r>
            <a:r>
              <a:rPr lang="en-GB" altLang="zh-TW" sz="1000" dirty="0">
                <a:latin typeface="Calibri" panose="020F0502020204030204" pitchFamily="34" charset="0"/>
                <a:ea typeface="Malgun Gothic"/>
                <a:cs typeface="Times New Roman"/>
              </a:rPr>
              <a:t> = </a:t>
            </a:r>
            <a:r>
              <a:rPr lang="en-GB" altLang="zh-TW" sz="1000" dirty="0" smtClean="0">
                <a:latin typeface="Calibri" panose="020F0502020204030204" pitchFamily="34" charset="0"/>
                <a:ea typeface="Malgun Gothic"/>
                <a:cs typeface="Times New Roman"/>
              </a:rPr>
              <a:t>3, </a:t>
            </a:r>
            <a:r>
              <a:rPr lang="en-US" altLang="zh-TW" sz="1000" dirty="0" err="1" smtClean="0">
                <a:latin typeface="Calibri" panose="020F0502020204030204" pitchFamily="34" charset="0"/>
              </a:rPr>
              <a:t>Fa</a:t>
            </a:r>
            <a:r>
              <a:rPr lang="en-US" altLang="zh-TW" sz="1000" baseline="-25000" dirty="0" err="1" smtClean="0">
                <a:latin typeface="Calibri" panose="020F0502020204030204" pitchFamily="34" charset="0"/>
              </a:rPr>
              <a:t>W</a:t>
            </a:r>
            <a:r>
              <a:rPr lang="en-US" altLang="zh-TW" sz="1000" dirty="0" smtClean="0">
                <a:latin typeface="Calibri" panose="020F0502020204030204" pitchFamily="34" charset="0"/>
              </a:rPr>
              <a:t> =(W/16)*2</a:t>
            </a:r>
            <a:endParaRPr lang="zh-TW" altLang="en-US" sz="1000" dirty="0">
              <a:latin typeface="Calibri" panose="020F0502020204030204" pitchFamily="34" charset="0"/>
            </a:endParaRPr>
          </a:p>
          <a:p>
            <a:endParaRPr lang="zh-TW" altLang="en-US" sz="1100" dirty="0"/>
          </a:p>
        </p:txBody>
      </p:sp>
    </p:spTree>
    <p:extLst>
      <p:ext uri="{BB962C8B-B14F-4D97-AF65-F5344CB8AC3E}">
        <p14:creationId xmlns:p14="http://schemas.microsoft.com/office/powerpoint/2010/main" val="1608218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46176" y="2636912"/>
            <a:ext cx="7851648" cy="1121296"/>
          </a:xfrm>
        </p:spPr>
        <p:txBody>
          <a:bodyPr>
            <a:normAutofit fontScale="90000"/>
          </a:bodyPr>
          <a:lstStyle/>
          <a:p>
            <a:pPr marL="355600" indent="-355600">
              <a:spcBef>
                <a:spcPts val="1200"/>
              </a:spcBef>
            </a:pPr>
            <a:r>
              <a:rPr lang="en-US" altLang="zh-TW" dirty="0">
                <a:latin typeface="Calibri" pitchFamily="34" charset="0"/>
              </a:rPr>
              <a:t>Centralized Texture-Depth Packing (CTDP) SEI Message Syntax</a:t>
            </a:r>
            <a:endParaRPr lang="en-US" altLang="zh-TW" sz="2200" dirty="0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5926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792088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latin typeface="Calibri" panose="020F0502020204030204" pitchFamily="34" charset="0"/>
              </a:rPr>
              <a:t>CTDP SEI Syntax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6059139"/>
              </p:ext>
            </p:extLst>
          </p:nvPr>
        </p:nvGraphicFramePr>
        <p:xfrm>
          <a:off x="611560" y="1484784"/>
          <a:ext cx="8064896" cy="4018792"/>
        </p:xfrm>
        <a:graphic>
          <a:graphicData uri="http://schemas.openxmlformats.org/drawingml/2006/table">
            <a:tbl>
              <a:tblPr/>
              <a:tblGrid>
                <a:gridCol w="6696744"/>
                <a:gridCol w="1368152"/>
              </a:tblGrid>
              <a:tr h="402904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centralized_texture-depth_packing</a:t>
                      </a:r>
                      <a:r>
                        <a:rPr lang="en-GB" sz="16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( </a:t>
                      </a:r>
                      <a:r>
                        <a:rPr lang="en-GB" sz="160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payloadSize</a:t>
                      </a:r>
                      <a:r>
                        <a:rPr lang="en-GB" sz="160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 ) {</a:t>
                      </a:r>
                      <a:endParaRPr lang="zh-TW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600" b="1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Descriptor</a:t>
                      </a:r>
                      <a:endParaRPr lang="zh-TW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3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altLang="zh-TW" sz="1600" b="1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centralized_texture-depth_packing</a:t>
                      </a:r>
                      <a:r>
                        <a:rPr lang="it-IT" altLang="zh-TW" sz="16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_</a:t>
                      </a:r>
                      <a:r>
                        <a:rPr lang="en-US" sz="1600" b="1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cancel_flag</a:t>
                      </a:r>
                      <a:endParaRPr lang="zh-TW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60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746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if( !</a:t>
                      </a:r>
                      <a:r>
                        <a:rPr lang="en-GB" altLang="zh-TW" sz="16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 </a:t>
                      </a:r>
                      <a:r>
                        <a:rPr lang="en-GB" altLang="zh-TW" sz="1600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centralized_texture-depth_packing_cancel_flag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) {</a:t>
                      </a:r>
                      <a:endParaRPr lang="zh-TW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60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</a:t>
                      </a:r>
                      <a:endParaRPr lang="zh-TW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3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altLang="zh-TW" sz="1600" b="1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depth_sampling_factor</a:t>
                      </a:r>
                      <a:endParaRPr lang="zh-TW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u(3)</a:t>
                      </a:r>
                      <a:endParaRPr lang="zh-TW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3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altLang="zh-TW" sz="1600" b="1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centralized_texture-depth_packing</a:t>
                      </a:r>
                      <a:r>
                        <a:rPr lang="it-IT" altLang="zh-TW" sz="16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_</a:t>
                      </a:r>
                      <a:r>
                        <a:rPr lang="it-IT" sz="16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content_interpretation_type</a:t>
                      </a:r>
                      <a:endParaRPr lang="zh-TW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u(3)</a:t>
                      </a:r>
                      <a:endParaRPr lang="zh-TW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3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it-IT" sz="16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depth_spatial_flipping_flag</a:t>
                      </a:r>
                      <a:endParaRPr lang="zh-TW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9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6525" algn="l"/>
                          <a:tab pos="228600" algn="l"/>
                          <a:tab pos="273685" algn="l"/>
                          <a:tab pos="410210" algn="l"/>
                          <a:tab pos="457200" algn="l"/>
                          <a:tab pos="547370" algn="l"/>
                          <a:tab pos="683895" algn="l"/>
                          <a:tab pos="824230" algn="l"/>
                          <a:tab pos="914400" algn="l"/>
                          <a:tab pos="961390" algn="l"/>
                          <a:tab pos="1097915" algn="l"/>
                          <a:tab pos="1235075" algn="l"/>
                          <a:tab pos="1371600" algn="l"/>
                        </a:tabLst>
                        <a:defRPr/>
                      </a:pPr>
                      <a:r>
                        <a:rPr kumimoji="0" lang="en-US" altLang="ko-KR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               </a:t>
                      </a:r>
                      <a:r>
                        <a:rPr kumimoji="0" lang="en-US" altLang="ko-KR" sz="16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depth_subpixel_arrangement_type</a:t>
                      </a:r>
                      <a:r>
                        <a:rPr kumimoji="0" lang="en-US" altLang="ko-KR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 </a:t>
                      </a:r>
                      <a:endParaRPr kumimoji="0" lang="ko-KR" altLang="zh-TW" sz="1600" b="0" kern="12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맑은 고딕"/>
                        <a:cs typeface=""/>
                      </a:endParaRPr>
                    </a:p>
                  </a:txBody>
                  <a:tcPr marL="65652" marR="65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  <a:defRPr/>
                      </a:pPr>
                      <a:r>
                        <a:rPr lang="en-GB" altLang="zh-TW" sz="16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u(2)</a:t>
                      </a:r>
                      <a:endParaRPr lang="zh-TW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69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6525" algn="l"/>
                          <a:tab pos="228600" algn="l"/>
                          <a:tab pos="273685" algn="l"/>
                          <a:tab pos="410210" algn="l"/>
                          <a:tab pos="457200" algn="l"/>
                          <a:tab pos="547370" algn="l"/>
                          <a:tab pos="683895" algn="l"/>
                          <a:tab pos="824230" algn="l"/>
                          <a:tab pos="914400" algn="l"/>
                          <a:tab pos="961390" algn="l"/>
                          <a:tab pos="1097915" algn="l"/>
                          <a:tab pos="1235075" algn="l"/>
                          <a:tab pos="1371600" algn="l"/>
                        </a:tabLst>
                        <a:defRPr/>
                      </a:pPr>
                      <a:r>
                        <a:rPr kumimoji="0" lang="en-US" altLang="zh-TW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               </a:t>
                      </a:r>
                      <a:r>
                        <a:rPr kumimoji="0" lang="en-US" altLang="zh-TW" sz="16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texture_samping_type</a:t>
                      </a:r>
                      <a:r>
                        <a:rPr kumimoji="0" lang="en-US" altLang="ko-KR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 </a:t>
                      </a:r>
                      <a:endParaRPr lang="ko-KR" altLang="zh-TW" sz="16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65652" marR="65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altLang="zh-TW" sz="16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u(3)</a:t>
                      </a:r>
                      <a:endParaRPr lang="zh-TW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69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6525" algn="l"/>
                          <a:tab pos="228600" algn="l"/>
                          <a:tab pos="273685" algn="l"/>
                          <a:tab pos="410210" algn="l"/>
                          <a:tab pos="457200" algn="l"/>
                          <a:tab pos="547370" algn="l"/>
                          <a:tab pos="683895" algn="l"/>
                          <a:tab pos="824230" algn="l"/>
                          <a:tab pos="914400" algn="l"/>
                          <a:tab pos="961390" algn="l"/>
                          <a:tab pos="1097915" algn="l"/>
                          <a:tab pos="1235075" algn="l"/>
                          <a:tab pos="1371600" algn="l"/>
                        </a:tabLst>
                        <a:defRPr/>
                      </a:pP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            </a:t>
                      </a:r>
                      <a:r>
                        <a:rPr kumimoji="0" lang="en-US" altLang="ko-KR" sz="16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depth</a:t>
                      </a:r>
                      <a:r>
                        <a:rPr kumimoji="0" lang="en-US" altLang="zh-TW" sz="16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_samping_type</a:t>
                      </a:r>
                      <a:r>
                        <a:rPr kumimoji="0" lang="en-US" altLang="zh-TW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 </a:t>
                      </a:r>
                      <a:endParaRPr kumimoji="0" lang="ko-KR" altLang="zh-TW" sz="1600" b="0" kern="12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맑은 고딕"/>
                        <a:cs typeface=""/>
                      </a:endParaRPr>
                    </a:p>
                  </a:txBody>
                  <a:tcPr marL="65652" marR="65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  <a:defRPr/>
                      </a:pPr>
                      <a:r>
                        <a:rPr lang="en-GB" altLang="zh-TW" sz="16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u(3)</a:t>
                      </a:r>
                      <a:endParaRPr lang="zh-TW" altLang="zh-TW" sz="16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69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  <a:defRPr/>
                      </a:pPr>
                      <a:r>
                        <a:rPr kumimoji="0" lang="en-GB" sz="1600" b="1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		</a:t>
                      </a:r>
                      <a:r>
                        <a:rPr kumimoji="0" lang="en-GB" sz="16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depth_chroma_sampling_type</a:t>
                      </a:r>
                      <a:endParaRPr kumimoji="0" lang="zh-TW" sz="1600" b="1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altLang="zh-TW" sz="16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u(3)</a:t>
                      </a:r>
                      <a:endParaRPr lang="zh-TW" altLang="zh-TW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6978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6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altLang="zh-TW" sz="1600" b="1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centralized_texture-depth_packing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_</a:t>
                      </a:r>
                      <a:r>
                        <a:rPr lang="en-US" sz="1600" b="1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persistence_flag</a:t>
                      </a:r>
                      <a:endParaRPr lang="zh-TW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243">
                <a:tc>
                  <a:txBody>
                    <a:bodyPr/>
                    <a:lstStyle/>
                    <a:p>
                      <a:pPr algn="l" hangingPunct="0">
                        <a:lnSpc>
                          <a:spcPct val="9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}</a:t>
                      </a:r>
                      <a:endParaRPr lang="zh-TW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9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</a:t>
                      </a:r>
                      <a:endParaRPr lang="zh-TW" sz="18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3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}</a:t>
                      </a:r>
                      <a:endParaRPr lang="zh-TW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</a:t>
                      </a:r>
                      <a:endParaRPr lang="zh-TW" sz="18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4123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917848"/>
            <a:ext cx="8229600" cy="926976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  <a:tab pos="137160" algn="l"/>
                <a:tab pos="274320" algn="l"/>
                <a:tab pos="411480" algn="l"/>
                <a:tab pos="548640" algn="l"/>
                <a:tab pos="685800" algn="l"/>
                <a:tab pos="822960" algn="l"/>
                <a:tab pos="960120" algn="l"/>
                <a:tab pos="1097280" algn="l"/>
                <a:tab pos="1234440" algn="l"/>
                <a:tab pos="1371600" algn="l"/>
              </a:tabLst>
            </a:pPr>
            <a:r>
              <a:rPr lang="en-GB" altLang="zh-TW" sz="3200" dirty="0" err="1">
                <a:latin typeface="Calibri" panose="020F0502020204030204" pitchFamily="34" charset="0"/>
              </a:rPr>
              <a:t>depth_sampling_factor</a:t>
            </a:r>
            <a:endParaRPr lang="zh-TW" altLang="zh-TW" sz="3200" dirty="0">
              <a:latin typeface="Calibri" panose="020F0502020204030204" pitchFamily="34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4211939"/>
              </p:ext>
            </p:extLst>
          </p:nvPr>
        </p:nvGraphicFramePr>
        <p:xfrm>
          <a:off x="503548" y="1899895"/>
          <a:ext cx="8136904" cy="3658229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668728"/>
                <a:gridCol w="7468176"/>
              </a:tblGrid>
              <a:tr h="57606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2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600" b="1" dirty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Value</a:t>
                      </a:r>
                      <a:endParaRPr lang="zh-TW" sz="16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2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600" b="1" dirty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Interpretation</a:t>
                      </a:r>
                      <a:endParaRPr lang="zh-TW" sz="16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845">
                <a:tc>
                  <a:txBody>
                    <a:bodyPr/>
                    <a:lstStyle/>
                    <a:p>
                      <a:pPr marL="0" algn="ctr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0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altLang="zh-TW" sz="1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Unspecified the</a:t>
                      </a:r>
                      <a:r>
                        <a:rPr kumimoji="1" lang="en-US" altLang="zh-TW" sz="1400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 </a:t>
                      </a:r>
                      <a:r>
                        <a:rPr kumimoji="1" lang="en-US" altLang="zh-TW" sz="1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downscale method</a:t>
                      </a:r>
                      <a:r>
                        <a:rPr kumimoji="1" lang="en-US" altLang="zh-TW" sz="1400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 </a:t>
                      </a:r>
                      <a:r>
                        <a:rPr kumimoji="1" lang="en-US" altLang="zh-TW" sz="1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between the </a:t>
                      </a:r>
                      <a:r>
                        <a:rPr kumimoji="1" lang="en-CA" altLang="zh-TW" sz="1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centralized texture-depth</a:t>
                      </a:r>
                      <a:r>
                        <a:rPr kumimoji="1" lang="en-US" altLang="zh-TW" sz="1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 packed constituent frames.</a:t>
                      </a:r>
                      <a:endParaRPr kumimoji="1" lang="zh-TW" altLang="zh-TW" sz="14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84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1</a:t>
                      </a:r>
                      <a:endParaRPr kumimoji="1" lang="zh-TW" sz="14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Each depth frame in centralized texture-depth packing arrangement represents about 4:1 decimation from the original depth frame horizontally or vertically and about 12:11 decimation from the original texture frame horizontally or vertically, starting from the top or left-most sample.</a:t>
                      </a:r>
                      <a:endParaRPr kumimoji="1" lang="zh-TW" sz="14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84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2</a:t>
                      </a:r>
                      <a:endParaRPr kumimoji="1" lang="zh-TW" sz="14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sz="1400" kern="120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Each depth frame in centralized texture-depth packing arrangement represents about 4:2 decimation from the original depth frame horizontally or vertically and about 12:10 decimation from the original texture frame horizontally or vertically, starting from the top or left-most sample.</a:t>
                      </a:r>
                      <a:endParaRPr kumimoji="1" lang="zh-TW" sz="1400" kern="120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84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3</a:t>
                      </a:r>
                      <a:endParaRPr kumimoji="1" lang="zh-TW" sz="14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Each depth frame in centralized texture-depth packing arrangement represents about 4:3 decimation from the original depth frame horizontally or vertically and about 12:9 decimation from the original texture frame horizontally or vertically, starting from the top or left-most sample.</a:t>
                      </a:r>
                      <a:endParaRPr kumimoji="1" lang="zh-TW" sz="14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609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836712"/>
            <a:ext cx="9144000" cy="576263"/>
          </a:xfrm>
        </p:spPr>
        <p:txBody>
          <a:bodyPr lIns="91431" tIns="45716" rIns="91431" bIns="45716"/>
          <a:lstStyle/>
          <a:p>
            <a:pPr eaLnBrk="1" hangingPunct="1"/>
            <a:r>
              <a:rPr lang="en-US" altLang="zh-TW" dirty="0" smtClean="0">
                <a:latin typeface="Calibri" pitchFamily="34" charset="0"/>
              </a:rPr>
              <a:t>Contents</a:t>
            </a:r>
          </a:p>
        </p:txBody>
      </p:sp>
      <p:sp>
        <p:nvSpPr>
          <p:cNvPr id="20483" name="Text Box 5"/>
          <p:cNvSpPr txBox="1">
            <a:spLocks noChangeArrowheads="1"/>
          </p:cNvSpPr>
          <p:nvPr/>
        </p:nvSpPr>
        <p:spPr bwMode="auto">
          <a:xfrm>
            <a:off x="862130" y="1556792"/>
            <a:ext cx="7776864" cy="313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1" tIns="45716" rIns="91431" bIns="45716">
            <a:spAutoFit/>
          </a:bodyPr>
          <a:lstStyle/>
          <a:p>
            <a:pPr marL="355600" indent="-355600">
              <a:spcBef>
                <a:spcPts val="1200"/>
              </a:spcBef>
              <a:buClr>
                <a:srgbClr val="000066"/>
              </a:buClr>
              <a:buSzPct val="85000"/>
              <a:buFont typeface="Wingdings" pitchFamily="2" charset="2"/>
              <a:buChar char="n"/>
            </a:pPr>
            <a:r>
              <a:rPr lang="en-US" altLang="zh-TW" sz="2800" b="1" dirty="0" smtClean="0">
                <a:solidFill>
                  <a:schemeClr val="tx2"/>
                </a:solidFill>
                <a:latin typeface="Calibri" pitchFamily="34" charset="0"/>
              </a:rPr>
              <a:t>Frame </a:t>
            </a:r>
            <a:r>
              <a:rPr lang="en-US" altLang="zh-TW" sz="2800" b="1" dirty="0">
                <a:solidFill>
                  <a:schemeClr val="tx2"/>
                </a:solidFill>
                <a:latin typeface="Calibri" pitchFamily="34" charset="0"/>
              </a:rPr>
              <a:t>Compatible Centralized Texture‐Depth Packing (CTDP</a:t>
            </a:r>
            <a:r>
              <a:rPr lang="en-US" altLang="zh-TW" sz="2800" b="1" dirty="0" smtClean="0">
                <a:solidFill>
                  <a:schemeClr val="tx2"/>
                </a:solidFill>
                <a:latin typeface="Calibri" pitchFamily="34" charset="0"/>
              </a:rPr>
              <a:t>)</a:t>
            </a:r>
          </a:p>
          <a:p>
            <a:pPr marL="355600" indent="-355600">
              <a:spcBef>
                <a:spcPts val="1200"/>
              </a:spcBef>
              <a:buClr>
                <a:srgbClr val="000066"/>
              </a:buClr>
              <a:buSzPct val="85000"/>
              <a:buFont typeface="Wingdings" pitchFamily="2" charset="2"/>
              <a:buChar char="n"/>
            </a:pPr>
            <a:r>
              <a:rPr lang="en-US" altLang="zh-TW" sz="2800" b="1" dirty="0">
                <a:solidFill>
                  <a:schemeClr val="tx2"/>
                </a:solidFill>
                <a:latin typeface="Calibri" pitchFamily="34" charset="0"/>
              </a:rPr>
              <a:t>Centralized Texture-Depth Packing (CTDP) SEI Message Syntax</a:t>
            </a:r>
            <a:endParaRPr lang="en-US" altLang="zh-TW" sz="2800" b="1" dirty="0" smtClean="0">
              <a:solidFill>
                <a:schemeClr val="tx2"/>
              </a:solidFill>
              <a:latin typeface="Calibri" pitchFamily="34" charset="0"/>
            </a:endParaRPr>
          </a:p>
          <a:p>
            <a:pPr marL="355600" indent="-355600">
              <a:spcBef>
                <a:spcPts val="1200"/>
              </a:spcBef>
              <a:buClr>
                <a:srgbClr val="000066"/>
              </a:buClr>
              <a:buSzPct val="85000"/>
              <a:buFont typeface="Wingdings" pitchFamily="2" charset="2"/>
              <a:buChar char="n"/>
            </a:pPr>
            <a:r>
              <a:rPr lang="en-US" altLang="zh-TW" sz="2800" b="1" dirty="0" smtClean="0">
                <a:solidFill>
                  <a:schemeClr val="tx2"/>
                </a:solidFill>
                <a:latin typeface="Calibri" pitchFamily="34" charset="0"/>
              </a:rPr>
              <a:t>Experimental Results</a:t>
            </a:r>
          </a:p>
          <a:p>
            <a:pPr marL="355600" indent="-355600">
              <a:spcBef>
                <a:spcPts val="1200"/>
              </a:spcBef>
              <a:buClr>
                <a:srgbClr val="000066"/>
              </a:buClr>
              <a:buSzPct val="85000"/>
              <a:buFont typeface="Wingdings" pitchFamily="2" charset="2"/>
              <a:buChar char="n"/>
            </a:pPr>
            <a:r>
              <a:rPr lang="en-US" altLang="zh-TW" sz="2800" b="1" dirty="0" smtClean="0">
                <a:solidFill>
                  <a:schemeClr val="tx2"/>
                </a:solidFill>
                <a:latin typeface="Calibri" pitchFamily="34" charset="0"/>
              </a:rPr>
              <a:t>Conclusions</a:t>
            </a:r>
          </a:p>
        </p:txBody>
      </p:sp>
    </p:spTree>
    <p:extLst>
      <p:ext uri="{BB962C8B-B14F-4D97-AF65-F5344CB8AC3E}">
        <p14:creationId xmlns:p14="http://schemas.microsoft.com/office/powerpoint/2010/main" val="2876524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008112"/>
          </a:xfrm>
        </p:spPr>
        <p:txBody>
          <a:bodyPr>
            <a:normAutofit fontScale="90000"/>
          </a:bodyPr>
          <a:lstStyle/>
          <a:p>
            <a:r>
              <a:rPr lang="en-US" altLang="zh-TW" sz="3200" dirty="0" err="1" smtClean="0">
                <a:latin typeface="Calibri" panose="020F0502020204030204" pitchFamily="34" charset="0"/>
              </a:rPr>
              <a:t>centralized_texture-depth_packing_content_interpretation_type</a:t>
            </a:r>
            <a:endParaRPr lang="en-US" altLang="zh-TW" sz="3200" dirty="0">
              <a:latin typeface="Calibri" panose="020F0502020204030204" pitchFamily="34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9132686"/>
              </p:ext>
            </p:extLst>
          </p:nvPr>
        </p:nvGraphicFramePr>
        <p:xfrm>
          <a:off x="323528" y="1556793"/>
          <a:ext cx="8568952" cy="348558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807729"/>
                <a:gridCol w="7761223"/>
              </a:tblGrid>
              <a:tr h="333311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300" b="1" dirty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Value</a:t>
                      </a:r>
                      <a:endParaRPr lang="zh-TW" sz="13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300" b="1" dirty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Interpretation</a:t>
                      </a:r>
                      <a:endParaRPr lang="zh-TW" sz="13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7008">
                <a:tc>
                  <a:txBody>
                    <a:bodyPr/>
                    <a:lstStyle/>
                    <a:p>
                      <a:pPr marL="0" algn="ctr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sz="13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0</a:t>
                      </a:r>
                      <a:endParaRPr kumimoji="0" lang="zh-TW" sz="13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just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Indicates that the packed frame is arranged in order of </a:t>
                      </a:r>
                      <a:r>
                        <a:rPr kumimoji="0" lang="en-US" altLang="zh-TW" sz="13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reduced_depth_top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(RD</a:t>
                      </a:r>
                      <a:r>
                        <a:rPr kumimoji="0" lang="en-US" altLang="zh-TW" sz="1300" kern="1200" baseline="-25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), </a:t>
                      </a:r>
                      <a:r>
                        <a:rPr kumimoji="0" lang="en-US" altLang="zh-TW" sz="13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resized_texture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(RT), and </a:t>
                      </a:r>
                      <a:r>
                        <a:rPr kumimoji="0" lang="en-US" altLang="zh-TW" sz="13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reduced_depth_bottom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(RD</a:t>
                      </a:r>
                      <a:r>
                        <a:rPr kumimoji="0" lang="en-US" altLang="zh-TW" sz="1300" kern="1200" baseline="-25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 from top to bottom called as CTDP TB type as illustrated in Figure D‑X1.</a:t>
                      </a:r>
                      <a:endParaRPr kumimoji="0" lang="zh-TW" sz="13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76713">
                <a:tc>
                  <a:txBody>
                    <a:bodyPr/>
                    <a:lstStyle/>
                    <a:p>
                      <a:pPr marL="0" algn="ctr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sz="13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1</a:t>
                      </a:r>
                      <a:endParaRPr kumimoji="0" lang="zh-TW" sz="13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just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Indicates that the packed frame is arranged in order of </a:t>
                      </a:r>
                      <a:r>
                        <a:rPr kumimoji="0" lang="en-US" altLang="zh-TW" sz="13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reduced_depth_left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(RD</a:t>
                      </a:r>
                      <a:r>
                        <a:rPr kumimoji="0" lang="en-US" altLang="zh-TW" sz="1300" kern="1200" baseline="-25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), </a:t>
                      </a:r>
                      <a:r>
                        <a:rPr kumimoji="0" lang="en-US" altLang="zh-TW" sz="13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resized_texture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(RT), and </a:t>
                      </a:r>
                      <a:r>
                        <a:rPr kumimoji="0" lang="en-US" altLang="zh-TW" sz="13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reduced_depth_right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(RD</a:t>
                      </a:r>
                      <a:r>
                        <a:rPr kumimoji="0" lang="en-US" altLang="zh-TW" sz="1300" kern="1200" baseline="-25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 from left to right called as CTDP LR type as illustrated in Figure D‑X2.</a:t>
                      </a:r>
                      <a:endParaRPr kumimoji="0" lang="zh-TW" sz="13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90078">
                <a:tc>
                  <a:txBody>
                    <a:bodyPr/>
                    <a:lstStyle/>
                    <a:p>
                      <a:pPr marL="0" algn="ctr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sz="13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2</a:t>
                      </a:r>
                      <a:endParaRPr kumimoji="0" lang="zh-TW" sz="13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just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Indicates that the packed frame, which provides two texture-plus-depth views, is arranged in order of </a:t>
                      </a:r>
                      <a:r>
                        <a:rPr kumimoji="0" lang="en-US" altLang="zh-TW" sz="13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reduced_depth_leftview_top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(RDL</a:t>
                      </a:r>
                      <a:r>
                        <a:rPr kumimoji="0" lang="en-US" altLang="zh-TW" sz="1300" kern="1200" baseline="-25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), </a:t>
                      </a:r>
                      <a:r>
                        <a:rPr kumimoji="0" lang="en-US" altLang="zh-TW" sz="13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reduced_depth_rightview_top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(RDR</a:t>
                      </a:r>
                      <a:r>
                        <a:rPr kumimoji="0" lang="en-US" altLang="zh-TW" sz="1300" kern="1200" baseline="-25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), </a:t>
                      </a:r>
                      <a:r>
                        <a:rPr kumimoji="0" lang="en-US" altLang="zh-TW" sz="13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resized_texture_leftview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(RT</a:t>
                      </a:r>
                      <a:r>
                        <a:rPr kumimoji="0" lang="en-US" altLang="zh-TW" sz="1300" kern="1200" baseline="-25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), </a:t>
                      </a:r>
                      <a:r>
                        <a:rPr kumimoji="0" lang="en-US" altLang="zh-TW" sz="13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resized_texture_rightview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(RT</a:t>
                      </a:r>
                      <a:r>
                        <a:rPr kumimoji="0" lang="en-US" altLang="zh-TW" sz="1300" kern="1200" baseline="-25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), </a:t>
                      </a:r>
                      <a:r>
                        <a:rPr kumimoji="0" lang="en-US" altLang="zh-TW" sz="13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reduced_depth_leftview_bottom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(RDL</a:t>
                      </a:r>
                      <a:r>
                        <a:rPr kumimoji="0" lang="en-US" altLang="zh-TW" sz="1300" kern="1200" baseline="-25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), and </a:t>
                      </a:r>
                      <a:r>
                        <a:rPr kumimoji="0" lang="en-US" altLang="zh-TW" sz="13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reduced_depth_rightview_bottom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(RDR</a:t>
                      </a:r>
                      <a:r>
                        <a:rPr kumimoji="0" lang="en-US" altLang="zh-TW" sz="1300" kern="1200" baseline="-25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),, from upper left, upper right to lower right called as CTDP 2TB type as illustrated in Figure D‑X3.</a:t>
                      </a:r>
                      <a:endParaRPr kumimoji="0" lang="zh-TW" sz="13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90078">
                <a:tc>
                  <a:txBody>
                    <a:bodyPr/>
                    <a:lstStyle/>
                    <a:p>
                      <a:pPr marL="0" algn="ctr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sz="13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3</a:t>
                      </a:r>
                      <a:endParaRPr kumimoji="0" lang="zh-TW" sz="13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just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Indicates that the packed frame, which provides two texture-plus-depth views, is arranged in order of </a:t>
                      </a:r>
                      <a:r>
                        <a:rPr kumimoji="0" lang="en-US" altLang="zh-TW" sz="13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reduced_depth_topview_left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(RDT</a:t>
                      </a:r>
                      <a:r>
                        <a:rPr kumimoji="0" lang="en-US" altLang="zh-TW" sz="1300" kern="1200" baseline="-25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), </a:t>
                      </a:r>
                      <a:r>
                        <a:rPr kumimoji="0" lang="en-US" altLang="zh-TW" sz="13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reduced_depth_bottomview_left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(RDB</a:t>
                      </a:r>
                      <a:r>
                        <a:rPr kumimoji="0" lang="en-US" altLang="zh-TW" sz="1300" kern="1200" baseline="-25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), </a:t>
                      </a:r>
                      <a:r>
                        <a:rPr kumimoji="0" lang="en-US" altLang="zh-TW" sz="13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resized_texture_topview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(RT</a:t>
                      </a:r>
                      <a:r>
                        <a:rPr kumimoji="0" lang="en-US" altLang="zh-TW" sz="1300" kern="1200" baseline="-25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), </a:t>
                      </a:r>
                      <a:r>
                        <a:rPr kumimoji="0" lang="en-US" altLang="zh-TW" sz="13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resized_texture_bottomview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(RT</a:t>
                      </a:r>
                      <a:r>
                        <a:rPr kumimoji="0" lang="en-US" altLang="zh-TW" sz="1300" kern="1200" baseline="-25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), </a:t>
                      </a:r>
                      <a:r>
                        <a:rPr kumimoji="0" lang="en-US" altLang="zh-TW" sz="13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reduced_depth_topview_right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(RDT</a:t>
                      </a:r>
                      <a:r>
                        <a:rPr kumimoji="0" lang="en-US" altLang="zh-TW" sz="1300" kern="1200" baseline="-25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 and </a:t>
                      </a:r>
                      <a:r>
                        <a:rPr kumimoji="0" lang="en-US" altLang="zh-TW" sz="13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reduced_depth_bottomview_right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(RDB</a:t>
                      </a:r>
                      <a:r>
                        <a:rPr kumimoji="0" lang="en-US" altLang="zh-TW" sz="1300" kern="1200" baseline="-25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 from upper left, upper center to lower right called as CTDP 2LR type as illustrated in Figure D‑X4</a:t>
                      </a:r>
                      <a:r>
                        <a:rPr kumimoji="0" lang="en-US" altLang="zh-TW" sz="13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kumimoji="0" lang="zh-TW" sz="13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5" name="Picture 2"/>
          <p:cNvPicPr preferRelativeResize="0"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95536" y="5373216"/>
            <a:ext cx="1872000" cy="10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圖片 13"/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 flipH="1">
            <a:off x="2483975" y="5373216"/>
            <a:ext cx="234000" cy="1053000"/>
          </a:xfrm>
          <a:prstGeom prst="rect">
            <a:avLst/>
          </a:prstGeom>
        </p:spPr>
      </p:pic>
      <p:pic>
        <p:nvPicPr>
          <p:cNvPr id="15" name="圖片 14"/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7975" y="5373216"/>
            <a:ext cx="1404000" cy="1053000"/>
          </a:xfrm>
          <a:prstGeom prst="rect">
            <a:avLst/>
          </a:prstGeom>
        </p:spPr>
      </p:pic>
      <p:pic>
        <p:nvPicPr>
          <p:cNvPr id="16" name="圖片 15"/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 flipH="1">
            <a:off x="4121975" y="5373216"/>
            <a:ext cx="234000" cy="10530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702745" y="6433591"/>
            <a:ext cx="129614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CTDP-TB</a:t>
            </a:r>
            <a:endParaRPr lang="zh-TW" altLang="en-US" sz="1400" dirty="0"/>
          </a:p>
        </p:txBody>
      </p:sp>
      <p:sp>
        <p:nvSpPr>
          <p:cNvPr id="24" name="矩形 23"/>
          <p:cNvSpPr/>
          <p:nvPr/>
        </p:nvSpPr>
        <p:spPr>
          <a:xfrm>
            <a:off x="2717976" y="6402217"/>
            <a:ext cx="121007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CTDP-LR</a:t>
            </a:r>
            <a:endParaRPr lang="zh-TW" altLang="en-US" sz="1400" dirty="0">
              <a:cs typeface="Arial" panose="020B0604020202020204" pitchFamily="34" charset="0"/>
            </a:endParaRPr>
          </a:p>
        </p:txBody>
      </p:sp>
      <p:grpSp>
        <p:nvGrpSpPr>
          <p:cNvPr id="3" name="群組 2"/>
          <p:cNvGrpSpPr>
            <a:grpSpLocks/>
          </p:cNvGrpSpPr>
          <p:nvPr/>
        </p:nvGrpSpPr>
        <p:grpSpPr>
          <a:xfrm>
            <a:off x="4785293" y="5342276"/>
            <a:ext cx="1866277" cy="1089212"/>
            <a:chOff x="6946829" y="4418339"/>
            <a:chExt cx="1153435" cy="524912"/>
          </a:xfrm>
        </p:grpSpPr>
        <p:grpSp>
          <p:nvGrpSpPr>
            <p:cNvPr id="17" name="群組 16"/>
            <p:cNvGrpSpPr>
              <a:grpSpLocks/>
            </p:cNvGrpSpPr>
            <p:nvPr/>
          </p:nvGrpSpPr>
          <p:grpSpPr>
            <a:xfrm>
              <a:off x="6948264" y="4465262"/>
              <a:ext cx="1151998" cy="450004"/>
              <a:chOff x="755576" y="2220178"/>
              <a:chExt cx="1154778" cy="652213"/>
            </a:xfrm>
          </p:grpSpPr>
          <p:pic>
            <p:nvPicPr>
              <p:cNvPr id="20" name="圖片 19"/>
              <p:cNvPicPr>
                <a:picLocks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5576" y="2224391"/>
                <a:ext cx="575462" cy="648000"/>
              </a:xfrm>
              <a:prstGeom prst="rect">
                <a:avLst/>
              </a:prstGeom>
            </p:spPr>
          </p:pic>
          <p:pic>
            <p:nvPicPr>
              <p:cNvPr id="21" name="圖片 20"/>
              <p:cNvPicPr>
                <a:picLocks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34892" y="2220178"/>
                <a:ext cx="575462" cy="648000"/>
              </a:xfrm>
              <a:prstGeom prst="rect">
                <a:avLst/>
              </a:prstGeom>
            </p:spPr>
          </p:pic>
        </p:grpSp>
        <p:grpSp>
          <p:nvGrpSpPr>
            <p:cNvPr id="22" name="群組 21"/>
            <p:cNvGrpSpPr/>
            <p:nvPr/>
          </p:nvGrpSpPr>
          <p:grpSpPr>
            <a:xfrm>
              <a:off x="6949240" y="4418339"/>
              <a:ext cx="1151024" cy="45940"/>
              <a:chOff x="7191544" y="2204864"/>
              <a:chExt cx="1151024" cy="276206"/>
            </a:xfrm>
          </p:grpSpPr>
          <p:pic>
            <p:nvPicPr>
              <p:cNvPr id="25" name="圖片 24"/>
              <p:cNvPicPr>
                <a:picLocks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" b="57580"/>
              <a:stretch/>
            </p:blipFill>
            <p:spPr>
              <a:xfrm>
                <a:off x="7191544" y="2204864"/>
                <a:ext cx="575512" cy="274877"/>
              </a:xfrm>
              <a:prstGeom prst="rect">
                <a:avLst/>
              </a:prstGeom>
            </p:spPr>
          </p:pic>
          <p:pic>
            <p:nvPicPr>
              <p:cNvPr id="26" name="圖片 25"/>
              <p:cNvPicPr>
                <a:picLocks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" b="57580"/>
              <a:stretch/>
            </p:blipFill>
            <p:spPr>
              <a:xfrm>
                <a:off x="7767056" y="2206193"/>
                <a:ext cx="575512" cy="274877"/>
              </a:xfrm>
              <a:prstGeom prst="rect">
                <a:avLst/>
              </a:prstGeom>
            </p:spPr>
          </p:pic>
        </p:grpSp>
        <p:grpSp>
          <p:nvGrpSpPr>
            <p:cNvPr id="27" name="群組 26"/>
            <p:cNvGrpSpPr/>
            <p:nvPr/>
          </p:nvGrpSpPr>
          <p:grpSpPr>
            <a:xfrm>
              <a:off x="6946829" y="4897311"/>
              <a:ext cx="1151024" cy="45940"/>
              <a:chOff x="7191544" y="2577989"/>
              <a:chExt cx="1151024" cy="276206"/>
            </a:xfrm>
          </p:grpSpPr>
          <p:pic>
            <p:nvPicPr>
              <p:cNvPr id="28" name="圖片 27"/>
              <p:cNvPicPr>
                <a:picLocks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7582" b="-1"/>
              <a:stretch/>
            </p:blipFill>
            <p:spPr>
              <a:xfrm>
                <a:off x="7191544" y="2577989"/>
                <a:ext cx="575512" cy="274877"/>
              </a:xfrm>
              <a:prstGeom prst="rect">
                <a:avLst/>
              </a:prstGeom>
            </p:spPr>
          </p:pic>
          <p:pic>
            <p:nvPicPr>
              <p:cNvPr id="29" name="圖片 28"/>
              <p:cNvPicPr>
                <a:picLocks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7582" b="-1"/>
              <a:stretch/>
            </p:blipFill>
            <p:spPr>
              <a:xfrm>
                <a:off x="7767056" y="2579318"/>
                <a:ext cx="575512" cy="274877"/>
              </a:xfrm>
              <a:prstGeom prst="rect">
                <a:avLst/>
              </a:prstGeom>
            </p:spPr>
          </p:pic>
        </p:grpSp>
      </p:grpSp>
      <p:sp>
        <p:nvSpPr>
          <p:cNvPr id="31" name="矩形 30"/>
          <p:cNvSpPr/>
          <p:nvPr/>
        </p:nvSpPr>
        <p:spPr>
          <a:xfrm>
            <a:off x="4853799" y="6421962"/>
            <a:ext cx="16952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CTDP-2TB</a:t>
            </a:r>
            <a:endParaRPr lang="zh-TW" altLang="en-US" sz="1400" dirty="0"/>
          </a:p>
        </p:txBody>
      </p:sp>
      <p:grpSp>
        <p:nvGrpSpPr>
          <p:cNvPr id="7" name="群組 6"/>
          <p:cNvGrpSpPr/>
          <p:nvPr/>
        </p:nvGrpSpPr>
        <p:grpSpPr>
          <a:xfrm>
            <a:off x="6958517" y="5341842"/>
            <a:ext cx="2149987" cy="1106444"/>
            <a:chOff x="6676962" y="5195338"/>
            <a:chExt cx="2149987" cy="1106444"/>
          </a:xfrm>
        </p:grpSpPr>
        <p:grpSp>
          <p:nvGrpSpPr>
            <p:cNvPr id="37" name="群組 36"/>
            <p:cNvGrpSpPr/>
            <p:nvPr/>
          </p:nvGrpSpPr>
          <p:grpSpPr>
            <a:xfrm>
              <a:off x="6970409" y="5195338"/>
              <a:ext cx="1567008" cy="1101434"/>
              <a:chOff x="1907704" y="2564904"/>
              <a:chExt cx="1152128" cy="1296000"/>
            </a:xfrm>
          </p:grpSpPr>
          <p:pic>
            <p:nvPicPr>
              <p:cNvPr id="38" name="圖片 37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07704" y="2564904"/>
                <a:ext cx="1152128" cy="648000"/>
              </a:xfrm>
              <a:prstGeom prst="rect">
                <a:avLst/>
              </a:prstGeom>
            </p:spPr>
          </p:pic>
          <p:pic>
            <p:nvPicPr>
              <p:cNvPr id="39" name="圖片 38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07704" y="3212904"/>
                <a:ext cx="1152128" cy="648000"/>
              </a:xfrm>
              <a:prstGeom prst="rect">
                <a:avLst/>
              </a:prstGeom>
            </p:spPr>
          </p:pic>
        </p:grpSp>
        <p:grpSp>
          <p:nvGrpSpPr>
            <p:cNvPr id="40" name="群組 39"/>
            <p:cNvGrpSpPr>
              <a:grpSpLocks/>
            </p:cNvGrpSpPr>
            <p:nvPr/>
          </p:nvGrpSpPr>
          <p:grpSpPr>
            <a:xfrm>
              <a:off x="6676962" y="5199339"/>
              <a:ext cx="293447" cy="1101600"/>
              <a:chOff x="3995936" y="2704514"/>
              <a:chExt cx="1152128" cy="1255554"/>
            </a:xfrm>
          </p:grpSpPr>
          <p:pic>
            <p:nvPicPr>
              <p:cNvPr id="41" name="圖片 40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100000"/>
              <a:stretch/>
            </p:blipFill>
            <p:spPr>
              <a:xfrm>
                <a:off x="3995936" y="2704514"/>
                <a:ext cx="1152128" cy="648000"/>
              </a:xfrm>
              <a:prstGeom prst="rect">
                <a:avLst/>
              </a:prstGeom>
            </p:spPr>
          </p:pic>
          <p:pic>
            <p:nvPicPr>
              <p:cNvPr id="42" name="圖片 41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100000"/>
              <a:stretch/>
            </p:blipFill>
            <p:spPr>
              <a:xfrm>
                <a:off x="3995936" y="3312067"/>
                <a:ext cx="1152128" cy="648001"/>
              </a:xfrm>
              <a:prstGeom prst="rect">
                <a:avLst/>
              </a:prstGeom>
            </p:spPr>
          </p:pic>
        </p:grpSp>
        <p:grpSp>
          <p:nvGrpSpPr>
            <p:cNvPr id="43" name="群組 42"/>
            <p:cNvGrpSpPr>
              <a:grpSpLocks/>
            </p:cNvGrpSpPr>
            <p:nvPr/>
          </p:nvGrpSpPr>
          <p:grpSpPr>
            <a:xfrm>
              <a:off x="8533502" y="5200182"/>
              <a:ext cx="293447" cy="1101600"/>
              <a:chOff x="3995936" y="2704513"/>
              <a:chExt cx="1152128" cy="1255555"/>
            </a:xfrm>
          </p:grpSpPr>
          <p:pic>
            <p:nvPicPr>
              <p:cNvPr id="44" name="圖片 43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-100000"/>
              <a:stretch/>
            </p:blipFill>
            <p:spPr>
              <a:xfrm>
                <a:off x="3995936" y="2704513"/>
                <a:ext cx="1152128" cy="648000"/>
              </a:xfrm>
              <a:prstGeom prst="rect">
                <a:avLst/>
              </a:prstGeom>
            </p:spPr>
          </p:pic>
          <p:pic>
            <p:nvPicPr>
              <p:cNvPr id="45" name="圖片 44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-100000"/>
              <a:stretch/>
            </p:blipFill>
            <p:spPr>
              <a:xfrm>
                <a:off x="3995936" y="3312067"/>
                <a:ext cx="1152128" cy="648001"/>
              </a:xfrm>
              <a:prstGeom prst="rect">
                <a:avLst/>
              </a:prstGeom>
            </p:spPr>
          </p:pic>
        </p:grpSp>
      </p:grpSp>
      <p:sp>
        <p:nvSpPr>
          <p:cNvPr id="46" name="矩形 45"/>
          <p:cNvSpPr/>
          <p:nvPr/>
        </p:nvSpPr>
        <p:spPr>
          <a:xfrm>
            <a:off x="7201590" y="6433591"/>
            <a:ext cx="16952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CTDP-2LR</a:t>
            </a:r>
            <a:endParaRPr lang="zh-TW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366120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936104"/>
          </a:xfrm>
        </p:spPr>
        <p:txBody>
          <a:bodyPr>
            <a:normAutofit/>
          </a:bodyPr>
          <a:lstStyle/>
          <a:p>
            <a:r>
              <a:rPr lang="en-US" altLang="zh-TW" sz="3200" dirty="0">
                <a:latin typeface="Calibri" panose="020F0502020204030204" pitchFamily="34" charset="0"/>
              </a:rPr>
              <a:t> </a:t>
            </a:r>
            <a:r>
              <a:rPr lang="en-US" altLang="zh-TW" sz="3200" dirty="0" err="1" smtClean="0">
                <a:latin typeface="Calibri" panose="020F0502020204030204" pitchFamily="34" charset="0"/>
              </a:rPr>
              <a:t>texture_samping_type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texture_samping_type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indicates that the method of the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texture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sampling is used by an encoder to indicate to a decoder as specified in Table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DX‑3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.</a:t>
            </a:r>
            <a:endParaRPr lang="zh-TW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endParaRPr lang="zh-TW" altLang="en-US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zh-TW" altLang="en-US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0242874"/>
              </p:ext>
            </p:extLst>
          </p:nvPr>
        </p:nvGraphicFramePr>
        <p:xfrm>
          <a:off x="611560" y="2348880"/>
          <a:ext cx="7848872" cy="121920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58987"/>
                <a:gridCol w="7089885"/>
              </a:tblGrid>
              <a:tr h="13201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Value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Interpretation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01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1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Encoder using bilinear method to downscale the vertical or horizontal resolution of texture frame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201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sz="1600" kern="120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2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Encoder using </a:t>
                      </a:r>
                      <a:r>
                        <a:rPr kumimoji="1" lang="en-US" sz="16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bicubic</a:t>
                      </a:r>
                      <a:r>
                        <a:rPr kumimoji="1" lang="en-US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 method to downscale the vertical or horizontal resolution of texture frame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052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936104"/>
          </a:xfrm>
        </p:spPr>
        <p:txBody>
          <a:bodyPr>
            <a:normAutofit/>
          </a:bodyPr>
          <a:lstStyle/>
          <a:p>
            <a:r>
              <a:rPr lang="en-US" altLang="zh-TW" sz="3200" dirty="0">
                <a:latin typeface="Calibri" panose="020F0502020204030204" pitchFamily="34" charset="0"/>
              </a:rPr>
              <a:t> </a:t>
            </a:r>
            <a:r>
              <a:rPr lang="en-US" altLang="zh-TW" sz="3200" dirty="0" err="1" smtClean="0">
                <a:latin typeface="Calibri" panose="020F0502020204030204" pitchFamily="34" charset="0"/>
              </a:rPr>
              <a:t>depth_samping_type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depth_samping_type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indicates that the method of the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 sampling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is used by an encoder to indicate to a decoder as specified in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Table DX‑4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.</a:t>
            </a:r>
            <a:endParaRPr lang="zh-TW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endParaRPr lang="zh-TW" altLang="en-US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zh-TW" altLang="en-US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3939856"/>
              </p:ext>
            </p:extLst>
          </p:nvPr>
        </p:nvGraphicFramePr>
        <p:xfrm>
          <a:off x="611560" y="2348880"/>
          <a:ext cx="7848872" cy="121920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58987"/>
                <a:gridCol w="7089885"/>
              </a:tblGrid>
              <a:tr h="13201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Value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Interpretation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01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1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Encoder using bilinear method to downscale the vertical or horizontal resolution of depth frame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201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2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Encoder using </a:t>
                      </a:r>
                      <a:r>
                        <a:rPr kumimoji="1" lang="en-US" sz="1600" kern="1200" dirty="0" err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bicubic</a:t>
                      </a:r>
                      <a:r>
                        <a:rPr kumimoji="1" lang="en-US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 method to downscale the vertical or horizontal resolution of depth frame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1417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839816"/>
          </a:xfrm>
        </p:spPr>
        <p:txBody>
          <a:bodyPr/>
          <a:lstStyle/>
          <a:p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Depth-</a:t>
            </a:r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chroma_sampling_type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indicates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that the depth </a:t>
            </a:r>
            <a:r>
              <a:rPr lang="en-US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chroma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sampling method from 444 to 422 or 420 format is used by an encoder to indicate to a decoder as specified in Table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D-X5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.</a:t>
            </a:r>
            <a:endParaRPr lang="zh-TW" altLang="en-US" dirty="0"/>
          </a:p>
        </p:txBody>
      </p:sp>
      <p:sp>
        <p:nvSpPr>
          <p:cNvPr id="6" name="標題 1"/>
          <p:cNvSpPr txBox="1">
            <a:spLocks/>
          </p:cNvSpPr>
          <p:nvPr/>
        </p:nvSpPr>
        <p:spPr bwMode="auto">
          <a:xfrm>
            <a:off x="457200" y="791127"/>
            <a:ext cx="8229600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t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9pPr>
          </a:lstStyle>
          <a:p>
            <a:r>
              <a:rPr lang="en-GB" altLang="zh-TW" sz="3200" dirty="0" err="1" smtClean="0">
                <a:latin typeface="Calibri" panose="020F0502020204030204" pitchFamily="34" charset="0"/>
              </a:rPr>
              <a:t>Depth_chroma_sampling_type</a:t>
            </a:r>
            <a:endParaRPr kumimoji="0" lang="zh-TW" altLang="en-US" sz="3200" dirty="0">
              <a:latin typeface="Calibri" panose="020F0502020204030204" pitchFamily="34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2040398"/>
              </p:ext>
            </p:extLst>
          </p:nvPr>
        </p:nvGraphicFramePr>
        <p:xfrm>
          <a:off x="647564" y="2708920"/>
          <a:ext cx="7848872" cy="170037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58987"/>
                <a:gridCol w="7089885"/>
              </a:tblGrid>
              <a:tr h="28803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Value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Interpretation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427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1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altLang="zh-TW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Encoder using the direct sample to convert the </a:t>
                      </a:r>
                      <a:r>
                        <a:rPr kumimoji="1" lang="en-US" altLang="zh-TW" sz="16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chroma</a:t>
                      </a:r>
                      <a:r>
                        <a:rPr kumimoji="1" lang="en-US" altLang="zh-TW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 sample from 444 to 422 or 420 format according to marked </a:t>
                      </a:r>
                      <a:r>
                        <a:rPr kumimoji="1" lang="en-US" altLang="zh-TW" sz="16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chroma</a:t>
                      </a:r>
                      <a:r>
                        <a:rPr kumimoji="1" lang="en-US" altLang="zh-TW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 sample location.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2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altLang="zh-TW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Encoder using the mean of two (four) samples to convert the </a:t>
                      </a:r>
                      <a:r>
                        <a:rPr kumimoji="1" lang="en-US" altLang="zh-TW" sz="16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chroma</a:t>
                      </a:r>
                      <a:r>
                        <a:rPr kumimoji="1" lang="en-US" altLang="zh-TW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 sample from 444 to 422 (420) format.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56754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46176" y="2636912"/>
            <a:ext cx="7851648" cy="1121296"/>
          </a:xfrm>
        </p:spPr>
        <p:txBody>
          <a:bodyPr>
            <a:normAutofit/>
          </a:bodyPr>
          <a:lstStyle/>
          <a:p>
            <a:pPr marL="355600" indent="-355600">
              <a:spcBef>
                <a:spcPts val="1200"/>
              </a:spcBef>
            </a:pPr>
            <a:r>
              <a:rPr lang="en-US" altLang="zh-TW" dirty="0" smtClean="0">
                <a:latin typeface="Calibri" pitchFamily="34" charset="0"/>
              </a:rPr>
              <a:t>Experimental Results</a:t>
            </a:r>
            <a:endParaRPr lang="en-US" altLang="zh-TW" sz="2200" dirty="0" smtClean="0">
              <a:latin typeface="Calibri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91680" y="3933056"/>
            <a:ext cx="648072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altLang="zh-TW" sz="2000" dirty="0" smtClean="0"/>
              <a:t>Environment Settings</a:t>
            </a:r>
            <a:endParaRPr lang="en-US" altLang="zh-TW" sz="2000" b="1" dirty="0" smtClean="0">
              <a:latin typeface="Calibri" pitchFamily="34" charset="0"/>
            </a:endParaRPr>
          </a:p>
          <a:p>
            <a:pPr marL="342900" indent="-342900">
              <a:buFontTx/>
              <a:buAutoNum type="arabicPeriod"/>
            </a:pPr>
            <a:r>
              <a:rPr lang="en-US" altLang="zh-TW" sz="2000" dirty="0"/>
              <a:t>Coding performance </a:t>
            </a:r>
            <a:r>
              <a:rPr lang="en-US" altLang="zh-TW" sz="2000" dirty="0" smtClean="0"/>
              <a:t>in HEVC HM 13.0 (CTDP)</a:t>
            </a:r>
          </a:p>
          <a:p>
            <a:pPr marL="342900" indent="-342900">
              <a:buFontTx/>
              <a:buAutoNum type="arabicPeriod"/>
            </a:pPr>
            <a:r>
              <a:rPr lang="en-US" altLang="zh-TW" sz="2000" dirty="0" smtClean="0"/>
              <a:t>Coding performance in 3D-HEVC HTM 8.0 </a:t>
            </a:r>
            <a:endParaRPr lang="en-US" altLang="zh-TW" sz="2000" dirty="0"/>
          </a:p>
          <a:p>
            <a:pPr marL="342900" indent="-342900"/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364855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792088"/>
          </a:xfrm>
        </p:spPr>
        <p:txBody>
          <a:bodyPr>
            <a:normAutofit/>
          </a:bodyPr>
          <a:lstStyle/>
          <a:p>
            <a:r>
              <a:rPr lang="en-US" altLang="zh-TW" sz="3200" dirty="0">
                <a:latin typeface="Calibri" pitchFamily="34" charset="0"/>
                <a:cs typeface="+mn-cs"/>
              </a:rPr>
              <a:t>Test </a:t>
            </a:r>
            <a:r>
              <a:rPr lang="en-US" altLang="zh-TW" sz="3200" dirty="0" smtClean="0">
                <a:latin typeface="Calibri" pitchFamily="34" charset="0"/>
                <a:cs typeface="+mn-cs"/>
              </a:rPr>
              <a:t>Sequences </a:t>
            </a:r>
            <a:r>
              <a:rPr lang="en-US" altLang="zh-TW" sz="3200" dirty="0">
                <a:latin typeface="Calibri" pitchFamily="34" charset="0"/>
                <a:cs typeface="+mn-cs"/>
              </a:rPr>
              <a:t>(</a:t>
            </a:r>
            <a:r>
              <a:rPr lang="en-US" altLang="zh-TW" sz="3200" dirty="0" smtClean="0">
                <a:latin typeface="Calibri" pitchFamily="34" charset="0"/>
                <a:cs typeface="+mn-cs"/>
              </a:rPr>
              <a:t>Nature)</a:t>
            </a:r>
            <a:endParaRPr lang="en-US" altLang="zh-CN" sz="3200" dirty="0">
              <a:latin typeface="Calibri" pitchFamily="34" charset="0"/>
              <a:cs typeface="+mn-cs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3919069"/>
              </p:ext>
            </p:extLst>
          </p:nvPr>
        </p:nvGraphicFramePr>
        <p:xfrm>
          <a:off x="971600" y="1916832"/>
          <a:ext cx="6840760" cy="109728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936104"/>
                <a:gridCol w="1824202"/>
                <a:gridCol w="1416158"/>
                <a:gridCol w="1344148"/>
                <a:gridCol w="1320148"/>
              </a:tblGrid>
              <a:tr h="348897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No.</a:t>
                      </a:r>
                      <a:endParaRPr lang="zh-TW" alt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Sequence</a:t>
                      </a:r>
                      <a:endParaRPr lang="zh-TW" alt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Size</a:t>
                      </a:r>
                      <a:endParaRPr lang="zh-TW" alt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Frames</a:t>
                      </a:r>
                      <a:endParaRPr lang="zh-TW" alt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Fps</a:t>
                      </a:r>
                      <a:endParaRPr lang="zh-TW" alt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348897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S01</a:t>
                      </a:r>
                      <a:endParaRPr lang="zh-TW" alt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Poznan Hall</a:t>
                      </a:r>
                      <a:endParaRPr lang="zh-TW" alt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1920*1088</a:t>
                      </a:r>
                      <a:endParaRPr lang="zh-TW" altLang="en-US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</a:t>
                      </a:r>
                      <a:endParaRPr lang="zh-TW" alt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</a:t>
                      </a:r>
                      <a:endParaRPr lang="zh-TW" alt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348897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S06</a:t>
                      </a:r>
                      <a:endParaRPr lang="zh-TW" alt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Balloons </a:t>
                      </a:r>
                      <a:endParaRPr lang="zh-TW" alt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1024*768</a:t>
                      </a:r>
                      <a:endParaRPr lang="zh-TW" alt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300</a:t>
                      </a:r>
                      <a:endParaRPr lang="zh-TW" alt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7001" y="3545668"/>
            <a:ext cx="2670067" cy="152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9409" y="3573016"/>
            <a:ext cx="1994899" cy="1541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1632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73832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TW" sz="3200" dirty="0">
                <a:solidFill>
                  <a:schemeClr val="tx1"/>
                </a:solidFill>
                <a:latin typeface="Calibri" pitchFamily="34" charset="0"/>
              </a:rPr>
              <a:t>Experimental </a:t>
            </a:r>
            <a:r>
              <a:rPr lang="en-US" altLang="zh-TW" sz="3200" dirty="0" smtClean="0">
                <a:solidFill>
                  <a:schemeClr val="tx1"/>
                </a:solidFill>
                <a:latin typeface="Calibri" pitchFamily="34" charset="0"/>
              </a:rPr>
              <a:t>Settings</a:t>
            </a:r>
            <a:endParaRPr lang="zh-TW" altLang="en-US" sz="3200" dirty="0">
              <a:solidFill>
                <a:schemeClr val="tx1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28638" y="1412776"/>
            <a:ext cx="8229600" cy="4839816"/>
          </a:xfrm>
        </p:spPr>
        <p:txBody>
          <a:bodyPr/>
          <a:lstStyle/>
          <a:p>
            <a:r>
              <a:rPr lang="en-US" altLang="zh-TW" sz="2400" b="1" dirty="0">
                <a:latin typeface="Arial" panose="020B0604020202020204" pitchFamily="34" charset="0"/>
                <a:cs typeface="Arial" panose="020B0604020202020204" pitchFamily="34" charset="0"/>
              </a:rPr>
              <a:t>Encoding </a:t>
            </a:r>
            <a:r>
              <a:rPr lang="en-US" altLang="zh-TW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Mode: </a:t>
            </a:r>
            <a:r>
              <a:rPr lang="en-US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All Intra, Low delay, Random </a:t>
            </a:r>
            <a:r>
              <a:rPr lang="en-US" altLang="zh-TW" dirty="0">
                <a:latin typeface="Arial" panose="020B0604020202020204" pitchFamily="34" charset="0"/>
                <a:cs typeface="Arial" panose="020B0604020202020204" pitchFamily="34" charset="0"/>
              </a:rPr>
              <a:t>access</a:t>
            </a:r>
          </a:p>
          <a:p>
            <a:r>
              <a:rPr lang="en-US" altLang="zh-TW" b="1" dirty="0" smtClean="0">
                <a:latin typeface="Arial" panose="020B0604020202020204" pitchFamily="34" charset="0"/>
                <a:cs typeface="Arial" panose="020B0604020202020204" pitchFamily="34" charset="0"/>
              </a:rPr>
              <a:t>QP: </a:t>
            </a:r>
            <a:r>
              <a:rPr lang="en-US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27,32,37,42</a:t>
            </a:r>
          </a:p>
          <a:p>
            <a:r>
              <a:rPr lang="en-US" altLang="zh-TW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depth_sampling_factor</a:t>
            </a:r>
            <a:r>
              <a:rPr lang="en-US" altLang="zh-TW" b="1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3/4, 5/6, 11/12</a:t>
            </a:r>
          </a:p>
          <a:p>
            <a:r>
              <a:rPr lang="en-US" altLang="zh-TW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CTDP_content_interpretation_type</a:t>
            </a:r>
            <a:r>
              <a:rPr lang="en-US" altLang="zh-TW" b="1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>
              <a:buNone/>
            </a:pPr>
            <a:r>
              <a:rPr lang="en-US" altLang="zh-TW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CTDP-LR, C</a:t>
            </a:r>
            <a:r>
              <a:rPr lang="en-US" altLang="zh-TW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DP-TB, CTDP-2LR, CTDP-2TB</a:t>
            </a:r>
          </a:p>
          <a:p>
            <a:r>
              <a:rPr lang="en-US" altLang="zh-TW" b="1" dirty="0" smtClean="0">
                <a:latin typeface="Arial" panose="020B0604020202020204" pitchFamily="34" charset="0"/>
                <a:cs typeface="Arial" panose="020B0604020202020204" pitchFamily="34" charset="0"/>
              </a:rPr>
              <a:t>image resizing: </a:t>
            </a:r>
            <a:r>
              <a:rPr lang="en-US" altLang="zh-TW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bicubic</a:t>
            </a:r>
            <a:r>
              <a:rPr lang="en-US" altLang="zh-TW" dirty="0" smtClean="0"/>
              <a:t> </a:t>
            </a:r>
            <a:endParaRPr lang="en-US" altLang="zh-TW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3050" lvl="1" indent="-273050">
              <a:buClr>
                <a:srgbClr val="0BD0D9"/>
              </a:buClr>
              <a:buSzPct val="95000"/>
            </a:pPr>
            <a:r>
              <a:rPr lang="en-US" altLang="zh-TW" b="1" dirty="0" smtClean="0">
                <a:latin typeface="Arial" panose="020B0604020202020204" pitchFamily="34" charset="0"/>
                <a:cs typeface="Arial" panose="020B0604020202020204" pitchFamily="34" charset="0"/>
              </a:rPr>
              <a:t>depth resizing</a:t>
            </a:r>
            <a:r>
              <a:rPr lang="en-US" altLang="zh-TW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altLang="zh-TW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bicubic</a:t>
            </a:r>
            <a:r>
              <a:rPr lang="en-US" altLang="zh-TW" dirty="0" smtClean="0"/>
              <a:t> </a:t>
            </a:r>
            <a:endParaRPr lang="en-US" altLang="zh-TW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3050" lvl="1" indent="-273050">
              <a:buClr>
                <a:srgbClr val="0BD0D9"/>
              </a:buClr>
              <a:buSzPct val="95000"/>
            </a:pPr>
            <a:r>
              <a:rPr lang="en-US" altLang="zh-TW" b="1" dirty="0" smtClean="0">
                <a:latin typeface="Arial" panose="020B0604020202020204" pitchFamily="34" charset="0"/>
                <a:cs typeface="Arial" panose="020B0604020202020204" pitchFamily="34" charset="0"/>
              </a:rPr>
              <a:t>depth spatial flipping: </a:t>
            </a:r>
            <a:r>
              <a:rPr lang="en-US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flipped</a:t>
            </a:r>
          </a:p>
          <a:p>
            <a:pPr marL="273050" lvl="1" indent="-273050">
              <a:buClr>
                <a:srgbClr val="0BD0D9"/>
              </a:buClr>
              <a:buSzPct val="95000"/>
            </a:pPr>
            <a:r>
              <a:rPr lang="en-US" altLang="zh-TW" b="1" dirty="0" smtClean="0">
                <a:latin typeface="Arial" panose="020B0604020202020204" pitchFamily="34" charset="0"/>
                <a:cs typeface="Arial" panose="020B0604020202020204" pitchFamily="34" charset="0"/>
              </a:rPr>
              <a:t>depth subpixel arrangement: </a:t>
            </a:r>
            <a:r>
              <a:rPr lang="en-US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sequential order</a:t>
            </a:r>
          </a:p>
          <a:p>
            <a:pPr marL="273050" lvl="1" indent="-273050">
              <a:buClr>
                <a:srgbClr val="0BD0D9"/>
              </a:buClr>
              <a:buSzPct val="95000"/>
            </a:pPr>
            <a:r>
              <a:rPr lang="en-US" altLang="zh-TW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depth_chorma_sampling</a:t>
            </a:r>
            <a:r>
              <a:rPr lang="en-US" altLang="zh-TW" b="1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 direct sample </a:t>
            </a:r>
            <a:endParaRPr lang="en-US" altLang="zh-TW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93700" lvl="1" indent="0">
              <a:buNone/>
            </a:pPr>
            <a:endParaRPr lang="en-US" altLang="zh-TW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zh-TW" dirty="0" smtClean="0"/>
          </a:p>
          <a:p>
            <a:pPr marL="0" indent="0">
              <a:buNone/>
            </a:pPr>
            <a:endParaRPr lang="en-US" altLang="zh-TW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24455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779912" y="3116881"/>
            <a:ext cx="2794918" cy="2268251"/>
          </a:xfrm>
          <a:prstGeom prst="rect">
            <a:avLst/>
          </a:prstGeom>
          <a:gradFill flip="none" rotWithShape="1">
            <a:gsLst>
              <a:gs pos="0">
                <a:schemeClr val="accent3">
                  <a:tint val="70000"/>
                  <a:satMod val="130000"/>
                </a:schemeClr>
              </a:gs>
              <a:gs pos="43000">
                <a:schemeClr val="accent3">
                  <a:tint val="44000"/>
                  <a:satMod val="165000"/>
                </a:schemeClr>
              </a:gs>
              <a:gs pos="93000">
                <a:schemeClr val="accent3">
                  <a:tint val="15000"/>
                  <a:satMod val="165000"/>
                </a:schemeClr>
              </a:gs>
              <a:gs pos="100000">
                <a:schemeClr val="accent3">
                  <a:tint val="5000"/>
                  <a:satMod val="250000"/>
                </a:schemeClr>
              </a:gs>
            </a:gsLst>
            <a:lin ang="10800000" scaled="1"/>
            <a:tileRect/>
          </a:gradFill>
          <a:ln w="19050">
            <a:prstDash val="dash"/>
            <a:headEnd type="none" w="med" len="med"/>
            <a:tailEnd type="arrow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zh-TW" altLang="en-US" sz="1600" dirty="0" smtClean="0">
              <a:ea typeface="+mj-ea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998984"/>
          </a:xfrm>
        </p:spPr>
        <p:txBody>
          <a:bodyPr>
            <a:noAutofit/>
          </a:bodyPr>
          <a:lstStyle/>
          <a:p>
            <a:r>
              <a:rPr lang="en-US" altLang="zh-TW" sz="3200" dirty="0" smtClean="0">
                <a:latin typeface="Calibri" panose="020F0502020204030204" pitchFamily="34" charset="0"/>
              </a:rPr>
              <a:t>Case </a:t>
            </a:r>
            <a:r>
              <a:rPr lang="en-US" altLang="zh-TW" sz="3200" dirty="0" smtClean="0">
                <a:solidFill>
                  <a:srgbClr val="04617B"/>
                </a:solidFill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1</a:t>
            </a:r>
            <a:r>
              <a:rPr lang="en-US" altLang="zh-TW" sz="3200" dirty="0" smtClean="0">
                <a:latin typeface="Calibri" panose="020F0502020204030204" pitchFamily="34" charset="0"/>
              </a:rPr>
              <a:t> - </a:t>
            </a:r>
            <a:r>
              <a:rPr lang="en-US" altLang="zh-TW" sz="3200" dirty="0" smtClean="0">
                <a:solidFill>
                  <a:srgbClr val="04617B"/>
                </a:solidFill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2D</a:t>
            </a:r>
            <a:r>
              <a:rPr lang="en-US" altLang="zh-TW" sz="3200" dirty="0" smtClean="0">
                <a:latin typeface="Calibri" panose="020F0502020204030204" pitchFamily="34" charset="0"/>
              </a:rPr>
              <a:t/>
            </a:r>
            <a:br>
              <a:rPr lang="en-US" altLang="zh-TW" sz="3200" dirty="0" smtClean="0">
                <a:latin typeface="Calibri" panose="020F0502020204030204" pitchFamily="34" charset="0"/>
              </a:rPr>
            </a:br>
            <a:r>
              <a:rPr lang="en-US" altLang="zh-TW" sz="3200" dirty="0" smtClean="0">
                <a:latin typeface="Calibri" panose="020F0502020204030204" pitchFamily="34" charset="0"/>
              </a:rPr>
              <a:t>View &amp; Depth Reconstruction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16689" y="4014273"/>
            <a:ext cx="2233531" cy="425455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HEVC Codec</a:t>
            </a:r>
            <a:endParaRPr lang="zh-TW" altLang="en-US" sz="20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16689" y="3285491"/>
            <a:ext cx="2233531" cy="425455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Packing</a:t>
            </a:r>
          </a:p>
        </p:txBody>
      </p:sp>
      <p:sp>
        <p:nvSpPr>
          <p:cNvPr id="6" name="矩形 5"/>
          <p:cNvSpPr/>
          <p:nvPr/>
        </p:nvSpPr>
        <p:spPr>
          <a:xfrm>
            <a:off x="4017970" y="4779658"/>
            <a:ext cx="2233531" cy="425455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De-packing</a:t>
            </a:r>
            <a:endParaRPr lang="en-US" altLang="zh-TW" sz="20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</p:txBody>
      </p:sp>
      <p:cxnSp>
        <p:nvCxnSpPr>
          <p:cNvPr id="9" name="直線單箭頭接點 8"/>
          <p:cNvCxnSpPr>
            <a:endCxn id="4" idx="0"/>
          </p:cNvCxnSpPr>
          <p:nvPr/>
        </p:nvCxnSpPr>
        <p:spPr>
          <a:xfrm>
            <a:off x="5133455" y="3692945"/>
            <a:ext cx="0" cy="306027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群組 9"/>
          <p:cNvGrpSpPr/>
          <p:nvPr/>
        </p:nvGrpSpPr>
        <p:grpSpPr>
          <a:xfrm>
            <a:off x="3979994" y="2252785"/>
            <a:ext cx="2291056" cy="468052"/>
            <a:chOff x="324040" y="1567727"/>
            <a:chExt cx="2880320" cy="468052"/>
          </a:xfrm>
        </p:grpSpPr>
        <p:sp>
          <p:nvSpPr>
            <p:cNvPr id="11" name="矩形 10"/>
            <p:cNvSpPr/>
            <p:nvPr/>
          </p:nvSpPr>
          <p:spPr>
            <a:xfrm>
              <a:off x="1800360" y="1567779"/>
              <a:ext cx="1404000" cy="468000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TW" sz="2000" dirty="0" smtClean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Arial Unicode MS" panose="020B0604020202020204" pitchFamily="34" charset="-120"/>
                  <a:cs typeface="Arial" panose="020B0604020202020204" pitchFamily="34" charset="0"/>
                </a:rPr>
                <a:t>Depth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324040" y="1567727"/>
              <a:ext cx="1404000" cy="468052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TW" sz="2000" kern="0" dirty="0" smtClean="0">
                  <a:solidFill>
                    <a:srgbClr val="000000"/>
                  </a:solidFill>
                  <a:latin typeface="Arial" panose="020B0604020202020204" pitchFamily="34" charset="0"/>
                  <a:ea typeface="新細明體" pitchFamily="18" charset="-120"/>
                  <a:cs typeface="Arial" pitchFamily="34" charset="0"/>
                </a:rPr>
                <a:t>Texture</a:t>
              </a:r>
              <a:endParaRPr lang="en-US" altLang="zh-TW" sz="2000" kern="0" dirty="0">
                <a:solidFill>
                  <a:srgbClr val="000000"/>
                </a:solidFill>
                <a:latin typeface="Arial" panose="020B0604020202020204" pitchFamily="34" charset="0"/>
                <a:ea typeface="新細明體" pitchFamily="18" charset="-120"/>
                <a:cs typeface="Arial" pitchFamily="34" charset="0"/>
              </a:endParaRPr>
            </a:p>
          </p:txBody>
        </p:sp>
      </p:grpSp>
      <p:cxnSp>
        <p:nvCxnSpPr>
          <p:cNvPr id="15" name="直線單箭頭接點 14"/>
          <p:cNvCxnSpPr>
            <a:stCxn id="4" idx="2"/>
            <a:endCxn id="6" idx="0"/>
          </p:cNvCxnSpPr>
          <p:nvPr/>
        </p:nvCxnSpPr>
        <p:spPr>
          <a:xfrm>
            <a:off x="5133455" y="4439728"/>
            <a:ext cx="1281" cy="339930"/>
          </a:xfrm>
          <a:prstGeom prst="straightConnector1">
            <a:avLst/>
          </a:prstGeom>
          <a:ln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肘形接點 15"/>
          <p:cNvCxnSpPr>
            <a:stCxn id="12" idx="2"/>
            <a:endCxn id="5" idx="0"/>
          </p:cNvCxnSpPr>
          <p:nvPr/>
        </p:nvCxnSpPr>
        <p:spPr>
          <a:xfrm rot="16200000" flipH="1">
            <a:off x="4553589" y="2705625"/>
            <a:ext cx="564654" cy="595078"/>
          </a:xfrm>
          <a:prstGeom prst="bentConnector3">
            <a:avLst>
              <a:gd name="adj1" fmla="val 50000"/>
            </a:avLst>
          </a:prstGeom>
          <a:ln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肘形接點 16"/>
          <p:cNvCxnSpPr>
            <a:stCxn id="11" idx="2"/>
            <a:endCxn id="5" idx="0"/>
          </p:cNvCxnSpPr>
          <p:nvPr/>
        </p:nvCxnSpPr>
        <p:spPr>
          <a:xfrm rot="5400000">
            <a:off x="5140734" y="2713558"/>
            <a:ext cx="564654" cy="579212"/>
          </a:xfrm>
          <a:prstGeom prst="bentConnector3">
            <a:avLst>
              <a:gd name="adj1" fmla="val 50000"/>
            </a:avLst>
          </a:prstGeom>
          <a:ln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6899441" y="4014273"/>
            <a:ext cx="1200952" cy="425455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rgbClr val="7030A0"/>
                </a:solidFill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Bit Rate</a:t>
            </a:r>
            <a:endParaRPr lang="en-US" altLang="zh-TW" sz="2000" dirty="0">
              <a:solidFill>
                <a:srgbClr val="7030A0"/>
              </a:solidFill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</p:txBody>
      </p:sp>
      <p:cxnSp>
        <p:nvCxnSpPr>
          <p:cNvPr id="21" name="直線單箭頭接點 20"/>
          <p:cNvCxnSpPr>
            <a:stCxn id="4" idx="3"/>
            <a:endCxn id="18" idx="1"/>
          </p:cNvCxnSpPr>
          <p:nvPr/>
        </p:nvCxnSpPr>
        <p:spPr>
          <a:xfrm>
            <a:off x="6250220" y="4227001"/>
            <a:ext cx="649221" cy="0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6919004" y="5560729"/>
            <a:ext cx="1200952" cy="425456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rgbClr val="7030A0"/>
                </a:solidFill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PSNR</a:t>
            </a:r>
            <a:endParaRPr lang="en-US" altLang="zh-TW" sz="2000" dirty="0">
              <a:solidFill>
                <a:srgbClr val="7030A0"/>
              </a:solidFill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</p:txBody>
      </p:sp>
      <p:pic>
        <p:nvPicPr>
          <p:cNvPr id="26" name="Picture 2" descr="C:\Users\Administrator\Desktop\test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34744" y="1991509"/>
            <a:ext cx="1212356" cy="856219"/>
          </a:xfrm>
          <a:prstGeom prst="rect">
            <a:avLst/>
          </a:prstGeom>
          <a:noFill/>
        </p:spPr>
      </p:pic>
      <p:pic>
        <p:nvPicPr>
          <p:cNvPr id="27" name="Picture 2" descr="C:\Users\Administrator\Desktop\test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074904" y="1987386"/>
            <a:ext cx="1205203" cy="856219"/>
          </a:xfrm>
          <a:prstGeom prst="rect">
            <a:avLst/>
          </a:prstGeom>
          <a:noFill/>
        </p:spPr>
      </p:pic>
      <p:pic>
        <p:nvPicPr>
          <p:cNvPr id="28" name="Picture 2" descr="C:\Users\Administrator\Desktop\test.png"/>
          <p:cNvPicPr>
            <a:picLocks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379105" y="3216474"/>
            <a:ext cx="1223118" cy="649204"/>
          </a:xfrm>
          <a:prstGeom prst="rect">
            <a:avLst/>
          </a:prstGeom>
          <a:noFill/>
        </p:spPr>
      </p:pic>
      <p:pic>
        <p:nvPicPr>
          <p:cNvPr id="29" name="Picture 2" descr="C:\Users\Administrator\Desktop\test.png"/>
          <p:cNvPicPr>
            <a:picLocks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392868" y="3116881"/>
            <a:ext cx="1210679" cy="103510"/>
          </a:xfrm>
          <a:prstGeom prst="rect">
            <a:avLst/>
          </a:prstGeom>
          <a:noFill/>
          <a:scene3d>
            <a:camera prst="orthographicFront">
              <a:rot lat="10800000" lon="0" rev="0"/>
            </a:camera>
            <a:lightRig rig="threePt" dir="t"/>
          </a:scene3d>
        </p:spPr>
      </p:pic>
      <p:pic>
        <p:nvPicPr>
          <p:cNvPr id="30" name="Picture 2" descr="C:\Users\Administrator\Desktop\test.png"/>
          <p:cNvPicPr>
            <a:picLocks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1379089" y="3886969"/>
            <a:ext cx="1223134" cy="103873"/>
          </a:xfrm>
          <a:prstGeom prst="rect">
            <a:avLst/>
          </a:prstGeom>
          <a:noFill/>
          <a:scene3d>
            <a:camera prst="orthographicFront">
              <a:rot lat="10800000" lon="0" rev="0"/>
            </a:camera>
            <a:lightRig rig="threePt" dir="t"/>
          </a:scene3d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09" y="5398318"/>
            <a:ext cx="2643998" cy="838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2" name="肘形接點 31"/>
          <p:cNvCxnSpPr>
            <a:stCxn id="31" idx="1"/>
          </p:cNvCxnSpPr>
          <p:nvPr/>
        </p:nvCxnSpPr>
        <p:spPr>
          <a:xfrm rot="10800000">
            <a:off x="634745" y="2324793"/>
            <a:ext cx="1365" cy="3493023"/>
          </a:xfrm>
          <a:prstGeom prst="bentConnector3">
            <a:avLst>
              <a:gd name="adj1" fmla="val 16847253"/>
            </a:avLst>
          </a:prstGeom>
          <a:ln w="12700">
            <a:solidFill>
              <a:srgbClr val="FF0000"/>
            </a:solidFill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肘形接點 32"/>
          <p:cNvCxnSpPr/>
          <p:nvPr/>
        </p:nvCxnSpPr>
        <p:spPr>
          <a:xfrm flipV="1">
            <a:off x="3350126" y="2329608"/>
            <a:ext cx="12700" cy="3522248"/>
          </a:xfrm>
          <a:prstGeom prst="bentConnector3">
            <a:avLst>
              <a:gd name="adj1" fmla="val 1800000"/>
            </a:avLst>
          </a:prstGeom>
          <a:ln w="12700">
            <a:solidFill>
              <a:srgbClr val="FF0000"/>
            </a:solidFill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4019469" y="5565152"/>
            <a:ext cx="2233531" cy="425456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PSNR Calculation</a:t>
            </a:r>
            <a:endParaRPr lang="en-US" altLang="zh-TW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</p:txBody>
      </p:sp>
      <p:cxnSp>
        <p:nvCxnSpPr>
          <p:cNvPr id="43" name="直線單箭頭接點 42"/>
          <p:cNvCxnSpPr>
            <a:stCxn id="6" idx="2"/>
            <a:endCxn id="39" idx="0"/>
          </p:cNvCxnSpPr>
          <p:nvPr/>
        </p:nvCxnSpPr>
        <p:spPr>
          <a:xfrm>
            <a:off x="5134736" y="5205113"/>
            <a:ext cx="1499" cy="360039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直線單箭頭接點 44"/>
          <p:cNvCxnSpPr>
            <a:stCxn id="39" idx="3"/>
            <a:endCxn id="24" idx="1"/>
          </p:cNvCxnSpPr>
          <p:nvPr/>
        </p:nvCxnSpPr>
        <p:spPr>
          <a:xfrm flipV="1">
            <a:off x="6253000" y="5773457"/>
            <a:ext cx="666004" cy="4423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矩形 33"/>
          <p:cNvSpPr/>
          <p:nvPr/>
        </p:nvSpPr>
        <p:spPr>
          <a:xfrm>
            <a:off x="4019468" y="3277877"/>
            <a:ext cx="2230751" cy="1927236"/>
          </a:xfrm>
          <a:prstGeom prst="rect">
            <a:avLst/>
          </a:prstGeom>
          <a:solidFill>
            <a:srgbClr val="FFFFFF"/>
          </a:solidFill>
          <a:ln w="19050">
            <a:solidFill>
              <a:schemeClr val="accent1"/>
            </a:solidFill>
            <a:prstDash val="solid"/>
            <a:headEnd type="none" w="med" len="med"/>
            <a:tailEnd type="arrow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en-US" altLang="zh-TW" sz="2000" dirty="0" smtClean="0"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algn="ctr"/>
            <a:endParaRPr lang="en-US" altLang="zh-TW" sz="2000" dirty="0"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algn="ctr"/>
            <a:r>
              <a:rPr lang="en-US" altLang="zh-TW" sz="2000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3D HEVC</a:t>
            </a:r>
          </a:p>
          <a:p>
            <a:pPr algn="ctr"/>
            <a:r>
              <a:rPr lang="en-US" altLang="zh-TW" sz="2000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Codec</a:t>
            </a:r>
            <a:endParaRPr lang="zh-TW" altLang="en-US" sz="2000" dirty="0" smtClean="0"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0568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/>
          <p:cNvSpPr/>
          <p:nvPr/>
        </p:nvSpPr>
        <p:spPr>
          <a:xfrm>
            <a:off x="4764524" y="2949893"/>
            <a:ext cx="2794918" cy="2268251"/>
          </a:xfrm>
          <a:prstGeom prst="rect">
            <a:avLst/>
          </a:prstGeom>
          <a:gradFill flip="none" rotWithShape="1">
            <a:gsLst>
              <a:gs pos="0">
                <a:schemeClr val="accent3">
                  <a:tint val="70000"/>
                  <a:satMod val="130000"/>
                </a:schemeClr>
              </a:gs>
              <a:gs pos="43000">
                <a:schemeClr val="accent3">
                  <a:tint val="44000"/>
                  <a:satMod val="165000"/>
                </a:schemeClr>
              </a:gs>
              <a:gs pos="93000">
                <a:schemeClr val="accent3">
                  <a:tint val="15000"/>
                  <a:satMod val="165000"/>
                </a:schemeClr>
              </a:gs>
              <a:gs pos="100000">
                <a:schemeClr val="accent3">
                  <a:tint val="5000"/>
                  <a:satMod val="250000"/>
                </a:schemeClr>
              </a:gs>
            </a:gsLst>
            <a:lin ang="10800000" scaled="1"/>
            <a:tileRect/>
          </a:gradFill>
          <a:ln w="19050">
            <a:prstDash val="dash"/>
            <a:headEnd type="none" w="med" len="med"/>
            <a:tailEnd type="arrow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zh-TW" altLang="en-US" sz="1600" dirty="0" smtClean="0"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82791" y="3822336"/>
            <a:ext cx="2020814" cy="425455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HEVC Coding</a:t>
            </a:r>
            <a:endParaRPr lang="zh-TW" altLang="en-US" sz="20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82791" y="3093554"/>
            <a:ext cx="2020814" cy="425455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Packing</a:t>
            </a:r>
          </a:p>
        </p:txBody>
      </p:sp>
      <p:sp>
        <p:nvSpPr>
          <p:cNvPr id="6" name="矩形 5"/>
          <p:cNvSpPr/>
          <p:nvPr/>
        </p:nvSpPr>
        <p:spPr>
          <a:xfrm>
            <a:off x="5184072" y="4587721"/>
            <a:ext cx="2020814" cy="425455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De-packing</a:t>
            </a:r>
            <a:endParaRPr lang="en-US" altLang="zh-TW" sz="20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群組 9"/>
          <p:cNvGrpSpPr/>
          <p:nvPr/>
        </p:nvGrpSpPr>
        <p:grpSpPr>
          <a:xfrm>
            <a:off x="5076057" y="2060848"/>
            <a:ext cx="2148378" cy="468052"/>
            <a:chOff x="219105" y="1567727"/>
            <a:chExt cx="2985255" cy="468052"/>
          </a:xfrm>
        </p:grpSpPr>
        <p:sp>
          <p:nvSpPr>
            <p:cNvPr id="11" name="矩形 10"/>
            <p:cNvSpPr/>
            <p:nvPr/>
          </p:nvSpPr>
          <p:spPr>
            <a:xfrm>
              <a:off x="1800360" y="1567779"/>
              <a:ext cx="1404000" cy="468000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TW" sz="2000" dirty="0" smtClean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Depth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219105" y="1567727"/>
              <a:ext cx="1508937" cy="468052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TW" sz="2000" dirty="0" smtClean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Texture</a:t>
              </a:r>
            </a:p>
          </p:txBody>
        </p:sp>
      </p:grpSp>
      <p:cxnSp>
        <p:nvCxnSpPr>
          <p:cNvPr id="15" name="直線單箭頭接點 14"/>
          <p:cNvCxnSpPr>
            <a:stCxn id="4" idx="2"/>
            <a:endCxn id="6" idx="0"/>
          </p:cNvCxnSpPr>
          <p:nvPr/>
        </p:nvCxnSpPr>
        <p:spPr>
          <a:xfrm>
            <a:off x="6193198" y="4247791"/>
            <a:ext cx="1281" cy="339930"/>
          </a:xfrm>
          <a:prstGeom prst="straightConnector1">
            <a:avLst/>
          </a:prstGeom>
          <a:ln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肘形接點 15"/>
          <p:cNvCxnSpPr>
            <a:stCxn id="12" idx="2"/>
            <a:endCxn id="5" idx="0"/>
          </p:cNvCxnSpPr>
          <p:nvPr/>
        </p:nvCxnSpPr>
        <p:spPr>
          <a:xfrm rot="16200000" flipH="1">
            <a:off x="5623782" y="2524138"/>
            <a:ext cx="564654" cy="574178"/>
          </a:xfrm>
          <a:prstGeom prst="bentConnector3">
            <a:avLst>
              <a:gd name="adj1" fmla="val 50000"/>
            </a:avLst>
          </a:prstGeom>
          <a:ln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肘形接點 16"/>
          <p:cNvCxnSpPr>
            <a:stCxn id="11" idx="2"/>
            <a:endCxn id="5" idx="0"/>
          </p:cNvCxnSpPr>
          <p:nvPr/>
        </p:nvCxnSpPr>
        <p:spPr>
          <a:xfrm rot="5400000">
            <a:off x="6173888" y="2548210"/>
            <a:ext cx="564654" cy="526034"/>
          </a:xfrm>
          <a:prstGeom prst="bentConnector3">
            <a:avLst>
              <a:gd name="adj1" fmla="val 50000"/>
            </a:avLst>
          </a:prstGeom>
          <a:ln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7668344" y="3822336"/>
            <a:ext cx="1199176" cy="425455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dirty="0">
                <a:solidFill>
                  <a:srgbClr val="7030A0"/>
                </a:solidFill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Bit Rate</a:t>
            </a:r>
          </a:p>
        </p:txBody>
      </p:sp>
      <p:cxnSp>
        <p:nvCxnSpPr>
          <p:cNvPr id="21" name="直線單箭頭接點 20"/>
          <p:cNvCxnSpPr>
            <a:stCxn id="4" idx="3"/>
            <a:endCxn id="18" idx="1"/>
          </p:cNvCxnSpPr>
          <p:nvPr/>
        </p:nvCxnSpPr>
        <p:spPr>
          <a:xfrm>
            <a:off x="7203605" y="4035064"/>
            <a:ext cx="464739" cy="0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7687907" y="5368792"/>
            <a:ext cx="1199176" cy="425456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dirty="0">
                <a:solidFill>
                  <a:srgbClr val="7030A0"/>
                </a:solidFill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PSNR</a:t>
            </a:r>
          </a:p>
        </p:txBody>
      </p:sp>
      <p:sp>
        <p:nvSpPr>
          <p:cNvPr id="39" name="矩形 38"/>
          <p:cNvSpPr/>
          <p:nvPr/>
        </p:nvSpPr>
        <p:spPr>
          <a:xfrm>
            <a:off x="5182790" y="5367600"/>
            <a:ext cx="2020814" cy="425456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PSNR Calculation</a:t>
            </a:r>
            <a:endParaRPr lang="en-US" altLang="zh-TW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3" name="直線單箭頭接點 42"/>
          <p:cNvCxnSpPr>
            <a:stCxn id="6" idx="2"/>
            <a:endCxn id="39" idx="0"/>
          </p:cNvCxnSpPr>
          <p:nvPr/>
        </p:nvCxnSpPr>
        <p:spPr>
          <a:xfrm flipH="1">
            <a:off x="6193197" y="5013176"/>
            <a:ext cx="1282" cy="354424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標題 1"/>
          <p:cNvSpPr txBox="1">
            <a:spLocks/>
          </p:cNvSpPr>
          <p:nvPr/>
        </p:nvSpPr>
        <p:spPr bwMode="auto">
          <a:xfrm>
            <a:off x="457200" y="620688"/>
            <a:ext cx="8229600" cy="998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t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9pPr>
          </a:lstStyle>
          <a:p>
            <a:r>
              <a:rPr lang="en-US" altLang="zh-TW" sz="3200" dirty="0">
                <a:latin typeface="Calibri" panose="020F0502020204030204" pitchFamily="34" charset="0"/>
              </a:rPr>
              <a:t>Case </a:t>
            </a:r>
            <a:r>
              <a:rPr lang="en-US" altLang="zh-TW" sz="3200" dirty="0" smtClean="0">
                <a:latin typeface="Calibri" panose="020F0502020204030204" pitchFamily="34" charset="0"/>
              </a:rPr>
              <a:t>2-3D</a:t>
            </a:r>
          </a:p>
          <a:p>
            <a:r>
              <a:rPr lang="en-US" altLang="zh-TW" sz="3200" dirty="0" smtClean="0">
                <a:latin typeface="Calibri" panose="020F0502020204030204" pitchFamily="34" charset="0"/>
              </a:rPr>
              <a:t>Target </a:t>
            </a:r>
            <a:r>
              <a:rPr lang="en-US" altLang="zh-TW" sz="3200" dirty="0">
                <a:latin typeface="Calibri" panose="020F0502020204030204" pitchFamily="34" charset="0"/>
              </a:rPr>
              <a:t>View Reconstruction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275856" y="2060848"/>
            <a:ext cx="1368152" cy="468000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DIBR</a:t>
            </a:r>
          </a:p>
        </p:txBody>
      </p:sp>
      <p:sp>
        <p:nvSpPr>
          <p:cNvPr id="36" name="矩形 35"/>
          <p:cNvSpPr/>
          <p:nvPr/>
        </p:nvSpPr>
        <p:spPr>
          <a:xfrm>
            <a:off x="35496" y="3948873"/>
            <a:ext cx="3096344" cy="2438023"/>
          </a:xfrm>
          <a:prstGeom prst="rect">
            <a:avLst/>
          </a:prstGeom>
          <a:noFill/>
          <a:ln w="19050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zh-TW" altLang="en-US" sz="1600" dirty="0" smtClean="0">
              <a:ea typeface="+mj-ea"/>
            </a:endParaRPr>
          </a:p>
        </p:txBody>
      </p:sp>
      <p:cxnSp>
        <p:nvCxnSpPr>
          <p:cNvPr id="37" name="肘形接點 36"/>
          <p:cNvCxnSpPr/>
          <p:nvPr/>
        </p:nvCxnSpPr>
        <p:spPr>
          <a:xfrm rot="5400000" flipH="1" flipV="1">
            <a:off x="1098658" y="3427856"/>
            <a:ext cx="1042032" cy="3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Picture 3" descr="D:\Upload\宜安\20140328 RD Cruve\2out_DIBR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130976"/>
            <a:ext cx="1224000" cy="91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4" descr="D:\Upload\宜安\20140328 RD Cruve\2out_DIBR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824" y="4130976"/>
            <a:ext cx="1224000" cy="91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5" descr="D:\Upload\宜安\20140328 RD Cruve\2out_DIBR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648" y="5268667"/>
            <a:ext cx="1224000" cy="91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6" descr="D:\Upload\宜安\20140328 RD Cruve\2out_DIBR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824" y="5245015"/>
            <a:ext cx="1224000" cy="91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1" descr="D:\Upload\宜安\20140328 RD Cruve\2out_ori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672" y="1917356"/>
            <a:ext cx="1224000" cy="91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文字方塊 45"/>
          <p:cNvSpPr txBox="1"/>
          <p:nvPr/>
        </p:nvSpPr>
        <p:spPr>
          <a:xfrm>
            <a:off x="395536" y="4975327"/>
            <a:ext cx="11252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dirty="0" smtClean="0"/>
              <a:t>Original</a:t>
            </a:r>
            <a:endParaRPr lang="zh-TW" altLang="en-US" sz="1200" dirty="0"/>
          </a:p>
        </p:txBody>
      </p:sp>
      <p:sp>
        <p:nvSpPr>
          <p:cNvPr id="47" name="文字方塊 46"/>
          <p:cNvSpPr txBox="1"/>
          <p:nvPr/>
        </p:nvSpPr>
        <p:spPr>
          <a:xfrm>
            <a:off x="1790583" y="4984071"/>
            <a:ext cx="11252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dirty="0" smtClean="0"/>
              <a:t>Vertical (3/4)</a:t>
            </a:r>
            <a:endParaRPr lang="zh-TW" altLang="en-US" sz="1200" dirty="0"/>
          </a:p>
        </p:txBody>
      </p:sp>
      <p:sp>
        <p:nvSpPr>
          <p:cNvPr id="48" name="文字方塊 47"/>
          <p:cNvSpPr txBox="1"/>
          <p:nvPr/>
        </p:nvSpPr>
        <p:spPr>
          <a:xfrm>
            <a:off x="229031" y="6126457"/>
            <a:ext cx="11252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dirty="0"/>
              <a:t>Vertical </a:t>
            </a:r>
            <a:r>
              <a:rPr lang="en-US" altLang="zh-TW" sz="1200" dirty="0" smtClean="0"/>
              <a:t>(7/8)</a:t>
            </a:r>
            <a:endParaRPr lang="zh-TW" altLang="en-US" sz="1200" dirty="0"/>
          </a:p>
        </p:txBody>
      </p:sp>
      <p:sp>
        <p:nvSpPr>
          <p:cNvPr id="49" name="文字方塊 48"/>
          <p:cNvSpPr txBox="1"/>
          <p:nvPr/>
        </p:nvSpPr>
        <p:spPr>
          <a:xfrm>
            <a:off x="1763824" y="6109897"/>
            <a:ext cx="16387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dirty="0"/>
              <a:t>Vertical </a:t>
            </a:r>
            <a:r>
              <a:rPr lang="en-US" altLang="zh-TW" sz="1200" dirty="0" smtClean="0"/>
              <a:t>(15/16)</a:t>
            </a:r>
            <a:endParaRPr lang="zh-TW" altLang="en-US" sz="1200" dirty="0"/>
          </a:p>
        </p:txBody>
      </p:sp>
      <p:cxnSp>
        <p:nvCxnSpPr>
          <p:cNvPr id="8" name="直線單箭頭接點 7"/>
          <p:cNvCxnSpPr>
            <a:stCxn id="12" idx="1"/>
            <a:endCxn id="35" idx="3"/>
          </p:cNvCxnSpPr>
          <p:nvPr/>
        </p:nvCxnSpPr>
        <p:spPr>
          <a:xfrm flipH="1" flipV="1">
            <a:off x="4644008" y="2294848"/>
            <a:ext cx="432049" cy="26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直線單箭頭接點 22"/>
          <p:cNvCxnSpPr>
            <a:stCxn id="39" idx="3"/>
            <a:endCxn id="24" idx="1"/>
          </p:cNvCxnSpPr>
          <p:nvPr/>
        </p:nvCxnSpPr>
        <p:spPr>
          <a:xfrm>
            <a:off x="7203604" y="5580328"/>
            <a:ext cx="484303" cy="1192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3294703" y="5346328"/>
            <a:ext cx="1368152" cy="468000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DIBR</a:t>
            </a:r>
          </a:p>
        </p:txBody>
      </p:sp>
      <p:cxnSp>
        <p:nvCxnSpPr>
          <p:cNvPr id="3" name="直線單箭頭接點 2"/>
          <p:cNvCxnSpPr>
            <a:stCxn id="5" idx="2"/>
            <a:endCxn id="4" idx="0"/>
          </p:cNvCxnSpPr>
          <p:nvPr/>
        </p:nvCxnSpPr>
        <p:spPr>
          <a:xfrm>
            <a:off x="6193198" y="3519009"/>
            <a:ext cx="0" cy="303327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直線單箭頭接點 12"/>
          <p:cNvCxnSpPr>
            <a:stCxn id="39" idx="1"/>
            <a:endCxn id="32" idx="3"/>
          </p:cNvCxnSpPr>
          <p:nvPr/>
        </p:nvCxnSpPr>
        <p:spPr>
          <a:xfrm flipH="1">
            <a:off x="4662855" y="5580328"/>
            <a:ext cx="519935" cy="0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/>
        </p:nvSpPr>
        <p:spPr>
          <a:xfrm>
            <a:off x="5145544" y="3093554"/>
            <a:ext cx="2078892" cy="1927236"/>
          </a:xfrm>
          <a:prstGeom prst="rect">
            <a:avLst/>
          </a:prstGeom>
          <a:solidFill>
            <a:srgbClr val="FFFFFF"/>
          </a:solidFill>
          <a:ln w="19050">
            <a:solidFill>
              <a:schemeClr val="accent1"/>
            </a:solidFill>
            <a:prstDash val="solid"/>
            <a:headEnd type="none" w="med" len="med"/>
            <a:tailEnd type="arrow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en-US" altLang="zh-TW" sz="2000" dirty="0" smtClean="0"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algn="ctr"/>
            <a:endParaRPr lang="en-US" altLang="zh-TW" sz="2000" dirty="0"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algn="ctr"/>
            <a:r>
              <a:rPr lang="en-US" altLang="zh-TW" sz="2000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3D HEVC</a:t>
            </a:r>
          </a:p>
          <a:p>
            <a:pPr algn="ctr"/>
            <a:r>
              <a:rPr lang="en-US" altLang="zh-TW" sz="2000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Codec</a:t>
            </a:r>
            <a:endParaRPr lang="zh-TW" altLang="en-US" sz="2000" dirty="0" smtClean="0"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5749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46176" y="2636912"/>
            <a:ext cx="7851648" cy="1121296"/>
          </a:xfrm>
        </p:spPr>
        <p:txBody>
          <a:bodyPr>
            <a:normAutofit fontScale="90000"/>
          </a:bodyPr>
          <a:lstStyle/>
          <a:p>
            <a:pPr marL="342900" indent="-342900"/>
            <a:r>
              <a:rPr lang="en-US" altLang="zh-TW" dirty="0" smtClean="0">
                <a:latin typeface="Calibri" pitchFamily="34" charset="0"/>
              </a:rPr>
              <a:t>Coding Performance Comparison </a:t>
            </a:r>
            <a:br>
              <a:rPr lang="en-US" altLang="zh-TW" dirty="0" smtClean="0">
                <a:latin typeface="Calibri" pitchFamily="34" charset="0"/>
              </a:rPr>
            </a:br>
            <a:r>
              <a:rPr lang="en-US" altLang="zh-TW" dirty="0" smtClean="0">
                <a:latin typeface="Calibri" pitchFamily="34" charset="0"/>
              </a:rPr>
              <a:t>(HM v13.0) </a:t>
            </a:r>
          </a:p>
        </p:txBody>
      </p:sp>
    </p:spTree>
    <p:extLst>
      <p:ext uri="{BB962C8B-B14F-4D97-AF65-F5344CB8AC3E}">
        <p14:creationId xmlns:p14="http://schemas.microsoft.com/office/powerpoint/2010/main" val="2890704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3568" y="2132856"/>
            <a:ext cx="7992888" cy="2160240"/>
          </a:xfrm>
        </p:spPr>
        <p:txBody>
          <a:bodyPr>
            <a:normAutofit/>
          </a:bodyPr>
          <a:lstStyle/>
          <a:p>
            <a:pPr marL="355600" indent="-355600">
              <a:spcBef>
                <a:spcPts val="1200"/>
              </a:spcBef>
            </a:pPr>
            <a:r>
              <a:rPr lang="en-US" altLang="zh-TW" dirty="0">
                <a:latin typeface="Calibri" pitchFamily="34" charset="0"/>
              </a:rPr>
              <a:t>Frame Compatible </a:t>
            </a:r>
            <a:r>
              <a:rPr lang="en-US" altLang="zh-TW" dirty="0" err="1">
                <a:latin typeface="Calibri" pitchFamily="34" charset="0"/>
              </a:rPr>
              <a:t>Centrailzed</a:t>
            </a:r>
            <a:r>
              <a:rPr lang="en-US" altLang="zh-TW" dirty="0">
                <a:latin typeface="Calibri" pitchFamily="34" charset="0"/>
              </a:rPr>
              <a:t> Texture-Depth Packing (CTDP)</a:t>
            </a:r>
            <a:endParaRPr lang="en-US" altLang="zh-TW" dirty="0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0704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51520" y="701824"/>
            <a:ext cx="8589640" cy="1143000"/>
          </a:xfrm>
        </p:spPr>
        <p:txBody>
          <a:bodyPr>
            <a:noAutofit/>
          </a:bodyPr>
          <a:lstStyle/>
          <a:p>
            <a:r>
              <a:rPr kumimoji="1" lang="en-US" altLang="zh-TW" sz="3200" dirty="0">
                <a:latin typeface="Calibri" panose="020F0502020204030204" pitchFamily="34" charset="0"/>
              </a:rPr>
              <a:t>Experimental </a:t>
            </a:r>
            <a:r>
              <a:rPr kumimoji="1" lang="en-US" altLang="zh-TW" sz="3200" dirty="0" smtClean="0">
                <a:latin typeface="Calibri" panose="020F0502020204030204" pitchFamily="34" charset="0"/>
              </a:rPr>
              <a:t>Results (1V1D)</a:t>
            </a:r>
            <a:r>
              <a:rPr kumimoji="1" lang="zh-TW" altLang="en-US" sz="3200" dirty="0">
                <a:latin typeface="Calibri" panose="020F0502020204030204" pitchFamily="34" charset="0"/>
              </a:rPr>
              <a:t/>
            </a:r>
            <a:br>
              <a:rPr kumimoji="1" lang="zh-TW" altLang="en-US" sz="3200" dirty="0">
                <a:latin typeface="Calibri" panose="020F0502020204030204" pitchFamily="34" charset="0"/>
              </a:rPr>
            </a:br>
            <a:r>
              <a:rPr kumimoji="1" lang="en-US" altLang="zh-TW" sz="2400" dirty="0" smtClean="0">
                <a:latin typeface="Calibri" panose="020F0502020204030204" pitchFamily="34" charset="0"/>
              </a:rPr>
              <a:t>HEVC+CTDP-TB with respect to 3D-HEVC</a:t>
            </a:r>
            <a:endParaRPr kumimoji="1" lang="zh-TW" altLang="en-US" sz="2400" dirty="0">
              <a:latin typeface="Calibri" panose="020F0502020204030204" pitchFamily="34" charset="0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1831646"/>
              </p:ext>
            </p:extLst>
          </p:nvPr>
        </p:nvGraphicFramePr>
        <p:xfrm>
          <a:off x="971599" y="1772816"/>
          <a:ext cx="7128794" cy="2377799"/>
        </p:xfrm>
        <a:graphic>
          <a:graphicData uri="http://schemas.openxmlformats.org/drawingml/2006/table">
            <a:tbl>
              <a:tblPr/>
              <a:tblGrid>
                <a:gridCol w="630634"/>
                <a:gridCol w="867126"/>
                <a:gridCol w="788297"/>
                <a:gridCol w="660763"/>
                <a:gridCol w="718428"/>
                <a:gridCol w="727253"/>
                <a:gridCol w="727253"/>
                <a:gridCol w="664950"/>
                <a:gridCol w="697932"/>
                <a:gridCol w="646158"/>
              </a:tblGrid>
              <a:tr h="295618">
                <a:tc gridSpan="10"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BDBR　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E97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308473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　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Case 1 (without DIBR) 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Case 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2 (DIBR) 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95618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Texture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Depth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Texture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95618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3/4_TB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5/6_TB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11/12_TB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3/4_TB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5/6_TB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11/12_TB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3/4_TB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5/6_TB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11/12_TB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</a:tr>
              <a:tr h="29561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ra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6.2239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4.4280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1.6398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-66.0864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-48.1555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-11.1862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20.6479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29.6362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51.7023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</a:tr>
              <a:tr h="29561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ldp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5.8982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2.5706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-1.1583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-74.0706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-63.4232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-38.2969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13.2991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21.8319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37.6035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</a:tr>
              <a:tr h="29561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ai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0.5457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0.3540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-0.7842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-47.5548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-25.7799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14.7971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16.4881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28.3499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52.0140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</a:tr>
              <a:tr h="29561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ave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4.2226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2.4509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-0.1009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-62.5706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-45.7862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-11.5620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16.8117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26.6060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47.1066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CEFF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0646438"/>
              </p:ext>
            </p:extLst>
          </p:nvPr>
        </p:nvGraphicFramePr>
        <p:xfrm>
          <a:off x="899592" y="4221091"/>
          <a:ext cx="7128792" cy="2376260"/>
        </p:xfrm>
        <a:graphic>
          <a:graphicData uri="http://schemas.openxmlformats.org/drawingml/2006/table">
            <a:tbl>
              <a:tblPr/>
              <a:tblGrid>
                <a:gridCol w="616469"/>
                <a:gridCol w="847644"/>
                <a:gridCol w="770586"/>
                <a:gridCol w="737384"/>
                <a:gridCol w="577469"/>
                <a:gridCol w="710731"/>
                <a:gridCol w="710731"/>
                <a:gridCol w="693665"/>
                <a:gridCol w="770586"/>
                <a:gridCol w="693527"/>
              </a:tblGrid>
              <a:tr h="259853">
                <a:tc gridSpan="10"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BDPSNR</a:t>
                      </a:r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　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E97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71153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　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Case 1 (without DIBR) 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dB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Case 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2 (DIBR) dB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5985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Texture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Depth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Texture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508411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3/4_TB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5/6_TB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11/12_TB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3/4_TB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5/6_TB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11/12_TB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3/4_TB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5/6_TB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11/12_TB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</a:tr>
              <a:tr h="25985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ra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-0.2692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-0.1897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-0.0793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3.9972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2.4871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0.5060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-0.5537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-0.7519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-1.2206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</a:tr>
              <a:tr h="25985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ldp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-0.2943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-0.1695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-0.0256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5.9015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4.4044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2.1536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-0.4006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-0.5940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-0.9875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</a:tr>
              <a:tr h="25985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ai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-0.0582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-0.0270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0.0253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3.8979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1.7430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-0.8352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-0.5731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-0.8944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-1.5320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</a:tr>
              <a:tr h="29743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ave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-0.2072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-0.1287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-0.0265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4.5989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2.8781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0.6081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-0.5091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-0.7468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-1.2467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CEFF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23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1824"/>
            <a:ext cx="8229600" cy="1143000"/>
          </a:xfrm>
        </p:spPr>
        <p:txBody>
          <a:bodyPr/>
          <a:lstStyle/>
          <a:p>
            <a:r>
              <a:rPr kumimoji="1" lang="en-US" altLang="zh-TW" sz="3200" dirty="0">
                <a:latin typeface="Calibri" panose="020F0502020204030204" pitchFamily="34" charset="0"/>
              </a:rPr>
              <a:t>RD Curves-RA</a:t>
            </a:r>
            <a:endParaRPr kumimoji="1"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11" name="內容版面配置區 2"/>
          <p:cNvSpPr>
            <a:spLocks noGrp="1"/>
          </p:cNvSpPr>
          <p:nvPr>
            <p:ph idx="1"/>
          </p:nvPr>
        </p:nvSpPr>
        <p:spPr>
          <a:xfrm>
            <a:off x="457200" y="1325488"/>
            <a:ext cx="8229600" cy="4839816"/>
          </a:xfrm>
        </p:spPr>
        <p:txBody>
          <a:bodyPr>
            <a:normAutofit/>
          </a:bodyPr>
          <a:lstStyle/>
          <a:p>
            <a:r>
              <a:rPr kumimoji="1" lang="en-US" altLang="zh-TW" sz="2400" b="1" dirty="0">
                <a:latin typeface="Calibri" panose="020F0502020204030204" pitchFamily="34" charset="0"/>
              </a:rPr>
              <a:t>HEVC+CTDP-TB versus </a:t>
            </a:r>
            <a:r>
              <a:rPr kumimoji="1" lang="en-US" altLang="zh-TW" sz="2400" b="1" dirty="0" smtClean="0">
                <a:latin typeface="Calibri" panose="020F0502020204030204" pitchFamily="34" charset="0"/>
              </a:rPr>
              <a:t>3D-HEVC</a:t>
            </a:r>
            <a:r>
              <a:rPr kumimoji="1" lang="en-US" altLang="zh-TW" sz="2400" dirty="0" smtClean="0">
                <a:latin typeface="Calibri" panose="020F0502020204030204" pitchFamily="34" charset="0"/>
              </a:rPr>
              <a:t> (1V1D)</a:t>
            </a:r>
            <a:endParaRPr lang="zh-TW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文字方塊 11"/>
          <p:cNvSpPr txBox="1"/>
          <p:nvPr/>
        </p:nvSpPr>
        <p:spPr>
          <a:xfrm>
            <a:off x="1115616" y="1763524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Texture Y</a:t>
            </a:r>
            <a:endParaRPr lang="zh-TW" altLang="en-US" dirty="0"/>
          </a:p>
        </p:txBody>
      </p:sp>
      <p:sp>
        <p:nvSpPr>
          <p:cNvPr id="13" name="文字方塊 12"/>
          <p:cNvSpPr txBox="1"/>
          <p:nvPr/>
        </p:nvSpPr>
        <p:spPr>
          <a:xfrm>
            <a:off x="4139952" y="1763524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mtClean="0"/>
              <a:t>Depth </a:t>
            </a:r>
            <a:r>
              <a:rPr lang="en-US" altLang="zh-TW" dirty="0" smtClean="0"/>
              <a:t>Y</a:t>
            </a:r>
            <a:endParaRPr lang="zh-TW" altLang="en-US" dirty="0"/>
          </a:p>
        </p:txBody>
      </p:sp>
      <p:sp>
        <p:nvSpPr>
          <p:cNvPr id="14" name="文字方塊 13"/>
          <p:cNvSpPr txBox="1"/>
          <p:nvPr/>
        </p:nvSpPr>
        <p:spPr>
          <a:xfrm>
            <a:off x="6876256" y="1754231"/>
            <a:ext cx="19307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DIBR Texture Y</a:t>
            </a:r>
            <a:endParaRPr lang="zh-TW" altLang="en-US" dirty="0"/>
          </a:p>
        </p:txBody>
      </p:sp>
      <p:pic>
        <p:nvPicPr>
          <p:cNvPr id="21" name="圖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53" y="2061103"/>
            <a:ext cx="2879997" cy="2156147"/>
          </a:xfrm>
          <a:prstGeom prst="rect">
            <a:avLst/>
          </a:prstGeom>
        </p:spPr>
      </p:pic>
      <p:pic>
        <p:nvPicPr>
          <p:cNvPr id="22" name="圖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2081" y="2060848"/>
            <a:ext cx="2879997" cy="2156147"/>
          </a:xfrm>
          <a:prstGeom prst="rect">
            <a:avLst/>
          </a:prstGeom>
        </p:spPr>
      </p:pic>
      <p:pic>
        <p:nvPicPr>
          <p:cNvPr id="23" name="圖片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004" y="2060848"/>
            <a:ext cx="2879996" cy="2156146"/>
          </a:xfrm>
          <a:prstGeom prst="rect">
            <a:avLst/>
          </a:prstGeom>
        </p:spPr>
      </p:pic>
      <p:pic>
        <p:nvPicPr>
          <p:cNvPr id="24" name="圖片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53" y="4389859"/>
            <a:ext cx="2879996" cy="2156147"/>
          </a:xfrm>
          <a:prstGeom prst="rect">
            <a:avLst/>
          </a:prstGeom>
        </p:spPr>
      </p:pic>
      <p:pic>
        <p:nvPicPr>
          <p:cNvPr id="25" name="圖片 2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2081" y="4389604"/>
            <a:ext cx="2879996" cy="2156147"/>
          </a:xfrm>
          <a:prstGeom prst="rect">
            <a:avLst/>
          </a:prstGeom>
        </p:spPr>
      </p:pic>
      <p:pic>
        <p:nvPicPr>
          <p:cNvPr id="26" name="圖片 2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004" y="4389604"/>
            <a:ext cx="2879996" cy="2156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469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1824"/>
            <a:ext cx="8229600" cy="1143000"/>
          </a:xfrm>
        </p:spPr>
        <p:txBody>
          <a:bodyPr/>
          <a:lstStyle/>
          <a:p>
            <a:r>
              <a:rPr kumimoji="1" lang="en-US" altLang="zh-TW" sz="3200" dirty="0">
                <a:latin typeface="Calibri" panose="020F0502020204030204" pitchFamily="34" charset="0"/>
              </a:rPr>
              <a:t>RD </a:t>
            </a:r>
            <a:r>
              <a:rPr kumimoji="1" lang="en-US" altLang="zh-TW" sz="3200" dirty="0" smtClean="0">
                <a:latin typeface="Calibri" panose="020F0502020204030204" pitchFamily="34" charset="0"/>
              </a:rPr>
              <a:t>Curves-LDP</a:t>
            </a:r>
            <a:endParaRPr kumimoji="1"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11" name="內容版面配置區 2"/>
          <p:cNvSpPr>
            <a:spLocks noGrp="1"/>
          </p:cNvSpPr>
          <p:nvPr>
            <p:ph idx="1"/>
          </p:nvPr>
        </p:nvSpPr>
        <p:spPr>
          <a:xfrm>
            <a:off x="457200" y="1325488"/>
            <a:ext cx="8229600" cy="4839816"/>
          </a:xfrm>
        </p:spPr>
        <p:txBody>
          <a:bodyPr>
            <a:normAutofit/>
          </a:bodyPr>
          <a:lstStyle/>
          <a:p>
            <a:r>
              <a:rPr kumimoji="1" lang="en-US" altLang="zh-TW" sz="2400" b="1" dirty="0">
                <a:latin typeface="Calibri" panose="020F0502020204030204" pitchFamily="34" charset="0"/>
              </a:rPr>
              <a:t>HEVC+CTDP-TB versus 3D-HEVC </a:t>
            </a:r>
            <a:r>
              <a:rPr kumimoji="1" lang="en-US" altLang="zh-TW" sz="2400" b="1" dirty="0" smtClean="0">
                <a:latin typeface="Calibri" panose="020F0502020204030204" pitchFamily="34" charset="0"/>
              </a:rPr>
              <a:t>(</a:t>
            </a:r>
            <a:r>
              <a:rPr kumimoji="1" lang="en-US" altLang="zh-TW" sz="2400" dirty="0" smtClean="0">
                <a:latin typeface="Calibri" panose="020F0502020204030204" pitchFamily="34" charset="0"/>
              </a:rPr>
              <a:t>1V1D)</a:t>
            </a:r>
            <a:endParaRPr lang="zh-TW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文字方塊 11"/>
          <p:cNvSpPr txBox="1"/>
          <p:nvPr/>
        </p:nvSpPr>
        <p:spPr>
          <a:xfrm>
            <a:off x="1115616" y="1763524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Texture Y</a:t>
            </a:r>
            <a:endParaRPr lang="zh-TW" altLang="en-US" dirty="0"/>
          </a:p>
        </p:txBody>
      </p:sp>
      <p:sp>
        <p:nvSpPr>
          <p:cNvPr id="13" name="文字方塊 12"/>
          <p:cNvSpPr txBox="1"/>
          <p:nvPr/>
        </p:nvSpPr>
        <p:spPr>
          <a:xfrm>
            <a:off x="4139952" y="1763524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mtClean="0"/>
              <a:t>Depth </a:t>
            </a:r>
            <a:r>
              <a:rPr lang="en-US" altLang="zh-TW" dirty="0" smtClean="0"/>
              <a:t>Y</a:t>
            </a:r>
            <a:endParaRPr lang="zh-TW" altLang="en-US" dirty="0"/>
          </a:p>
        </p:txBody>
      </p:sp>
      <p:sp>
        <p:nvSpPr>
          <p:cNvPr id="14" name="文字方塊 13"/>
          <p:cNvSpPr txBox="1"/>
          <p:nvPr/>
        </p:nvSpPr>
        <p:spPr>
          <a:xfrm>
            <a:off x="6876256" y="1754231"/>
            <a:ext cx="19307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DIBR Texture Y</a:t>
            </a:r>
            <a:endParaRPr lang="zh-TW" altLang="en-US" dirty="0"/>
          </a:p>
        </p:txBody>
      </p:sp>
      <p:pic>
        <p:nvPicPr>
          <p:cNvPr id="15" name="圖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53" y="2061103"/>
            <a:ext cx="2879996" cy="2156147"/>
          </a:xfrm>
          <a:prstGeom prst="rect">
            <a:avLst/>
          </a:prstGeom>
        </p:spPr>
      </p:pic>
      <p:pic>
        <p:nvPicPr>
          <p:cNvPr id="16" name="圖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2081" y="2060848"/>
            <a:ext cx="2879996" cy="2156147"/>
          </a:xfrm>
          <a:prstGeom prst="rect">
            <a:avLst/>
          </a:prstGeom>
        </p:spPr>
      </p:pic>
      <p:pic>
        <p:nvPicPr>
          <p:cNvPr id="17" name="圖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004" y="2060848"/>
            <a:ext cx="2879996" cy="2156146"/>
          </a:xfrm>
          <a:prstGeom prst="rect">
            <a:avLst/>
          </a:prstGeom>
        </p:spPr>
      </p:pic>
      <p:pic>
        <p:nvPicPr>
          <p:cNvPr id="18" name="圖片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53" y="4389859"/>
            <a:ext cx="2879996" cy="2156146"/>
          </a:xfrm>
          <a:prstGeom prst="rect">
            <a:avLst/>
          </a:prstGeom>
        </p:spPr>
      </p:pic>
      <p:pic>
        <p:nvPicPr>
          <p:cNvPr id="19" name="圖片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2081" y="4389604"/>
            <a:ext cx="2879996" cy="2156146"/>
          </a:xfrm>
          <a:prstGeom prst="rect">
            <a:avLst/>
          </a:prstGeom>
        </p:spPr>
      </p:pic>
      <p:pic>
        <p:nvPicPr>
          <p:cNvPr id="20" name="圖片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004" y="4389604"/>
            <a:ext cx="2879995" cy="2156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498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1824"/>
            <a:ext cx="8229600" cy="1143000"/>
          </a:xfrm>
        </p:spPr>
        <p:txBody>
          <a:bodyPr/>
          <a:lstStyle/>
          <a:p>
            <a:r>
              <a:rPr kumimoji="1" lang="en-US" altLang="zh-TW" sz="3200" dirty="0">
                <a:latin typeface="Calibri" panose="020F0502020204030204" pitchFamily="34" charset="0"/>
              </a:rPr>
              <a:t>RD </a:t>
            </a:r>
            <a:r>
              <a:rPr kumimoji="1" lang="en-US" altLang="zh-TW" sz="3200" dirty="0" smtClean="0">
                <a:latin typeface="Calibri" panose="020F0502020204030204" pitchFamily="34" charset="0"/>
              </a:rPr>
              <a:t>Curves-AI</a:t>
            </a:r>
            <a:endParaRPr kumimoji="1"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11" name="內容版面配置區 2"/>
          <p:cNvSpPr>
            <a:spLocks noGrp="1"/>
          </p:cNvSpPr>
          <p:nvPr>
            <p:ph idx="1"/>
          </p:nvPr>
        </p:nvSpPr>
        <p:spPr>
          <a:xfrm>
            <a:off x="457200" y="1325488"/>
            <a:ext cx="8229600" cy="4839816"/>
          </a:xfrm>
        </p:spPr>
        <p:txBody>
          <a:bodyPr>
            <a:normAutofit/>
          </a:bodyPr>
          <a:lstStyle/>
          <a:p>
            <a:r>
              <a:rPr kumimoji="1" lang="en-US" altLang="zh-TW" sz="2400" b="1" dirty="0">
                <a:latin typeface="Calibri" panose="020F0502020204030204" pitchFamily="34" charset="0"/>
              </a:rPr>
              <a:t>HEVC+CTDP-TB versus 3D-HEVC </a:t>
            </a:r>
            <a:r>
              <a:rPr kumimoji="1" lang="en-US" altLang="zh-TW" sz="2400" dirty="0" smtClean="0">
                <a:latin typeface="Calibri" panose="020F0502020204030204" pitchFamily="34" charset="0"/>
              </a:rPr>
              <a:t>(1V1D)</a:t>
            </a:r>
            <a:endParaRPr lang="zh-TW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文字方塊 11"/>
          <p:cNvSpPr txBox="1"/>
          <p:nvPr/>
        </p:nvSpPr>
        <p:spPr>
          <a:xfrm>
            <a:off x="1115616" y="1763524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Texture Y</a:t>
            </a:r>
            <a:endParaRPr lang="zh-TW" altLang="en-US" dirty="0"/>
          </a:p>
        </p:txBody>
      </p:sp>
      <p:sp>
        <p:nvSpPr>
          <p:cNvPr id="13" name="文字方塊 12"/>
          <p:cNvSpPr txBox="1"/>
          <p:nvPr/>
        </p:nvSpPr>
        <p:spPr>
          <a:xfrm>
            <a:off x="4139952" y="1763524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mtClean="0"/>
              <a:t>Depth </a:t>
            </a:r>
            <a:r>
              <a:rPr lang="en-US" altLang="zh-TW" dirty="0" smtClean="0"/>
              <a:t>Y</a:t>
            </a:r>
            <a:endParaRPr lang="zh-TW" altLang="en-US" dirty="0"/>
          </a:p>
        </p:txBody>
      </p:sp>
      <p:sp>
        <p:nvSpPr>
          <p:cNvPr id="14" name="文字方塊 13"/>
          <p:cNvSpPr txBox="1"/>
          <p:nvPr/>
        </p:nvSpPr>
        <p:spPr>
          <a:xfrm>
            <a:off x="6876256" y="1754231"/>
            <a:ext cx="19307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DIBR Texture Y</a:t>
            </a:r>
            <a:endParaRPr lang="zh-TW" altLang="en-US" dirty="0"/>
          </a:p>
        </p:txBody>
      </p:sp>
      <p:pic>
        <p:nvPicPr>
          <p:cNvPr id="21" name="圖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53" y="2061103"/>
            <a:ext cx="2879996" cy="2156146"/>
          </a:xfrm>
          <a:prstGeom prst="rect">
            <a:avLst/>
          </a:prstGeom>
        </p:spPr>
      </p:pic>
      <p:pic>
        <p:nvPicPr>
          <p:cNvPr id="22" name="圖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2081" y="2060848"/>
            <a:ext cx="2879996" cy="2156146"/>
          </a:xfrm>
          <a:prstGeom prst="rect">
            <a:avLst/>
          </a:prstGeom>
        </p:spPr>
      </p:pic>
      <p:pic>
        <p:nvPicPr>
          <p:cNvPr id="23" name="圖片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004" y="2060848"/>
            <a:ext cx="2879995" cy="2156146"/>
          </a:xfrm>
          <a:prstGeom prst="rect">
            <a:avLst/>
          </a:prstGeom>
        </p:spPr>
      </p:pic>
      <p:pic>
        <p:nvPicPr>
          <p:cNvPr id="24" name="圖片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53" y="4389859"/>
            <a:ext cx="2879995" cy="2156146"/>
          </a:xfrm>
          <a:prstGeom prst="rect">
            <a:avLst/>
          </a:prstGeom>
        </p:spPr>
      </p:pic>
      <p:pic>
        <p:nvPicPr>
          <p:cNvPr id="25" name="圖片 2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2081" y="4389604"/>
            <a:ext cx="2879995" cy="2156146"/>
          </a:xfrm>
          <a:prstGeom prst="rect">
            <a:avLst/>
          </a:prstGeom>
        </p:spPr>
      </p:pic>
      <p:pic>
        <p:nvPicPr>
          <p:cNvPr id="26" name="圖片 2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004" y="4389604"/>
            <a:ext cx="2879995" cy="2156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391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內容版面配置區 1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035" y="2032248"/>
            <a:ext cx="6595930" cy="3733800"/>
          </a:xfrm>
        </p:spPr>
      </p:pic>
      <p:sp>
        <p:nvSpPr>
          <p:cNvPr id="4" name="標題 1"/>
          <p:cNvSpPr txBox="1">
            <a:spLocks/>
          </p:cNvSpPr>
          <p:nvPr/>
        </p:nvSpPr>
        <p:spPr bwMode="auto">
          <a:xfrm>
            <a:off x="457200" y="84584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t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9pPr>
          </a:lstStyle>
          <a:p>
            <a:r>
              <a:rPr kumimoji="1" lang="en-US" altLang="zh-TW" sz="3200" dirty="0" smtClean="0">
                <a:latin typeface="Calibri" panose="020F0502020204030204" pitchFamily="34" charset="0"/>
              </a:rPr>
              <a:t>Decoded and View Synthesis frame comparison</a:t>
            </a:r>
            <a:endParaRPr kumimoji="1"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55976" y="3212976"/>
            <a:ext cx="3096344" cy="2592288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zh-TW" altLang="en-US" sz="1600" dirty="0" smtClean="0"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90917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629816"/>
            <a:ext cx="8229600" cy="1143000"/>
          </a:xfrm>
        </p:spPr>
        <p:txBody>
          <a:bodyPr>
            <a:normAutofit/>
          </a:bodyPr>
          <a:lstStyle/>
          <a:p>
            <a:r>
              <a:rPr kumimoji="1" lang="en-US" altLang="zh-TW" sz="3200" dirty="0">
                <a:latin typeface="Calibri" panose="020F0502020204030204" pitchFamily="34" charset="0"/>
              </a:rPr>
              <a:t>Decoded and View Synthesis frame </a:t>
            </a:r>
            <a:r>
              <a:rPr kumimoji="1" lang="en-US" altLang="zh-TW" sz="3200" dirty="0" smtClean="0">
                <a:latin typeface="Calibri" panose="020F0502020204030204" pitchFamily="34" charset="0"/>
              </a:rPr>
              <a:t>- LDP</a:t>
            </a:r>
            <a:endParaRPr kumimoji="1"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17" name="文字方塊 16"/>
          <p:cNvSpPr txBox="1"/>
          <p:nvPr/>
        </p:nvSpPr>
        <p:spPr>
          <a:xfrm>
            <a:off x="1416862" y="1854117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Texture Y</a:t>
            </a:r>
            <a:endParaRPr lang="zh-TW" altLang="en-US" dirty="0"/>
          </a:p>
        </p:txBody>
      </p:sp>
      <p:sp>
        <p:nvSpPr>
          <p:cNvPr id="18" name="文字方塊 17"/>
          <p:cNvSpPr txBox="1"/>
          <p:nvPr/>
        </p:nvSpPr>
        <p:spPr>
          <a:xfrm>
            <a:off x="4283968" y="1854117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Depth Y</a:t>
            </a:r>
            <a:endParaRPr lang="zh-TW" altLang="en-US" dirty="0"/>
          </a:p>
        </p:txBody>
      </p:sp>
      <p:sp>
        <p:nvSpPr>
          <p:cNvPr id="19" name="文字方塊 18"/>
          <p:cNvSpPr txBox="1"/>
          <p:nvPr/>
        </p:nvSpPr>
        <p:spPr>
          <a:xfrm>
            <a:off x="6372200" y="1844824"/>
            <a:ext cx="19307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DIBR Texture Y</a:t>
            </a:r>
            <a:endParaRPr lang="zh-TW" altLang="en-US" dirty="0"/>
          </a:p>
        </p:txBody>
      </p:sp>
      <p:sp>
        <p:nvSpPr>
          <p:cNvPr id="20" name="文字方塊 19"/>
          <p:cNvSpPr txBox="1"/>
          <p:nvPr/>
        </p:nvSpPr>
        <p:spPr>
          <a:xfrm>
            <a:off x="35496" y="3003591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TW" dirty="0" smtClean="0"/>
              <a:t>3D </a:t>
            </a:r>
          </a:p>
          <a:p>
            <a:pPr algn="r"/>
            <a:r>
              <a:rPr lang="en-US" altLang="zh-TW" dirty="0" smtClean="0"/>
              <a:t>HTM</a:t>
            </a:r>
            <a:endParaRPr lang="zh-TW" altLang="en-US" dirty="0"/>
          </a:p>
        </p:txBody>
      </p:sp>
      <p:sp>
        <p:nvSpPr>
          <p:cNvPr id="21" name="文字方塊 20"/>
          <p:cNvSpPr txBox="1"/>
          <p:nvPr/>
        </p:nvSpPr>
        <p:spPr>
          <a:xfrm>
            <a:off x="35496" y="5175776"/>
            <a:ext cx="8177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TW" dirty="0" smtClean="0"/>
              <a:t>3/4 </a:t>
            </a:r>
          </a:p>
          <a:p>
            <a:pPr algn="r"/>
            <a:r>
              <a:rPr lang="en-US" altLang="zh-TW" dirty="0" smtClean="0"/>
              <a:t>CTDP</a:t>
            </a:r>
            <a:endParaRPr lang="zh-TW" altLang="en-US" dirty="0"/>
          </a:p>
        </p:txBody>
      </p:sp>
      <p:sp>
        <p:nvSpPr>
          <p:cNvPr id="22" name="內容版面配置區 2"/>
          <p:cNvSpPr txBox="1">
            <a:spLocks/>
          </p:cNvSpPr>
          <p:nvPr/>
        </p:nvSpPr>
        <p:spPr bwMode="auto">
          <a:xfrm>
            <a:off x="457200" y="1325488"/>
            <a:ext cx="8229600" cy="4839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TW" sz="2400" b="1" dirty="0" smtClean="0">
                <a:latin typeface="Calibri" panose="020F0502020204030204" pitchFamily="34" charset="0"/>
              </a:rPr>
              <a:t>HEVC+CTDP-TB versus 3D-HEVC </a:t>
            </a:r>
            <a:r>
              <a:rPr lang="en-US" altLang="zh-TW" sz="2400" dirty="0">
                <a:latin typeface="Calibri" panose="020F0502020204030204" pitchFamily="34" charset="0"/>
              </a:rPr>
              <a:t>(1V1D , QP=42)</a:t>
            </a:r>
            <a:endParaRPr lang="zh-TW" altLang="en-US" sz="2400" dirty="0">
              <a:latin typeface="Calibri" panose="020F0502020204030204" pitchFamily="34" charset="0"/>
            </a:endParaRPr>
          </a:p>
        </p:txBody>
      </p:sp>
      <p:pic>
        <p:nvPicPr>
          <p:cNvPr id="28" name="內容版面配置區 10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249638"/>
            <a:ext cx="2520000" cy="2073633"/>
          </a:xfrm>
        </p:spPr>
      </p:pic>
      <p:pic>
        <p:nvPicPr>
          <p:cNvPr id="29" name="圖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592" y="2249639"/>
            <a:ext cx="2520000" cy="2073633"/>
          </a:xfrm>
          <a:prstGeom prst="rect">
            <a:avLst/>
          </a:prstGeom>
        </p:spPr>
      </p:pic>
      <p:pic>
        <p:nvPicPr>
          <p:cNvPr id="30" name="圖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9592" y="2249639"/>
            <a:ext cx="2520000" cy="2073633"/>
          </a:xfrm>
          <a:prstGeom prst="rect">
            <a:avLst/>
          </a:prstGeom>
        </p:spPr>
      </p:pic>
      <p:pic>
        <p:nvPicPr>
          <p:cNvPr id="31" name="圖片 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369622"/>
            <a:ext cx="2520000" cy="2073632"/>
          </a:xfrm>
          <a:prstGeom prst="rect">
            <a:avLst/>
          </a:prstGeom>
        </p:spPr>
      </p:pic>
      <p:pic>
        <p:nvPicPr>
          <p:cNvPr id="32" name="圖片 3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592" y="4369622"/>
            <a:ext cx="2520000" cy="2073632"/>
          </a:xfrm>
          <a:prstGeom prst="rect">
            <a:avLst/>
          </a:prstGeom>
        </p:spPr>
      </p:pic>
      <p:pic>
        <p:nvPicPr>
          <p:cNvPr id="33" name="圖片 3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9578" y="4369622"/>
            <a:ext cx="2520000" cy="2073632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>
            <a:off x="7021837" y="3140968"/>
            <a:ext cx="1080120" cy="118230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5" name="矩形 34"/>
          <p:cNvSpPr/>
          <p:nvPr/>
        </p:nvSpPr>
        <p:spPr>
          <a:xfrm>
            <a:off x="7021837" y="5271033"/>
            <a:ext cx="1080120" cy="118230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80604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/>
          <p:cNvSpPr txBox="1">
            <a:spLocks/>
          </p:cNvSpPr>
          <p:nvPr/>
        </p:nvSpPr>
        <p:spPr bwMode="auto">
          <a:xfrm>
            <a:off x="457200" y="84584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t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9pPr>
          </a:lstStyle>
          <a:p>
            <a:r>
              <a:rPr kumimoji="1" lang="en-US" altLang="zh-TW" sz="3200" dirty="0" smtClean="0">
                <a:latin typeface="Calibri" panose="020F0502020204030204" pitchFamily="34" charset="0"/>
              </a:rPr>
              <a:t>Decoded and View Synthesis frame comparison</a:t>
            </a:r>
            <a:endParaRPr kumimoji="1" lang="zh-TW" altLang="en-US" sz="3200" dirty="0">
              <a:latin typeface="Calibri" panose="020F0502020204030204" pitchFamily="34" charset="0"/>
            </a:endParaRPr>
          </a:p>
        </p:txBody>
      </p:sp>
      <p:pic>
        <p:nvPicPr>
          <p:cNvPr id="6" name="內容版面配置區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844824"/>
            <a:ext cx="4978400" cy="3733800"/>
          </a:xfrm>
        </p:spPr>
      </p:pic>
    </p:spTree>
    <p:extLst>
      <p:ext uri="{BB962C8B-B14F-4D97-AF65-F5344CB8AC3E}">
        <p14:creationId xmlns:p14="http://schemas.microsoft.com/office/powerpoint/2010/main" val="1315974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629816"/>
            <a:ext cx="8229600" cy="1143000"/>
          </a:xfrm>
        </p:spPr>
        <p:txBody>
          <a:bodyPr>
            <a:normAutofit/>
          </a:bodyPr>
          <a:lstStyle/>
          <a:p>
            <a:r>
              <a:rPr kumimoji="1" lang="en-US" altLang="zh-TW" sz="3200" dirty="0">
                <a:latin typeface="Calibri" panose="020F0502020204030204" pitchFamily="34" charset="0"/>
              </a:rPr>
              <a:t>Decoded and View Synthesis frame </a:t>
            </a:r>
            <a:r>
              <a:rPr kumimoji="1" lang="en-US" altLang="zh-TW" sz="3200" dirty="0" smtClean="0">
                <a:latin typeface="Calibri" panose="020F0502020204030204" pitchFamily="34" charset="0"/>
              </a:rPr>
              <a:t>- LDP</a:t>
            </a:r>
            <a:endParaRPr kumimoji="1"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17" name="文字方塊 16"/>
          <p:cNvSpPr txBox="1"/>
          <p:nvPr/>
        </p:nvSpPr>
        <p:spPr>
          <a:xfrm>
            <a:off x="1416862" y="1854117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Texture Y</a:t>
            </a:r>
            <a:endParaRPr lang="zh-TW" altLang="en-US" dirty="0"/>
          </a:p>
        </p:txBody>
      </p:sp>
      <p:sp>
        <p:nvSpPr>
          <p:cNvPr id="18" name="文字方塊 17"/>
          <p:cNvSpPr txBox="1"/>
          <p:nvPr/>
        </p:nvSpPr>
        <p:spPr>
          <a:xfrm>
            <a:off x="4283968" y="1854117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Depth Y</a:t>
            </a:r>
            <a:endParaRPr lang="zh-TW" altLang="en-US" dirty="0"/>
          </a:p>
        </p:txBody>
      </p:sp>
      <p:sp>
        <p:nvSpPr>
          <p:cNvPr id="19" name="文字方塊 18"/>
          <p:cNvSpPr txBox="1"/>
          <p:nvPr/>
        </p:nvSpPr>
        <p:spPr>
          <a:xfrm>
            <a:off x="6372200" y="1844824"/>
            <a:ext cx="19307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DIBR Texture Y</a:t>
            </a:r>
            <a:endParaRPr lang="zh-TW" altLang="en-US" dirty="0"/>
          </a:p>
        </p:txBody>
      </p:sp>
      <p:sp>
        <p:nvSpPr>
          <p:cNvPr id="20" name="文字方塊 19"/>
          <p:cNvSpPr txBox="1"/>
          <p:nvPr/>
        </p:nvSpPr>
        <p:spPr>
          <a:xfrm>
            <a:off x="35496" y="3003591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TW" dirty="0" smtClean="0"/>
              <a:t>3D </a:t>
            </a:r>
          </a:p>
          <a:p>
            <a:pPr algn="r"/>
            <a:r>
              <a:rPr lang="en-US" altLang="zh-TW" dirty="0" smtClean="0"/>
              <a:t>HTM</a:t>
            </a:r>
            <a:endParaRPr lang="zh-TW" altLang="en-US" dirty="0"/>
          </a:p>
        </p:txBody>
      </p:sp>
      <p:sp>
        <p:nvSpPr>
          <p:cNvPr id="21" name="文字方塊 20"/>
          <p:cNvSpPr txBox="1"/>
          <p:nvPr/>
        </p:nvSpPr>
        <p:spPr>
          <a:xfrm>
            <a:off x="35496" y="5175776"/>
            <a:ext cx="8177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TW" dirty="0" smtClean="0"/>
              <a:t>3/4 </a:t>
            </a:r>
          </a:p>
          <a:p>
            <a:pPr algn="r"/>
            <a:r>
              <a:rPr lang="en-US" altLang="zh-TW" dirty="0" smtClean="0"/>
              <a:t>CTDP</a:t>
            </a:r>
            <a:endParaRPr lang="zh-TW" altLang="en-US" dirty="0"/>
          </a:p>
        </p:txBody>
      </p:sp>
      <p:sp>
        <p:nvSpPr>
          <p:cNvPr id="22" name="內容版面配置區 2"/>
          <p:cNvSpPr txBox="1">
            <a:spLocks/>
          </p:cNvSpPr>
          <p:nvPr/>
        </p:nvSpPr>
        <p:spPr bwMode="auto">
          <a:xfrm>
            <a:off x="457200" y="1325488"/>
            <a:ext cx="8229600" cy="4839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TW" sz="2400" b="1" dirty="0" smtClean="0">
                <a:latin typeface="Calibri" panose="020F0502020204030204" pitchFamily="34" charset="0"/>
              </a:rPr>
              <a:t>HEVC+CTDP-TB versus 3D-HEVC </a:t>
            </a:r>
            <a:r>
              <a:rPr lang="en-US" altLang="zh-TW" sz="2400" dirty="0">
                <a:latin typeface="Calibri" panose="020F0502020204030204" pitchFamily="34" charset="0"/>
              </a:rPr>
              <a:t>(1V1D , QP=42)</a:t>
            </a:r>
            <a:endParaRPr lang="zh-TW" altLang="en-US" sz="2400" dirty="0">
              <a:latin typeface="Calibri" panose="020F0502020204030204" pitchFamily="34" charset="0"/>
            </a:endParaRPr>
          </a:p>
        </p:txBody>
      </p:sp>
      <p:pic>
        <p:nvPicPr>
          <p:cNvPr id="23" name="內容版面配置區 10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432" y="2271607"/>
            <a:ext cx="2520000" cy="1597647"/>
          </a:xfrm>
        </p:spPr>
      </p:pic>
      <p:pic>
        <p:nvPicPr>
          <p:cNvPr id="24" name="圖片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0432" y="2271608"/>
            <a:ext cx="2520000" cy="1597647"/>
          </a:xfrm>
          <a:prstGeom prst="rect">
            <a:avLst/>
          </a:prstGeom>
        </p:spPr>
      </p:pic>
      <p:pic>
        <p:nvPicPr>
          <p:cNvPr id="25" name="圖片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432" y="2271608"/>
            <a:ext cx="2520000" cy="1597647"/>
          </a:xfrm>
          <a:prstGeom prst="rect">
            <a:avLst/>
          </a:prstGeom>
        </p:spPr>
      </p:pic>
      <p:pic>
        <p:nvPicPr>
          <p:cNvPr id="26" name="圖片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432" y="4391591"/>
            <a:ext cx="2520000" cy="1597647"/>
          </a:xfrm>
          <a:prstGeom prst="rect">
            <a:avLst/>
          </a:prstGeom>
        </p:spPr>
      </p:pic>
      <p:pic>
        <p:nvPicPr>
          <p:cNvPr id="27" name="圖片 2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0432" y="4391591"/>
            <a:ext cx="2520000" cy="1597647"/>
          </a:xfrm>
          <a:prstGeom prst="rect">
            <a:avLst/>
          </a:prstGeom>
        </p:spPr>
      </p:pic>
      <p:pic>
        <p:nvPicPr>
          <p:cNvPr id="36" name="圖片 3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0418" y="4391591"/>
            <a:ext cx="2520000" cy="1597647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>
            <a:off x="6084340" y="2316173"/>
            <a:ext cx="434281" cy="132885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8" name="矩形 37"/>
          <p:cNvSpPr/>
          <p:nvPr/>
        </p:nvSpPr>
        <p:spPr>
          <a:xfrm>
            <a:off x="6086573" y="4437112"/>
            <a:ext cx="434281" cy="132885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41740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51520" y="629816"/>
            <a:ext cx="8589640" cy="1143000"/>
          </a:xfrm>
        </p:spPr>
        <p:txBody>
          <a:bodyPr>
            <a:noAutofit/>
          </a:bodyPr>
          <a:lstStyle/>
          <a:p>
            <a:r>
              <a:rPr kumimoji="1" lang="en-US" altLang="zh-TW" sz="3200" dirty="0">
                <a:latin typeface="Calibri" panose="020F0502020204030204" pitchFamily="34" charset="0"/>
              </a:rPr>
              <a:t>Experimental </a:t>
            </a:r>
            <a:r>
              <a:rPr kumimoji="1" lang="en-US" altLang="zh-TW" sz="3200" dirty="0" smtClean="0">
                <a:latin typeface="Calibri" panose="020F0502020204030204" pitchFamily="34" charset="0"/>
              </a:rPr>
              <a:t>Results (1V1D)</a:t>
            </a:r>
            <a:br>
              <a:rPr kumimoji="1" lang="en-US" altLang="zh-TW" sz="3200" dirty="0" smtClean="0">
                <a:latin typeface="Calibri" panose="020F0502020204030204" pitchFamily="34" charset="0"/>
              </a:rPr>
            </a:br>
            <a:r>
              <a:rPr kumimoji="1" lang="en-US" altLang="zh-TW" sz="2400" dirty="0" smtClean="0">
                <a:latin typeface="Calibri" panose="020F0502020204030204" pitchFamily="34" charset="0"/>
              </a:rPr>
              <a:t>HEVC+CTDP-LR with respect to 3D-HEVC</a:t>
            </a:r>
            <a:endParaRPr kumimoji="1" lang="zh-TW" altLang="en-US" sz="2400" dirty="0">
              <a:latin typeface="Calibri" panose="020F0502020204030204" pitchFamily="34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0515517"/>
              </p:ext>
            </p:extLst>
          </p:nvPr>
        </p:nvGraphicFramePr>
        <p:xfrm>
          <a:off x="1115616" y="1627268"/>
          <a:ext cx="6912769" cy="2233780"/>
        </p:xfrm>
        <a:graphic>
          <a:graphicData uri="http://schemas.openxmlformats.org/drawingml/2006/table">
            <a:tbl>
              <a:tblPr/>
              <a:tblGrid>
                <a:gridCol w="611524"/>
                <a:gridCol w="840850"/>
                <a:gridCol w="764409"/>
                <a:gridCol w="640740"/>
                <a:gridCol w="696657"/>
                <a:gridCol w="705215"/>
                <a:gridCol w="705215"/>
                <a:gridCol w="644800"/>
                <a:gridCol w="676782"/>
                <a:gridCol w="626577"/>
              </a:tblGrid>
              <a:tr h="277713">
                <a:tc gridSpan="10"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BDBR　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E97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89789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　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Case 1 (without DIBR) 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Case 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2 (DIBR) 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7771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Texture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Depth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Texture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7771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3/4_LR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5/6_LR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11/12_LR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3/4_LR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5/6_LR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11/12_LR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3/4_LR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5/6_LR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11/12_LR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</a:tr>
              <a:tr h="27771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ra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12.5590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8.9520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5.8570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-57.7360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-37.8310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19.6350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38.8420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52.5130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106.7110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</a:tr>
              <a:tr h="27771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ldp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13.1730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8.6210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4.7550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-67.5150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-53.9830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-20.9340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30.6720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43.3780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82.9880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</a:tr>
              <a:tr h="27771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ai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2.5300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0.8960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-0.6790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-39.6840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-17.1490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29.7290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29.5840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45.7330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93.3510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</a:tr>
              <a:tr h="27771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ave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9.4210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6.1570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3.3110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-54.9790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-36.3210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9.4770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33.0330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47.2080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94.3500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CEFF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153733"/>
              </p:ext>
            </p:extLst>
          </p:nvPr>
        </p:nvGraphicFramePr>
        <p:xfrm>
          <a:off x="1115616" y="4077073"/>
          <a:ext cx="6840761" cy="2232249"/>
        </p:xfrm>
        <a:graphic>
          <a:graphicData uri="http://schemas.openxmlformats.org/drawingml/2006/table">
            <a:tbl>
              <a:tblPr/>
              <a:tblGrid>
                <a:gridCol w="591561"/>
                <a:gridCol w="813396"/>
                <a:gridCol w="739451"/>
                <a:gridCol w="707591"/>
                <a:gridCol w="554137"/>
                <a:gridCol w="682015"/>
                <a:gridCol w="682015"/>
                <a:gridCol w="665638"/>
                <a:gridCol w="739451"/>
                <a:gridCol w="665506"/>
              </a:tblGrid>
              <a:tr h="244105">
                <a:tc gridSpan="10"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BDPSNR</a:t>
                      </a:r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　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E97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54720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　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Case 1 (without DIBR) 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dB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Case 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2 (DIBR) dB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44105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Texture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Depth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Texture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477599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3/4_LR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5/6_LR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11/12_LR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3/4_LR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5/6_LR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11/12_LR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3/4_LR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5/6_LR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11/12_LR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</a:tr>
              <a:tr h="2441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ra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-0.4450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-0.3410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-0.2430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3.0400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1.6950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-0.6530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-0.9560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-1.2520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-2.1200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</a:tr>
              <a:tr h="2441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ldp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-0.5120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-0.3740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-0.2480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4.8060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3.3780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0.9430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-0.8240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-1.1010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-1.8560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</a:tr>
              <a:tr h="2441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ai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-0.1290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-0.0770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-0.0100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2.7700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0.9640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-1.8050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-0.9320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-1.3760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-2.3680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</a:tr>
              <a:tr h="2794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ave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-0.3620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-0.2640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-0.1670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3.5390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2.0120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-0.5050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-0.9040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-1.2430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-2.1150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CEFF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4210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1824"/>
            <a:ext cx="8229600" cy="1143000"/>
          </a:xfrm>
        </p:spPr>
        <p:txBody>
          <a:bodyPr/>
          <a:lstStyle/>
          <a:p>
            <a:r>
              <a:rPr kumimoji="1" lang="en-US" altLang="zh-TW" sz="3200" dirty="0">
                <a:latin typeface="Calibri" panose="020F0502020204030204" pitchFamily="34" charset="0"/>
              </a:rPr>
              <a:t>RD </a:t>
            </a:r>
            <a:r>
              <a:rPr kumimoji="1" lang="en-US" altLang="zh-TW" sz="3200" dirty="0" smtClean="0">
                <a:latin typeface="Calibri" panose="020F0502020204030204" pitchFamily="34" charset="0"/>
              </a:rPr>
              <a:t>Curves-RA</a:t>
            </a:r>
            <a:endParaRPr kumimoji="1"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11" name="內容版面配置區 2"/>
          <p:cNvSpPr>
            <a:spLocks noGrp="1"/>
          </p:cNvSpPr>
          <p:nvPr>
            <p:ph idx="1"/>
          </p:nvPr>
        </p:nvSpPr>
        <p:spPr>
          <a:xfrm>
            <a:off x="457200" y="1325488"/>
            <a:ext cx="8229600" cy="4839816"/>
          </a:xfrm>
        </p:spPr>
        <p:txBody>
          <a:bodyPr>
            <a:normAutofit/>
          </a:bodyPr>
          <a:lstStyle/>
          <a:p>
            <a:r>
              <a:rPr kumimoji="1" lang="en-US" altLang="zh-TW" sz="2400" b="1" dirty="0" smtClean="0">
                <a:latin typeface="Calibri" panose="020F0502020204030204" pitchFamily="34" charset="0"/>
              </a:rPr>
              <a:t>HEVC+CTDP-LR versus 3D-HEVC (1V1D)</a:t>
            </a:r>
            <a:endParaRPr lang="zh-TW" alt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文字方塊 22"/>
          <p:cNvSpPr txBox="1"/>
          <p:nvPr/>
        </p:nvSpPr>
        <p:spPr>
          <a:xfrm>
            <a:off x="1115616" y="1763524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Texture Y</a:t>
            </a:r>
            <a:endParaRPr lang="zh-TW" altLang="en-US" dirty="0"/>
          </a:p>
        </p:txBody>
      </p:sp>
      <p:sp>
        <p:nvSpPr>
          <p:cNvPr id="24" name="文字方塊 23"/>
          <p:cNvSpPr txBox="1"/>
          <p:nvPr/>
        </p:nvSpPr>
        <p:spPr>
          <a:xfrm>
            <a:off x="4139952" y="1763524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mtClean="0"/>
              <a:t>Depth </a:t>
            </a:r>
            <a:r>
              <a:rPr lang="en-US" altLang="zh-TW" dirty="0" smtClean="0"/>
              <a:t>Y</a:t>
            </a:r>
            <a:endParaRPr lang="zh-TW" altLang="en-US" dirty="0"/>
          </a:p>
        </p:txBody>
      </p:sp>
      <p:sp>
        <p:nvSpPr>
          <p:cNvPr id="25" name="文字方塊 24"/>
          <p:cNvSpPr txBox="1"/>
          <p:nvPr/>
        </p:nvSpPr>
        <p:spPr>
          <a:xfrm>
            <a:off x="6876256" y="1754231"/>
            <a:ext cx="19307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DIBR Texture Y</a:t>
            </a:r>
            <a:endParaRPr lang="zh-TW" altLang="en-US" dirty="0"/>
          </a:p>
        </p:txBody>
      </p:sp>
      <p:grpSp>
        <p:nvGrpSpPr>
          <p:cNvPr id="17" name="群組 16"/>
          <p:cNvGrpSpPr/>
          <p:nvPr/>
        </p:nvGrpSpPr>
        <p:grpSpPr>
          <a:xfrm>
            <a:off x="345652" y="2060848"/>
            <a:ext cx="8677349" cy="4485159"/>
            <a:chOff x="345652" y="2060848"/>
            <a:chExt cx="8677349" cy="4485159"/>
          </a:xfrm>
        </p:grpSpPr>
        <p:pic>
          <p:nvPicPr>
            <p:cNvPr id="18" name="圖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5652" y="2061103"/>
              <a:ext cx="2879999" cy="2156148"/>
            </a:xfrm>
            <a:prstGeom prst="rect">
              <a:avLst/>
            </a:prstGeom>
          </p:spPr>
        </p:pic>
        <p:pic>
          <p:nvPicPr>
            <p:cNvPr id="19" name="圖片 1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42080" y="2060848"/>
              <a:ext cx="2879999" cy="2156148"/>
            </a:xfrm>
            <a:prstGeom prst="rect">
              <a:avLst/>
            </a:prstGeom>
          </p:spPr>
        </p:pic>
        <p:pic>
          <p:nvPicPr>
            <p:cNvPr id="20" name="圖片 1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43004" y="2060848"/>
              <a:ext cx="2879997" cy="2156148"/>
            </a:xfrm>
            <a:prstGeom prst="rect">
              <a:avLst/>
            </a:prstGeom>
          </p:spPr>
        </p:pic>
        <p:pic>
          <p:nvPicPr>
            <p:cNvPr id="21" name="圖片 2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5653" y="4389859"/>
              <a:ext cx="2879997" cy="2156148"/>
            </a:xfrm>
            <a:prstGeom prst="rect">
              <a:avLst/>
            </a:prstGeom>
          </p:spPr>
        </p:pic>
        <p:pic>
          <p:nvPicPr>
            <p:cNvPr id="22" name="圖片 2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42081" y="4389604"/>
              <a:ext cx="2879997" cy="2156148"/>
            </a:xfrm>
            <a:prstGeom prst="rect">
              <a:avLst/>
            </a:prstGeom>
          </p:spPr>
        </p:pic>
        <p:pic>
          <p:nvPicPr>
            <p:cNvPr id="28" name="圖片 2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43004" y="4389604"/>
              <a:ext cx="2879997" cy="21561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74553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70027" y="764704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TW" sz="3200" dirty="0">
                <a:latin typeface="Calibri" panose="020F0502020204030204" pitchFamily="34" charset="0"/>
              </a:rPr>
              <a:t>Outlooks of </a:t>
            </a:r>
            <a:r>
              <a:rPr lang="en-US" altLang="zh-TW" sz="3200" dirty="0" smtClean="0">
                <a:latin typeface="Calibri" panose="020F0502020204030204" pitchFamily="34" charset="0"/>
              </a:rPr>
              <a:t>CTDP Types </a:t>
            </a:r>
            <a:r>
              <a:rPr lang="en-US" altLang="zh-TW" sz="1600" dirty="0" smtClean="0">
                <a:latin typeface="Calibri" panose="020F0502020204030204" pitchFamily="34" charset="0"/>
              </a:rPr>
              <a:t>(LR, TB)</a:t>
            </a:r>
            <a:endParaRPr lang="zh-TW" altLang="en-US" sz="1600" dirty="0">
              <a:latin typeface="Calibri" panose="020F0502020204030204" pitchFamily="34" charset="0"/>
            </a:endParaRPr>
          </a:p>
        </p:txBody>
      </p:sp>
      <p:pic>
        <p:nvPicPr>
          <p:cNvPr id="16" name="Picture 2"/>
          <p:cNvPicPr preferRelativeResize="0"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55801" y="4588521"/>
            <a:ext cx="2449193" cy="1633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" name="矩形 52"/>
          <p:cNvSpPr>
            <a:spLocks noChangeAspect="1"/>
          </p:cNvSpPr>
          <p:nvPr/>
        </p:nvSpPr>
        <p:spPr>
          <a:xfrm>
            <a:off x="179512" y="3424086"/>
            <a:ext cx="11669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000" b="1" dirty="0" smtClean="0">
                <a:latin typeface="Calibri" pitchFamily="34" charset="0"/>
              </a:rPr>
              <a:t>CTDP-TB:</a:t>
            </a:r>
            <a:endParaRPr lang="zh-TW" altLang="en-US" sz="2000" b="1" dirty="0"/>
          </a:p>
        </p:txBody>
      </p:sp>
      <p:grpSp>
        <p:nvGrpSpPr>
          <p:cNvPr id="8" name="群組 7"/>
          <p:cNvGrpSpPr/>
          <p:nvPr/>
        </p:nvGrpSpPr>
        <p:grpSpPr>
          <a:xfrm>
            <a:off x="5591859" y="4559642"/>
            <a:ext cx="2473465" cy="1633402"/>
            <a:chOff x="5550213" y="4874508"/>
            <a:chExt cx="1882429" cy="1060036"/>
          </a:xfrm>
        </p:grpSpPr>
        <p:pic>
          <p:nvPicPr>
            <p:cNvPr id="42" name="圖片 41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35389" y="4879744"/>
              <a:ext cx="1496479" cy="1054800"/>
            </a:xfrm>
            <a:prstGeom prst="rect">
              <a:avLst/>
            </a:prstGeom>
          </p:spPr>
        </p:pic>
        <p:pic>
          <p:nvPicPr>
            <p:cNvPr id="52" name="圖片 51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50213" y="4879744"/>
              <a:ext cx="225610" cy="1054800"/>
            </a:xfrm>
            <a:prstGeom prst="rect">
              <a:avLst/>
            </a:prstGeom>
          </p:spPr>
        </p:pic>
        <p:pic>
          <p:nvPicPr>
            <p:cNvPr id="56" name="圖片 55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/>
            <a:stretch/>
          </p:blipFill>
          <p:spPr>
            <a:xfrm>
              <a:off x="7227542" y="4874508"/>
              <a:ext cx="205100" cy="1054800"/>
            </a:xfrm>
            <a:prstGeom prst="rect">
              <a:avLst/>
            </a:prstGeom>
          </p:spPr>
        </p:pic>
      </p:grpSp>
      <p:sp>
        <p:nvSpPr>
          <p:cNvPr id="57" name="矩形 56"/>
          <p:cNvSpPr>
            <a:spLocks noChangeAspect="1"/>
          </p:cNvSpPr>
          <p:nvPr/>
        </p:nvSpPr>
        <p:spPr>
          <a:xfrm>
            <a:off x="4589401" y="3439692"/>
            <a:ext cx="11493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000" b="1" dirty="0" smtClean="0">
                <a:latin typeface="Calibri" pitchFamily="34" charset="0"/>
              </a:rPr>
              <a:t>CTDP-LR:</a:t>
            </a:r>
            <a:endParaRPr lang="zh-TW" altLang="en-US" sz="2000" b="1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3831" y="1613153"/>
            <a:ext cx="2449193" cy="1632932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8466" y="1628142"/>
            <a:ext cx="2449193" cy="1632932"/>
          </a:xfrm>
          <a:prstGeom prst="rect">
            <a:avLst/>
          </a:prstGeom>
        </p:spPr>
      </p:pic>
      <p:sp>
        <p:nvSpPr>
          <p:cNvPr id="6" name="文字方塊 5"/>
          <p:cNvSpPr txBox="1">
            <a:spLocks noChangeAspect="1"/>
          </p:cNvSpPr>
          <p:nvPr/>
        </p:nvSpPr>
        <p:spPr>
          <a:xfrm>
            <a:off x="1735585" y="2328337"/>
            <a:ext cx="3321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/>
              <a:t>H</a:t>
            </a:r>
            <a:endParaRPr lang="zh-TW" altLang="en-US" sz="1600" dirty="0"/>
          </a:p>
        </p:txBody>
      </p:sp>
      <p:sp>
        <p:nvSpPr>
          <p:cNvPr id="7" name="文字方塊 6"/>
          <p:cNvSpPr txBox="1">
            <a:spLocks noChangeAspect="1"/>
          </p:cNvSpPr>
          <p:nvPr/>
        </p:nvSpPr>
        <p:spPr>
          <a:xfrm>
            <a:off x="7038128" y="2326456"/>
            <a:ext cx="3321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/>
              <a:t>H</a:t>
            </a:r>
            <a:endParaRPr lang="zh-TW" altLang="en-US" sz="1600" dirty="0"/>
          </a:p>
        </p:txBody>
      </p:sp>
      <p:sp>
        <p:nvSpPr>
          <p:cNvPr id="72" name="文字方塊 71"/>
          <p:cNvSpPr txBox="1">
            <a:spLocks noChangeAspect="1"/>
          </p:cNvSpPr>
          <p:nvPr/>
        </p:nvSpPr>
        <p:spPr>
          <a:xfrm>
            <a:off x="3041133" y="1340769"/>
            <a:ext cx="3786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/>
              <a:t>W</a:t>
            </a:r>
            <a:endParaRPr lang="zh-TW" altLang="en-US" sz="1600" dirty="0"/>
          </a:p>
        </p:txBody>
      </p:sp>
      <p:sp>
        <p:nvSpPr>
          <p:cNvPr id="73" name="文字方塊 72"/>
          <p:cNvSpPr txBox="1">
            <a:spLocks noChangeAspect="1"/>
          </p:cNvSpPr>
          <p:nvPr/>
        </p:nvSpPr>
        <p:spPr>
          <a:xfrm>
            <a:off x="5629880" y="1340768"/>
            <a:ext cx="3786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/>
              <a:t>W</a:t>
            </a:r>
            <a:endParaRPr lang="zh-TW" altLang="en-US" sz="1600" dirty="0"/>
          </a:p>
        </p:txBody>
      </p:sp>
      <p:sp>
        <p:nvSpPr>
          <p:cNvPr id="71" name="文字方塊 70"/>
          <p:cNvSpPr txBox="1"/>
          <p:nvPr/>
        </p:nvSpPr>
        <p:spPr>
          <a:xfrm>
            <a:off x="5436096" y="4221088"/>
            <a:ext cx="5774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/>
              <a:t>W</a:t>
            </a:r>
            <a:r>
              <a:rPr lang="en-US" altLang="zh-TW" sz="1600" baseline="-25000" dirty="0" smtClean="0"/>
              <a:t>RD</a:t>
            </a:r>
            <a:endParaRPr lang="zh-TW" altLang="en-US" sz="1600" dirty="0"/>
          </a:p>
        </p:txBody>
      </p:sp>
      <p:sp>
        <p:nvSpPr>
          <p:cNvPr id="74" name="文字方塊 73"/>
          <p:cNvSpPr txBox="1"/>
          <p:nvPr/>
        </p:nvSpPr>
        <p:spPr>
          <a:xfrm>
            <a:off x="7608484" y="4230383"/>
            <a:ext cx="5774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/>
              <a:t>W</a:t>
            </a:r>
            <a:r>
              <a:rPr lang="en-US" altLang="zh-TW" sz="1600" baseline="-25000" dirty="0"/>
              <a:t>RD</a:t>
            </a:r>
            <a:endParaRPr lang="zh-TW" altLang="en-US" sz="1600" dirty="0"/>
          </a:p>
        </p:txBody>
      </p:sp>
      <p:sp>
        <p:nvSpPr>
          <p:cNvPr id="75" name="文字方塊 74"/>
          <p:cNvSpPr txBox="1"/>
          <p:nvPr/>
        </p:nvSpPr>
        <p:spPr>
          <a:xfrm>
            <a:off x="6248659" y="4221088"/>
            <a:ext cx="11216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600" dirty="0" smtClean="0"/>
              <a:t>W</a:t>
            </a:r>
            <a:r>
              <a:rPr lang="en-US" altLang="zh-TW" sz="1600" dirty="0" smtClean="0">
                <a:latin typeface="Symbol" panose="05050102010706020507" pitchFamily="18" charset="2"/>
              </a:rPr>
              <a:t>-</a:t>
            </a:r>
            <a:r>
              <a:rPr lang="en-US" altLang="zh-TW" sz="1600" dirty="0" smtClean="0"/>
              <a:t>W</a:t>
            </a:r>
            <a:r>
              <a:rPr lang="en-US" altLang="zh-TW" sz="1600" baseline="-25000" dirty="0" smtClean="0"/>
              <a:t>RD</a:t>
            </a:r>
            <a:r>
              <a:rPr lang="en-US" altLang="zh-TW" sz="1600" dirty="0" smtClean="0"/>
              <a:t>*2</a:t>
            </a:r>
            <a:endParaRPr lang="zh-TW" altLang="en-US" sz="1600" dirty="0"/>
          </a:p>
        </p:txBody>
      </p:sp>
      <p:sp>
        <p:nvSpPr>
          <p:cNvPr id="76" name="文字方塊 75"/>
          <p:cNvSpPr txBox="1"/>
          <p:nvPr/>
        </p:nvSpPr>
        <p:spPr>
          <a:xfrm>
            <a:off x="3504994" y="5235945"/>
            <a:ext cx="9845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/>
              <a:t>H</a:t>
            </a:r>
            <a:r>
              <a:rPr lang="en-US" altLang="zh-TW" sz="1600" dirty="0" smtClean="0">
                <a:latin typeface="Symbol" panose="05050102010706020507" pitchFamily="18" charset="2"/>
              </a:rPr>
              <a:t>-</a:t>
            </a:r>
            <a:r>
              <a:rPr lang="en-US" altLang="zh-TW" sz="1600" dirty="0" smtClean="0"/>
              <a:t>H</a:t>
            </a:r>
            <a:r>
              <a:rPr lang="en-US" altLang="zh-TW" sz="1600" baseline="-25000" dirty="0" smtClean="0"/>
              <a:t>RD</a:t>
            </a:r>
            <a:r>
              <a:rPr lang="en-US" altLang="zh-TW" sz="1600" dirty="0" smtClean="0"/>
              <a:t>*2</a:t>
            </a:r>
            <a:endParaRPr lang="zh-TW" altLang="en-US" sz="1600" dirty="0"/>
          </a:p>
        </p:txBody>
      </p:sp>
      <p:sp>
        <p:nvSpPr>
          <p:cNvPr id="77" name="文字方塊 76"/>
          <p:cNvSpPr txBox="1"/>
          <p:nvPr/>
        </p:nvSpPr>
        <p:spPr>
          <a:xfrm>
            <a:off x="3504994" y="4588521"/>
            <a:ext cx="5886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/>
              <a:t>H</a:t>
            </a:r>
            <a:r>
              <a:rPr lang="en-US" altLang="zh-TW" sz="1600" baseline="-25000" dirty="0" smtClean="0"/>
              <a:t>RD</a:t>
            </a:r>
            <a:r>
              <a:rPr lang="en-US" altLang="zh-TW" sz="1600" dirty="0" smtClean="0"/>
              <a:t> </a:t>
            </a:r>
            <a:endParaRPr lang="zh-TW" altLang="en-US" sz="1600" dirty="0"/>
          </a:p>
        </p:txBody>
      </p:sp>
      <p:sp>
        <p:nvSpPr>
          <p:cNvPr id="78" name="文字方塊 77"/>
          <p:cNvSpPr txBox="1"/>
          <p:nvPr/>
        </p:nvSpPr>
        <p:spPr>
          <a:xfrm>
            <a:off x="3504994" y="5898758"/>
            <a:ext cx="6270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/>
              <a:t>H</a:t>
            </a:r>
            <a:r>
              <a:rPr lang="en-US" altLang="zh-TW" sz="1600" baseline="-25000" dirty="0"/>
              <a:t>RD </a:t>
            </a:r>
            <a:r>
              <a:rPr lang="en-US" altLang="zh-TW" sz="1600" dirty="0" smtClean="0"/>
              <a:t> </a:t>
            </a:r>
            <a:endParaRPr lang="zh-TW" altLang="en-US" sz="1600" dirty="0"/>
          </a:p>
        </p:txBody>
      </p:sp>
      <p:sp>
        <p:nvSpPr>
          <p:cNvPr id="54" name="文字方塊 53"/>
          <p:cNvSpPr txBox="1">
            <a:spLocks noChangeAspect="1"/>
          </p:cNvSpPr>
          <p:nvPr/>
        </p:nvSpPr>
        <p:spPr>
          <a:xfrm>
            <a:off x="5202424" y="5203032"/>
            <a:ext cx="3321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/>
              <a:t>H</a:t>
            </a:r>
            <a:endParaRPr lang="zh-TW" altLang="en-US" sz="1600" dirty="0"/>
          </a:p>
        </p:txBody>
      </p:sp>
      <p:sp>
        <p:nvSpPr>
          <p:cNvPr id="58" name="文字方塊 57"/>
          <p:cNvSpPr txBox="1">
            <a:spLocks noChangeAspect="1"/>
          </p:cNvSpPr>
          <p:nvPr/>
        </p:nvSpPr>
        <p:spPr>
          <a:xfrm>
            <a:off x="2050551" y="4279559"/>
            <a:ext cx="3786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/>
              <a:t>W</a:t>
            </a:r>
            <a:endParaRPr lang="zh-TW" altLang="en-US" sz="1600" dirty="0"/>
          </a:p>
        </p:txBody>
      </p:sp>
      <p:sp>
        <p:nvSpPr>
          <p:cNvPr id="98" name="文字方塊 97"/>
          <p:cNvSpPr txBox="1"/>
          <p:nvPr/>
        </p:nvSpPr>
        <p:spPr>
          <a:xfrm>
            <a:off x="1187624" y="3483005"/>
            <a:ext cx="35839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TW" sz="1400" dirty="0" err="1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depth_sampling_factor</a:t>
            </a:r>
            <a:r>
              <a:rPr lang="en-GB" altLang="zh-TW" sz="14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 = 1, </a:t>
            </a:r>
            <a:r>
              <a:rPr lang="en-US" altLang="zh-TW" sz="14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H</a:t>
            </a:r>
            <a:r>
              <a:rPr lang="en-US" altLang="zh-TW" sz="1400" baseline="-250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RD</a:t>
            </a:r>
            <a:r>
              <a:rPr lang="en-US" altLang="zh-TW" sz="14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=(H/48)*2</a:t>
            </a:r>
          </a:p>
          <a:p>
            <a:r>
              <a:rPr lang="en-GB" altLang="zh-TW" sz="1400" dirty="0" err="1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depth_sampling_factor</a:t>
            </a:r>
            <a:r>
              <a:rPr lang="en-GB" altLang="zh-TW" sz="1400" dirty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 = </a:t>
            </a:r>
            <a:r>
              <a:rPr lang="en-GB" altLang="zh-TW" sz="14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2, </a:t>
            </a:r>
            <a:r>
              <a:rPr lang="en-US" altLang="zh-TW" sz="14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H</a:t>
            </a:r>
            <a:r>
              <a:rPr lang="en-US" altLang="zh-TW" sz="1400" baseline="-250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RD</a:t>
            </a:r>
            <a:r>
              <a:rPr lang="en-US" altLang="zh-TW" sz="14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=(</a:t>
            </a:r>
            <a:r>
              <a:rPr lang="en-US" altLang="zh-TW" sz="1400" dirty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H/24)*2</a:t>
            </a:r>
            <a:endParaRPr lang="zh-TW" altLang="en-US" sz="1400" dirty="0">
              <a:latin typeface="Calibri" panose="020F0502020204030204" pitchFamily="34" charset="0"/>
              <a:ea typeface="Arial Unicode MS" panose="020B0604020202020204" pitchFamily="34" charset="-120"/>
              <a:cs typeface="Arial Unicode MS" panose="020B0604020202020204" pitchFamily="34" charset="-120"/>
            </a:endParaRPr>
          </a:p>
          <a:p>
            <a:r>
              <a:rPr lang="en-GB" altLang="zh-TW" sz="1400" dirty="0" err="1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depth_sampling_factor</a:t>
            </a:r>
            <a:r>
              <a:rPr lang="en-GB" altLang="zh-TW" sz="1400" dirty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 = </a:t>
            </a:r>
            <a:r>
              <a:rPr lang="en-GB" altLang="zh-TW" sz="14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3, </a:t>
            </a:r>
            <a:r>
              <a:rPr lang="en-US" altLang="zh-TW" sz="14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H</a:t>
            </a:r>
            <a:r>
              <a:rPr lang="en-US" altLang="zh-TW" sz="1400" baseline="-250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RD</a:t>
            </a:r>
            <a:r>
              <a:rPr lang="en-US" altLang="zh-TW" sz="14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=(H/16)*2</a:t>
            </a:r>
            <a:endParaRPr lang="zh-TW" altLang="en-US" sz="1400" dirty="0">
              <a:latin typeface="Calibri" panose="020F0502020204030204" pitchFamily="34" charset="0"/>
              <a:ea typeface="Arial Unicode MS" panose="020B0604020202020204" pitchFamily="34" charset="-120"/>
              <a:cs typeface="Arial Unicode MS" panose="020B0604020202020204" pitchFamily="34" charset="-120"/>
            </a:endParaRPr>
          </a:p>
          <a:p>
            <a:endParaRPr lang="zh-TW" altLang="en-US" sz="1400" dirty="0"/>
          </a:p>
        </p:txBody>
      </p:sp>
      <p:sp>
        <p:nvSpPr>
          <p:cNvPr id="79" name="文字方塊 78"/>
          <p:cNvSpPr txBox="1"/>
          <p:nvPr/>
        </p:nvSpPr>
        <p:spPr>
          <a:xfrm>
            <a:off x="5640684" y="3483005"/>
            <a:ext cx="35839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TW" sz="1400" dirty="0" err="1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depth_sampling_factor</a:t>
            </a:r>
            <a:r>
              <a:rPr lang="en-GB" altLang="zh-TW" sz="14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 = 1, </a:t>
            </a:r>
            <a:r>
              <a:rPr lang="en-US" altLang="zh-TW" sz="14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W</a:t>
            </a:r>
            <a:r>
              <a:rPr lang="en-US" altLang="zh-TW" sz="1400" baseline="-250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RD</a:t>
            </a:r>
            <a:r>
              <a:rPr lang="en-US" altLang="zh-TW" sz="14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=(W/48)*2</a:t>
            </a:r>
          </a:p>
          <a:p>
            <a:r>
              <a:rPr lang="en-GB" altLang="zh-TW" sz="1400" dirty="0" err="1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depth_sampling_factor</a:t>
            </a:r>
            <a:r>
              <a:rPr lang="en-GB" altLang="zh-TW" sz="1400" dirty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 = </a:t>
            </a:r>
            <a:r>
              <a:rPr lang="en-GB" altLang="zh-TW" sz="14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2, </a:t>
            </a:r>
            <a:r>
              <a:rPr lang="en-US" altLang="zh-TW" sz="14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W</a:t>
            </a:r>
            <a:r>
              <a:rPr lang="en-US" altLang="zh-TW" sz="1400" baseline="-250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RD</a:t>
            </a:r>
            <a:r>
              <a:rPr lang="en-US" altLang="zh-TW" sz="14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=(W/24</a:t>
            </a:r>
            <a:r>
              <a:rPr lang="en-US" altLang="zh-TW" sz="1400" dirty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)*2</a:t>
            </a:r>
            <a:endParaRPr lang="zh-TW" altLang="en-US" sz="1400" dirty="0">
              <a:latin typeface="Calibri" panose="020F0502020204030204" pitchFamily="34" charset="0"/>
              <a:ea typeface="Arial Unicode MS" panose="020B0604020202020204" pitchFamily="34" charset="-120"/>
              <a:cs typeface="Arial Unicode MS" panose="020B0604020202020204" pitchFamily="34" charset="-120"/>
            </a:endParaRPr>
          </a:p>
          <a:p>
            <a:r>
              <a:rPr lang="en-GB" altLang="zh-TW" sz="1400" dirty="0" err="1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depth_sampling_factor</a:t>
            </a:r>
            <a:r>
              <a:rPr lang="en-GB" altLang="zh-TW" sz="1400" dirty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 = </a:t>
            </a:r>
            <a:r>
              <a:rPr lang="en-GB" altLang="zh-TW" sz="14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3, </a:t>
            </a:r>
            <a:r>
              <a:rPr lang="en-US" altLang="zh-TW" sz="14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W</a:t>
            </a:r>
            <a:r>
              <a:rPr lang="en-US" altLang="zh-TW" sz="1400" baseline="-250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RD</a:t>
            </a:r>
            <a:r>
              <a:rPr lang="en-US" altLang="zh-TW" sz="1400" dirty="0" smtClean="0"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=(W/16)*2</a:t>
            </a:r>
            <a:endParaRPr lang="zh-TW" altLang="en-US" sz="1400" dirty="0">
              <a:latin typeface="Calibri" panose="020F0502020204030204" pitchFamily="34" charset="0"/>
              <a:ea typeface="Arial Unicode MS" panose="020B0604020202020204" pitchFamily="34" charset="-120"/>
              <a:cs typeface="Arial Unicode MS" panose="020B0604020202020204" pitchFamily="34" charset="-120"/>
            </a:endParaRPr>
          </a:p>
        </p:txBody>
      </p:sp>
      <p:sp>
        <p:nvSpPr>
          <p:cNvPr id="26" name="文字方塊 25"/>
          <p:cNvSpPr txBox="1"/>
          <p:nvPr/>
        </p:nvSpPr>
        <p:spPr>
          <a:xfrm>
            <a:off x="2459930" y="6248138"/>
            <a:ext cx="42933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" b="1" dirty="0" smtClean="0">
                <a:solidFill>
                  <a:srgbClr val="0000FF"/>
                </a:solidFill>
              </a:rPr>
              <a:t>Viewable for current 2D displays! </a:t>
            </a:r>
            <a:endParaRPr lang="zh-TW" altLang="en-US" sz="20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6091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1824"/>
            <a:ext cx="8229600" cy="1143000"/>
          </a:xfrm>
        </p:spPr>
        <p:txBody>
          <a:bodyPr/>
          <a:lstStyle/>
          <a:p>
            <a:r>
              <a:rPr kumimoji="1" lang="en-US" altLang="zh-TW" sz="3200" dirty="0">
                <a:latin typeface="Calibri" panose="020F0502020204030204" pitchFamily="34" charset="0"/>
              </a:rPr>
              <a:t>RD </a:t>
            </a:r>
            <a:r>
              <a:rPr kumimoji="1" lang="en-US" altLang="zh-TW" sz="3200" dirty="0" smtClean="0">
                <a:latin typeface="Calibri" panose="020F0502020204030204" pitchFamily="34" charset="0"/>
              </a:rPr>
              <a:t>Curves-LDP</a:t>
            </a:r>
            <a:endParaRPr kumimoji="1"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11" name="內容版面配置區 2"/>
          <p:cNvSpPr>
            <a:spLocks noGrp="1"/>
          </p:cNvSpPr>
          <p:nvPr>
            <p:ph idx="1"/>
          </p:nvPr>
        </p:nvSpPr>
        <p:spPr>
          <a:xfrm>
            <a:off x="457200" y="1325488"/>
            <a:ext cx="8229600" cy="4839816"/>
          </a:xfrm>
        </p:spPr>
        <p:txBody>
          <a:bodyPr>
            <a:normAutofit/>
          </a:bodyPr>
          <a:lstStyle/>
          <a:p>
            <a:r>
              <a:rPr kumimoji="1" lang="en-US" altLang="zh-TW" sz="2400" b="1" dirty="0" smtClean="0">
                <a:latin typeface="Calibri" panose="020F0502020204030204" pitchFamily="34" charset="0"/>
              </a:rPr>
              <a:t>HEVC+CTDP-LR versus 3D-HEV (1V1D)</a:t>
            </a:r>
            <a:endParaRPr lang="zh-TW" alt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文字方塊 22"/>
          <p:cNvSpPr txBox="1"/>
          <p:nvPr/>
        </p:nvSpPr>
        <p:spPr>
          <a:xfrm>
            <a:off x="1115616" y="1763524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Texture Y</a:t>
            </a:r>
            <a:endParaRPr lang="zh-TW" altLang="en-US" dirty="0"/>
          </a:p>
        </p:txBody>
      </p:sp>
      <p:sp>
        <p:nvSpPr>
          <p:cNvPr id="24" name="文字方塊 23"/>
          <p:cNvSpPr txBox="1"/>
          <p:nvPr/>
        </p:nvSpPr>
        <p:spPr>
          <a:xfrm>
            <a:off x="4139952" y="1763524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mtClean="0"/>
              <a:t>Depth </a:t>
            </a:r>
            <a:r>
              <a:rPr lang="en-US" altLang="zh-TW" dirty="0" smtClean="0"/>
              <a:t>Y</a:t>
            </a:r>
            <a:endParaRPr lang="zh-TW" altLang="en-US" dirty="0"/>
          </a:p>
        </p:txBody>
      </p:sp>
      <p:sp>
        <p:nvSpPr>
          <p:cNvPr id="25" name="文字方塊 24"/>
          <p:cNvSpPr txBox="1"/>
          <p:nvPr/>
        </p:nvSpPr>
        <p:spPr>
          <a:xfrm>
            <a:off x="6876256" y="1754231"/>
            <a:ext cx="19307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DIBR Texture Y</a:t>
            </a:r>
            <a:endParaRPr lang="zh-TW" altLang="en-US" dirty="0"/>
          </a:p>
        </p:txBody>
      </p:sp>
      <p:grpSp>
        <p:nvGrpSpPr>
          <p:cNvPr id="13" name="群組 12"/>
          <p:cNvGrpSpPr/>
          <p:nvPr/>
        </p:nvGrpSpPr>
        <p:grpSpPr>
          <a:xfrm>
            <a:off x="345652" y="2060848"/>
            <a:ext cx="8677349" cy="4485159"/>
            <a:chOff x="345652" y="2060848"/>
            <a:chExt cx="8677349" cy="4485159"/>
          </a:xfrm>
        </p:grpSpPr>
        <p:pic>
          <p:nvPicPr>
            <p:cNvPr id="14" name="圖片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5652" y="2061103"/>
              <a:ext cx="2879999" cy="2156148"/>
            </a:xfrm>
            <a:prstGeom prst="rect">
              <a:avLst/>
            </a:prstGeom>
          </p:spPr>
        </p:pic>
        <p:pic>
          <p:nvPicPr>
            <p:cNvPr id="15" name="圖片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42080" y="2060848"/>
              <a:ext cx="2879999" cy="2156148"/>
            </a:xfrm>
            <a:prstGeom prst="rect">
              <a:avLst/>
            </a:prstGeom>
          </p:spPr>
        </p:pic>
        <p:pic>
          <p:nvPicPr>
            <p:cNvPr id="16" name="圖片 1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43004" y="2060848"/>
              <a:ext cx="2879997" cy="2156148"/>
            </a:xfrm>
            <a:prstGeom prst="rect">
              <a:avLst/>
            </a:prstGeom>
          </p:spPr>
        </p:pic>
        <p:pic>
          <p:nvPicPr>
            <p:cNvPr id="26" name="圖片 2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5653" y="4389859"/>
              <a:ext cx="2879997" cy="2156148"/>
            </a:xfrm>
            <a:prstGeom prst="rect">
              <a:avLst/>
            </a:prstGeom>
          </p:spPr>
        </p:pic>
        <p:pic>
          <p:nvPicPr>
            <p:cNvPr id="27" name="圖片 2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42081" y="4389604"/>
              <a:ext cx="2879997" cy="2156148"/>
            </a:xfrm>
            <a:prstGeom prst="rect">
              <a:avLst/>
            </a:prstGeom>
          </p:spPr>
        </p:pic>
        <p:pic>
          <p:nvPicPr>
            <p:cNvPr id="28" name="圖片 2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43004" y="4389604"/>
              <a:ext cx="2879997" cy="21561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96828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1824"/>
            <a:ext cx="8229600" cy="1143000"/>
          </a:xfrm>
        </p:spPr>
        <p:txBody>
          <a:bodyPr/>
          <a:lstStyle/>
          <a:p>
            <a:r>
              <a:rPr kumimoji="1" lang="en-US" altLang="zh-TW" sz="3200" dirty="0">
                <a:latin typeface="Calibri" panose="020F0502020204030204" pitchFamily="34" charset="0"/>
              </a:rPr>
              <a:t>RD </a:t>
            </a:r>
            <a:r>
              <a:rPr kumimoji="1" lang="en-US" altLang="zh-TW" sz="3200" dirty="0" smtClean="0">
                <a:latin typeface="Calibri" panose="020F0502020204030204" pitchFamily="34" charset="0"/>
              </a:rPr>
              <a:t>Curves-AI</a:t>
            </a:r>
            <a:endParaRPr kumimoji="1"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11" name="內容版面配置區 2"/>
          <p:cNvSpPr>
            <a:spLocks noGrp="1"/>
          </p:cNvSpPr>
          <p:nvPr>
            <p:ph idx="1"/>
          </p:nvPr>
        </p:nvSpPr>
        <p:spPr>
          <a:xfrm>
            <a:off x="457200" y="1325488"/>
            <a:ext cx="8229600" cy="4839816"/>
          </a:xfrm>
        </p:spPr>
        <p:txBody>
          <a:bodyPr>
            <a:normAutofit/>
          </a:bodyPr>
          <a:lstStyle/>
          <a:p>
            <a:r>
              <a:rPr kumimoji="1" lang="en-US" altLang="zh-TW" sz="2400" b="1" dirty="0" smtClean="0">
                <a:latin typeface="Calibri" panose="020F0502020204030204" pitchFamily="34" charset="0"/>
              </a:rPr>
              <a:t>HEVC+CTDP-LR versus 3D-HEVC (1V1D)</a:t>
            </a:r>
            <a:endParaRPr lang="zh-TW" alt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文字方塊 22"/>
          <p:cNvSpPr txBox="1"/>
          <p:nvPr/>
        </p:nvSpPr>
        <p:spPr>
          <a:xfrm>
            <a:off x="1115616" y="1763524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Texture Y</a:t>
            </a:r>
            <a:endParaRPr lang="zh-TW" altLang="en-US" dirty="0"/>
          </a:p>
        </p:txBody>
      </p:sp>
      <p:sp>
        <p:nvSpPr>
          <p:cNvPr id="24" name="文字方塊 23"/>
          <p:cNvSpPr txBox="1"/>
          <p:nvPr/>
        </p:nvSpPr>
        <p:spPr>
          <a:xfrm>
            <a:off x="4139952" y="1763524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mtClean="0"/>
              <a:t>Depth </a:t>
            </a:r>
            <a:r>
              <a:rPr lang="en-US" altLang="zh-TW" dirty="0" smtClean="0"/>
              <a:t>Y</a:t>
            </a:r>
            <a:endParaRPr lang="zh-TW" altLang="en-US" dirty="0"/>
          </a:p>
        </p:txBody>
      </p:sp>
      <p:sp>
        <p:nvSpPr>
          <p:cNvPr id="25" name="文字方塊 24"/>
          <p:cNvSpPr txBox="1"/>
          <p:nvPr/>
        </p:nvSpPr>
        <p:spPr>
          <a:xfrm>
            <a:off x="6876256" y="1754231"/>
            <a:ext cx="19307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DIBR Texture Y</a:t>
            </a:r>
            <a:endParaRPr lang="zh-TW" altLang="en-US" dirty="0"/>
          </a:p>
        </p:txBody>
      </p:sp>
      <p:grpSp>
        <p:nvGrpSpPr>
          <p:cNvPr id="17" name="群組 16"/>
          <p:cNvGrpSpPr/>
          <p:nvPr/>
        </p:nvGrpSpPr>
        <p:grpSpPr>
          <a:xfrm>
            <a:off x="345653" y="2060848"/>
            <a:ext cx="8677348" cy="4485158"/>
            <a:chOff x="345653" y="2060848"/>
            <a:chExt cx="8677348" cy="4485158"/>
          </a:xfrm>
        </p:grpSpPr>
        <p:pic>
          <p:nvPicPr>
            <p:cNvPr id="18" name="圖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5653" y="2061103"/>
              <a:ext cx="2879997" cy="2156148"/>
            </a:xfrm>
            <a:prstGeom prst="rect">
              <a:avLst/>
            </a:prstGeom>
          </p:spPr>
        </p:pic>
        <p:pic>
          <p:nvPicPr>
            <p:cNvPr id="19" name="圖片 1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42081" y="2060848"/>
              <a:ext cx="2879997" cy="2156148"/>
            </a:xfrm>
            <a:prstGeom prst="rect">
              <a:avLst/>
            </a:prstGeom>
          </p:spPr>
        </p:pic>
        <p:pic>
          <p:nvPicPr>
            <p:cNvPr id="20" name="圖片 1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43004" y="2060848"/>
              <a:ext cx="2879997" cy="2156148"/>
            </a:xfrm>
            <a:prstGeom prst="rect">
              <a:avLst/>
            </a:prstGeom>
          </p:spPr>
        </p:pic>
        <p:pic>
          <p:nvPicPr>
            <p:cNvPr id="21" name="圖片 2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5653" y="4389859"/>
              <a:ext cx="2879997" cy="2156147"/>
            </a:xfrm>
            <a:prstGeom prst="rect">
              <a:avLst/>
            </a:prstGeom>
          </p:spPr>
        </p:pic>
        <p:pic>
          <p:nvPicPr>
            <p:cNvPr id="22" name="圖片 2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42081" y="4389604"/>
              <a:ext cx="2879997" cy="2156147"/>
            </a:xfrm>
            <a:prstGeom prst="rect">
              <a:avLst/>
            </a:prstGeom>
          </p:spPr>
        </p:pic>
        <p:pic>
          <p:nvPicPr>
            <p:cNvPr id="28" name="圖片 2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43004" y="4389604"/>
              <a:ext cx="2879997" cy="215614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89544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內容版面配置區 1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035" y="1960240"/>
            <a:ext cx="6595930" cy="3733800"/>
          </a:xfrm>
        </p:spPr>
      </p:pic>
      <p:sp>
        <p:nvSpPr>
          <p:cNvPr id="4" name="標題 1"/>
          <p:cNvSpPr txBox="1">
            <a:spLocks/>
          </p:cNvSpPr>
          <p:nvPr/>
        </p:nvSpPr>
        <p:spPr bwMode="auto">
          <a:xfrm>
            <a:off x="457200" y="836712"/>
            <a:ext cx="8229600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t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9pPr>
          </a:lstStyle>
          <a:p>
            <a:r>
              <a:rPr kumimoji="1" lang="en-US" altLang="zh-TW" sz="3200" dirty="0" smtClean="0">
                <a:latin typeface="Calibri" panose="020F0502020204030204" pitchFamily="34" charset="0"/>
              </a:rPr>
              <a:t>Decoded and View Synthesis frame comparison</a:t>
            </a:r>
            <a:endParaRPr kumimoji="1"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55976" y="3140968"/>
            <a:ext cx="3096344" cy="2592288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zh-TW" altLang="en-US" sz="1600" dirty="0" smtClean="0"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189401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629816"/>
            <a:ext cx="8229600" cy="1143000"/>
          </a:xfrm>
        </p:spPr>
        <p:txBody>
          <a:bodyPr>
            <a:normAutofit/>
          </a:bodyPr>
          <a:lstStyle/>
          <a:p>
            <a:r>
              <a:rPr kumimoji="1" lang="en-US" altLang="zh-TW" sz="3200" dirty="0">
                <a:latin typeface="Calibri" panose="020F0502020204030204" pitchFamily="34" charset="0"/>
              </a:rPr>
              <a:t>Decoded and View Synthesis frame </a:t>
            </a:r>
            <a:r>
              <a:rPr kumimoji="1" lang="en-US" altLang="zh-TW" sz="3200" dirty="0" smtClean="0">
                <a:latin typeface="Calibri" panose="020F0502020204030204" pitchFamily="34" charset="0"/>
              </a:rPr>
              <a:t>- LDP</a:t>
            </a:r>
            <a:endParaRPr kumimoji="1"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17" name="文字方塊 16"/>
          <p:cNvSpPr txBox="1"/>
          <p:nvPr/>
        </p:nvSpPr>
        <p:spPr>
          <a:xfrm>
            <a:off x="1344854" y="1805180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Texture Y</a:t>
            </a:r>
            <a:endParaRPr lang="zh-TW" altLang="en-US" dirty="0"/>
          </a:p>
        </p:txBody>
      </p:sp>
      <p:sp>
        <p:nvSpPr>
          <p:cNvPr id="18" name="文字方塊 17"/>
          <p:cNvSpPr txBox="1"/>
          <p:nvPr/>
        </p:nvSpPr>
        <p:spPr>
          <a:xfrm>
            <a:off x="4211960" y="1805180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Depth Y</a:t>
            </a:r>
            <a:endParaRPr lang="zh-TW" altLang="en-US" dirty="0"/>
          </a:p>
        </p:txBody>
      </p:sp>
      <p:sp>
        <p:nvSpPr>
          <p:cNvPr id="19" name="文字方塊 18"/>
          <p:cNvSpPr txBox="1"/>
          <p:nvPr/>
        </p:nvSpPr>
        <p:spPr>
          <a:xfrm>
            <a:off x="6300192" y="1795887"/>
            <a:ext cx="19307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DIBR Texture Y</a:t>
            </a:r>
            <a:endParaRPr lang="zh-TW" altLang="en-US" dirty="0"/>
          </a:p>
        </p:txBody>
      </p:sp>
      <p:sp>
        <p:nvSpPr>
          <p:cNvPr id="20" name="文字方塊 19"/>
          <p:cNvSpPr txBox="1"/>
          <p:nvPr/>
        </p:nvSpPr>
        <p:spPr>
          <a:xfrm>
            <a:off x="169168" y="3017370"/>
            <a:ext cx="730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TW" dirty="0" smtClean="0"/>
              <a:t>3D </a:t>
            </a:r>
          </a:p>
          <a:p>
            <a:pPr algn="r"/>
            <a:r>
              <a:rPr lang="en-US" altLang="zh-TW" dirty="0" smtClean="0"/>
              <a:t>HTM</a:t>
            </a:r>
            <a:endParaRPr lang="zh-TW" altLang="en-US" dirty="0"/>
          </a:p>
        </p:txBody>
      </p:sp>
      <p:sp>
        <p:nvSpPr>
          <p:cNvPr id="21" name="文字方塊 20"/>
          <p:cNvSpPr txBox="1"/>
          <p:nvPr/>
        </p:nvSpPr>
        <p:spPr>
          <a:xfrm>
            <a:off x="35496" y="5189556"/>
            <a:ext cx="864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TW" dirty="0" smtClean="0"/>
              <a:t>3/4 </a:t>
            </a:r>
          </a:p>
          <a:p>
            <a:pPr algn="r"/>
            <a:r>
              <a:rPr lang="en-US" altLang="zh-TW" dirty="0" smtClean="0"/>
              <a:t>CTDP</a:t>
            </a:r>
            <a:endParaRPr lang="zh-TW" altLang="en-US" dirty="0"/>
          </a:p>
        </p:txBody>
      </p:sp>
      <p:sp>
        <p:nvSpPr>
          <p:cNvPr id="22" name="內容版面配置區 2"/>
          <p:cNvSpPr txBox="1">
            <a:spLocks/>
          </p:cNvSpPr>
          <p:nvPr/>
        </p:nvSpPr>
        <p:spPr bwMode="auto">
          <a:xfrm>
            <a:off x="457200" y="1325488"/>
            <a:ext cx="8229600" cy="4839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2400" b="1" dirty="0" smtClean="0">
                <a:latin typeface="Calibri" panose="020F0502020204030204" pitchFamily="34" charset="0"/>
              </a:rPr>
              <a:t>HEVC+CTDP-LR </a:t>
            </a:r>
            <a:r>
              <a:rPr lang="en-US" altLang="zh-TW" sz="2400" b="1" dirty="0">
                <a:latin typeface="Calibri" panose="020F0502020204030204" pitchFamily="34" charset="0"/>
              </a:rPr>
              <a:t>vs </a:t>
            </a:r>
            <a:r>
              <a:rPr lang="en-US" altLang="zh-TW" sz="2400" b="1" dirty="0" smtClean="0">
                <a:latin typeface="Calibri" panose="020F0502020204030204" pitchFamily="34" charset="0"/>
              </a:rPr>
              <a:t>3D-HEVC </a:t>
            </a:r>
            <a:r>
              <a:rPr lang="en-US" altLang="zh-TW" sz="2400" dirty="0" smtClean="0">
                <a:latin typeface="Calibri" panose="020F0502020204030204" pitchFamily="34" charset="0"/>
              </a:rPr>
              <a:t>(1V1D, QP=42)</a:t>
            </a:r>
            <a:endParaRPr lang="zh-TW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內容版面配置區 10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432" y="2198826"/>
            <a:ext cx="2520000" cy="2073633"/>
          </a:xfrm>
        </p:spPr>
      </p:pic>
      <p:pic>
        <p:nvPicPr>
          <p:cNvPr id="23" name="圖片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0432" y="2198827"/>
            <a:ext cx="2520000" cy="2073633"/>
          </a:xfrm>
          <a:prstGeom prst="rect">
            <a:avLst/>
          </a:prstGeom>
        </p:spPr>
      </p:pic>
      <p:pic>
        <p:nvPicPr>
          <p:cNvPr id="24" name="圖片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432" y="2198827"/>
            <a:ext cx="2520000" cy="2073633"/>
          </a:xfrm>
          <a:prstGeom prst="rect">
            <a:avLst/>
          </a:prstGeom>
        </p:spPr>
      </p:pic>
      <p:pic>
        <p:nvPicPr>
          <p:cNvPr id="25" name="圖片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46" y="4307696"/>
            <a:ext cx="2519999" cy="2073632"/>
          </a:xfrm>
          <a:prstGeom prst="rect">
            <a:avLst/>
          </a:prstGeom>
        </p:spPr>
      </p:pic>
      <p:pic>
        <p:nvPicPr>
          <p:cNvPr id="26" name="圖片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0446" y="4307696"/>
            <a:ext cx="2519999" cy="2073632"/>
          </a:xfrm>
          <a:prstGeom prst="rect">
            <a:avLst/>
          </a:prstGeom>
        </p:spPr>
      </p:pic>
      <p:pic>
        <p:nvPicPr>
          <p:cNvPr id="27" name="圖片 2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432" y="4307696"/>
            <a:ext cx="2519999" cy="2073632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>
            <a:off x="7200431" y="2453252"/>
            <a:ext cx="434281" cy="165618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5" name="矩形 34"/>
          <p:cNvSpPr/>
          <p:nvPr/>
        </p:nvSpPr>
        <p:spPr>
          <a:xfrm>
            <a:off x="7200430" y="4598947"/>
            <a:ext cx="434281" cy="165618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00659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/>
          <p:cNvSpPr txBox="1">
            <a:spLocks/>
          </p:cNvSpPr>
          <p:nvPr/>
        </p:nvSpPr>
        <p:spPr bwMode="auto">
          <a:xfrm>
            <a:off x="457200" y="84584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t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9pPr>
          </a:lstStyle>
          <a:p>
            <a:r>
              <a:rPr kumimoji="1" lang="en-US" altLang="zh-TW" sz="3200" dirty="0" smtClean="0">
                <a:latin typeface="Calibri" panose="020F0502020204030204" pitchFamily="34" charset="0"/>
              </a:rPr>
              <a:t>Decoded and View Synthesis frame comparison</a:t>
            </a:r>
            <a:endParaRPr kumimoji="1" lang="zh-TW" altLang="en-US" sz="3200" dirty="0">
              <a:latin typeface="Calibri" panose="020F0502020204030204" pitchFamily="34" charset="0"/>
            </a:endParaRPr>
          </a:p>
        </p:txBody>
      </p:sp>
      <p:pic>
        <p:nvPicPr>
          <p:cNvPr id="6" name="內容版面配置區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844824"/>
            <a:ext cx="4978400" cy="3733800"/>
          </a:xfrm>
        </p:spPr>
      </p:pic>
    </p:spTree>
    <p:extLst>
      <p:ext uri="{BB962C8B-B14F-4D97-AF65-F5344CB8AC3E}">
        <p14:creationId xmlns:p14="http://schemas.microsoft.com/office/powerpoint/2010/main" val="776008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629816"/>
            <a:ext cx="8229600" cy="1143000"/>
          </a:xfrm>
        </p:spPr>
        <p:txBody>
          <a:bodyPr>
            <a:normAutofit/>
          </a:bodyPr>
          <a:lstStyle/>
          <a:p>
            <a:r>
              <a:rPr kumimoji="1" lang="en-US" altLang="zh-TW" sz="3200" dirty="0">
                <a:latin typeface="Calibri" panose="020F0502020204030204" pitchFamily="34" charset="0"/>
              </a:rPr>
              <a:t>Decoded and View Synthesis frame </a:t>
            </a:r>
            <a:r>
              <a:rPr kumimoji="1" lang="en-US" altLang="zh-TW" sz="3200" dirty="0" smtClean="0">
                <a:latin typeface="Calibri" panose="020F0502020204030204" pitchFamily="34" charset="0"/>
              </a:rPr>
              <a:t>- LDP</a:t>
            </a:r>
            <a:endParaRPr kumimoji="1"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17" name="文字方塊 16"/>
          <p:cNvSpPr txBox="1"/>
          <p:nvPr/>
        </p:nvSpPr>
        <p:spPr>
          <a:xfrm>
            <a:off x="1416862" y="1854117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Texture Y</a:t>
            </a:r>
            <a:endParaRPr lang="zh-TW" altLang="en-US" dirty="0"/>
          </a:p>
        </p:txBody>
      </p:sp>
      <p:sp>
        <p:nvSpPr>
          <p:cNvPr id="18" name="文字方塊 17"/>
          <p:cNvSpPr txBox="1"/>
          <p:nvPr/>
        </p:nvSpPr>
        <p:spPr>
          <a:xfrm>
            <a:off x="4283968" y="1854117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Depth Y</a:t>
            </a:r>
            <a:endParaRPr lang="zh-TW" altLang="en-US" dirty="0"/>
          </a:p>
        </p:txBody>
      </p:sp>
      <p:sp>
        <p:nvSpPr>
          <p:cNvPr id="19" name="文字方塊 18"/>
          <p:cNvSpPr txBox="1"/>
          <p:nvPr/>
        </p:nvSpPr>
        <p:spPr>
          <a:xfrm>
            <a:off x="6372200" y="1844824"/>
            <a:ext cx="19307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DIBR Texture Y</a:t>
            </a:r>
            <a:endParaRPr lang="zh-TW" altLang="en-US" dirty="0"/>
          </a:p>
        </p:txBody>
      </p:sp>
      <p:sp>
        <p:nvSpPr>
          <p:cNvPr id="20" name="文字方塊 19"/>
          <p:cNvSpPr txBox="1"/>
          <p:nvPr/>
        </p:nvSpPr>
        <p:spPr>
          <a:xfrm>
            <a:off x="35496" y="3003591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TW" dirty="0" smtClean="0"/>
              <a:t>3D </a:t>
            </a:r>
          </a:p>
          <a:p>
            <a:pPr algn="r"/>
            <a:r>
              <a:rPr lang="en-US" altLang="zh-TW" dirty="0" smtClean="0"/>
              <a:t>HTM</a:t>
            </a:r>
            <a:endParaRPr lang="zh-TW" altLang="en-US" dirty="0"/>
          </a:p>
        </p:txBody>
      </p:sp>
      <p:sp>
        <p:nvSpPr>
          <p:cNvPr id="21" name="文字方塊 20"/>
          <p:cNvSpPr txBox="1"/>
          <p:nvPr/>
        </p:nvSpPr>
        <p:spPr>
          <a:xfrm>
            <a:off x="35496" y="5175776"/>
            <a:ext cx="8177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TW" dirty="0" smtClean="0"/>
              <a:t>3/4 </a:t>
            </a:r>
          </a:p>
          <a:p>
            <a:pPr algn="r"/>
            <a:r>
              <a:rPr lang="en-US" altLang="zh-TW" dirty="0" smtClean="0"/>
              <a:t>CTDP</a:t>
            </a:r>
            <a:endParaRPr lang="zh-TW" altLang="en-US" dirty="0"/>
          </a:p>
        </p:txBody>
      </p:sp>
      <p:sp>
        <p:nvSpPr>
          <p:cNvPr id="22" name="內容版面配置區 2"/>
          <p:cNvSpPr txBox="1">
            <a:spLocks/>
          </p:cNvSpPr>
          <p:nvPr/>
        </p:nvSpPr>
        <p:spPr bwMode="auto">
          <a:xfrm>
            <a:off x="457200" y="1325488"/>
            <a:ext cx="8229600" cy="4839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2400" b="1" dirty="0">
                <a:latin typeface="Calibri" panose="020F0502020204030204" pitchFamily="34" charset="0"/>
              </a:rPr>
              <a:t>HEVC+CTDP-LR vs 3D-HEVC </a:t>
            </a:r>
            <a:r>
              <a:rPr lang="en-US" altLang="zh-TW" sz="2400" dirty="0">
                <a:latin typeface="Calibri" panose="020F0502020204030204" pitchFamily="34" charset="0"/>
              </a:rPr>
              <a:t>(1V1D, QP=42)</a:t>
            </a:r>
            <a:endParaRPr lang="zh-TW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內容版面配置區 10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432" y="2271607"/>
            <a:ext cx="2520000" cy="1597647"/>
          </a:xfrm>
        </p:spPr>
      </p:pic>
      <p:pic>
        <p:nvPicPr>
          <p:cNvPr id="24" name="圖片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0432" y="2271608"/>
            <a:ext cx="2520000" cy="1597647"/>
          </a:xfrm>
          <a:prstGeom prst="rect">
            <a:avLst/>
          </a:prstGeom>
        </p:spPr>
      </p:pic>
      <p:pic>
        <p:nvPicPr>
          <p:cNvPr id="25" name="圖片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432" y="2271608"/>
            <a:ext cx="2520000" cy="1597647"/>
          </a:xfrm>
          <a:prstGeom prst="rect">
            <a:avLst/>
          </a:prstGeom>
        </p:spPr>
      </p:pic>
      <p:pic>
        <p:nvPicPr>
          <p:cNvPr id="26" name="圖片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432" y="4391591"/>
            <a:ext cx="2520000" cy="1597647"/>
          </a:xfrm>
          <a:prstGeom prst="rect">
            <a:avLst/>
          </a:prstGeom>
        </p:spPr>
      </p:pic>
      <p:pic>
        <p:nvPicPr>
          <p:cNvPr id="27" name="圖片 2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0432" y="4391591"/>
            <a:ext cx="2520000" cy="1597647"/>
          </a:xfrm>
          <a:prstGeom prst="rect">
            <a:avLst/>
          </a:prstGeom>
        </p:spPr>
      </p:pic>
      <p:pic>
        <p:nvPicPr>
          <p:cNvPr id="36" name="圖片 3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0418" y="4391591"/>
            <a:ext cx="2520000" cy="1597647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>
            <a:off x="6084340" y="2316173"/>
            <a:ext cx="434281" cy="132885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8" name="矩形 37"/>
          <p:cNvSpPr/>
          <p:nvPr/>
        </p:nvSpPr>
        <p:spPr>
          <a:xfrm>
            <a:off x="6086573" y="4437112"/>
            <a:ext cx="434281" cy="132885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52623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51520" y="701824"/>
            <a:ext cx="8589640" cy="1143000"/>
          </a:xfrm>
        </p:spPr>
        <p:txBody>
          <a:bodyPr>
            <a:noAutofit/>
          </a:bodyPr>
          <a:lstStyle/>
          <a:p>
            <a:r>
              <a:rPr kumimoji="1" lang="en-US" altLang="zh-TW" sz="3200" dirty="0">
                <a:latin typeface="Calibri" panose="020F0502020204030204" pitchFamily="34" charset="0"/>
              </a:rPr>
              <a:t>Experimental </a:t>
            </a:r>
            <a:r>
              <a:rPr kumimoji="1" lang="en-US" altLang="zh-TW" sz="3200" dirty="0" smtClean="0">
                <a:latin typeface="Calibri" panose="020F0502020204030204" pitchFamily="34" charset="0"/>
              </a:rPr>
              <a:t>Results</a:t>
            </a:r>
            <a:br>
              <a:rPr kumimoji="1" lang="en-US" altLang="zh-TW" sz="3200" dirty="0" smtClean="0">
                <a:latin typeface="Calibri" panose="020F0502020204030204" pitchFamily="34" charset="0"/>
              </a:rPr>
            </a:br>
            <a:r>
              <a:rPr kumimoji="1" lang="en-US" altLang="zh-TW" sz="2400" dirty="0" smtClean="0">
                <a:latin typeface="Calibri" panose="020F0502020204030204" pitchFamily="34" charset="0"/>
              </a:rPr>
              <a:t> HEVC+CTDP-2TB with respect to 3D-HEVC 2V2D</a:t>
            </a:r>
            <a:endParaRPr kumimoji="1" lang="zh-TW" altLang="en-US" sz="2400" dirty="0">
              <a:latin typeface="Calibri" panose="020F0502020204030204" pitchFamily="34" charset="0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1059886"/>
              </p:ext>
            </p:extLst>
          </p:nvPr>
        </p:nvGraphicFramePr>
        <p:xfrm>
          <a:off x="899593" y="1700808"/>
          <a:ext cx="7128791" cy="2304257"/>
        </p:xfrm>
        <a:graphic>
          <a:graphicData uri="http://schemas.openxmlformats.org/drawingml/2006/table">
            <a:tbl>
              <a:tblPr/>
              <a:tblGrid>
                <a:gridCol w="630634"/>
                <a:gridCol w="867126"/>
                <a:gridCol w="788297"/>
                <a:gridCol w="788297"/>
                <a:gridCol w="590893"/>
                <a:gridCol w="727253"/>
                <a:gridCol w="727253"/>
                <a:gridCol w="664950"/>
                <a:gridCol w="697931"/>
                <a:gridCol w="646157"/>
              </a:tblGrid>
              <a:tr h="286475">
                <a:tc gridSpan="10"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BDBR　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E97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98932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　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Case 1 (without DIBR) 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Case 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2 (DIBR) 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86475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Texture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Depth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Texture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86475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3/4_TB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5/6_TB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11/12_TB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3/4_TB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5/6_TB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11/12_TB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3/4_TB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5/6_TB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11/12_TB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</a:tr>
              <a:tr h="28647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ra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49.6972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49.3408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47.8346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-64.2652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-46.0313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-7.165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31.4132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37.3969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45.7124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</a:tr>
              <a:tr h="28647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ldp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30.5254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29.4065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27.9917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-72.7051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-59.5775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-30.8238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18.7458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23.3038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30.5326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</a:tr>
              <a:tr h="28647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ai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-24.0089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-23.6773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-24.2281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-60.5032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-45.3891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-18.386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-17.3841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-11.8381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-4.3706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</a:tr>
              <a:tr h="28647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ave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18.7379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18.3567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17.1994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-65.8245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-50.3326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-18.7916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10.925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16.2875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23.9581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CEFF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632726"/>
              </p:ext>
            </p:extLst>
          </p:nvPr>
        </p:nvGraphicFramePr>
        <p:xfrm>
          <a:off x="899591" y="4149082"/>
          <a:ext cx="7128792" cy="2376263"/>
        </p:xfrm>
        <a:graphic>
          <a:graphicData uri="http://schemas.openxmlformats.org/drawingml/2006/table">
            <a:tbl>
              <a:tblPr/>
              <a:tblGrid>
                <a:gridCol w="616469"/>
                <a:gridCol w="847644"/>
                <a:gridCol w="770585"/>
                <a:gridCol w="737384"/>
                <a:gridCol w="577469"/>
                <a:gridCol w="710732"/>
                <a:gridCol w="710732"/>
                <a:gridCol w="693665"/>
                <a:gridCol w="770585"/>
                <a:gridCol w="693527"/>
              </a:tblGrid>
              <a:tr h="259853">
                <a:tc gridSpan="10"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BDPSNR</a:t>
                      </a:r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　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E97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71154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　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Case 1 (without DIBR) 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dB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Case 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2 (DIBR) dB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5985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Texture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Depth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Texture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50841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3/4_TB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5/6_TB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11/12_TB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3/4_TB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5/6_TB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11/12_TB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3/4_TB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5/6_TB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11/12_TB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</a:tr>
              <a:tr h="25985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ra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-1.4741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-1.4598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-1.4186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3.6716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2.2621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0.3656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-1.0424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-1.1807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-1.3672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</a:tr>
              <a:tr h="25985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ldp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-1.0797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-1.0294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-0.9726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5.0202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3.5139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1.4437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-0.7550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-0.8793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-1.0728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</a:tr>
              <a:tr h="25985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ai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1.1860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1.1778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1.2229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5.4209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3.3579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0.8754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0.7630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0.4521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0.0511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</a:tr>
              <a:tr h="29743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ave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-0.4559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-0.4372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-0.3895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4.7042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3.0446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0.8949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-0.3448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-0.5360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-0.7963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CEFF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7450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1824"/>
            <a:ext cx="8229600" cy="1143000"/>
          </a:xfrm>
        </p:spPr>
        <p:txBody>
          <a:bodyPr/>
          <a:lstStyle/>
          <a:p>
            <a:r>
              <a:rPr kumimoji="1" lang="en-US" altLang="zh-TW" sz="3200" dirty="0">
                <a:latin typeface="Calibri" panose="020F0502020204030204" pitchFamily="34" charset="0"/>
              </a:rPr>
              <a:t>RD </a:t>
            </a:r>
            <a:r>
              <a:rPr kumimoji="1" lang="en-US" altLang="zh-TW" sz="3200" dirty="0" smtClean="0">
                <a:latin typeface="Calibri" panose="020F0502020204030204" pitchFamily="34" charset="0"/>
              </a:rPr>
              <a:t>Curves-RA</a:t>
            </a:r>
            <a:endParaRPr kumimoji="1"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11" name="內容版面配置區 2"/>
          <p:cNvSpPr>
            <a:spLocks noGrp="1"/>
          </p:cNvSpPr>
          <p:nvPr>
            <p:ph idx="1"/>
          </p:nvPr>
        </p:nvSpPr>
        <p:spPr>
          <a:xfrm>
            <a:off x="457200" y="1253480"/>
            <a:ext cx="8229600" cy="4839816"/>
          </a:xfrm>
        </p:spPr>
        <p:txBody>
          <a:bodyPr>
            <a:normAutofit/>
          </a:bodyPr>
          <a:lstStyle/>
          <a:p>
            <a:r>
              <a:rPr kumimoji="1" lang="en-US" altLang="zh-TW" sz="2400" b="1" dirty="0">
                <a:latin typeface="Calibri" panose="020F0502020204030204" pitchFamily="34" charset="0"/>
              </a:rPr>
              <a:t>HEVC+CTDP-2LR versus 3D-HEVC 2V2D</a:t>
            </a:r>
            <a:endParaRPr lang="zh-TW" alt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文字方塊 22"/>
          <p:cNvSpPr txBox="1"/>
          <p:nvPr/>
        </p:nvSpPr>
        <p:spPr>
          <a:xfrm>
            <a:off x="1115616" y="1763524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Texture Y</a:t>
            </a:r>
            <a:endParaRPr lang="zh-TW" altLang="en-US" dirty="0"/>
          </a:p>
        </p:txBody>
      </p:sp>
      <p:sp>
        <p:nvSpPr>
          <p:cNvPr id="24" name="文字方塊 23"/>
          <p:cNvSpPr txBox="1"/>
          <p:nvPr/>
        </p:nvSpPr>
        <p:spPr>
          <a:xfrm>
            <a:off x="4139952" y="1763524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mtClean="0"/>
              <a:t>Depth </a:t>
            </a:r>
            <a:r>
              <a:rPr lang="en-US" altLang="zh-TW" dirty="0" smtClean="0"/>
              <a:t>Y</a:t>
            </a:r>
            <a:endParaRPr lang="zh-TW" altLang="en-US" dirty="0"/>
          </a:p>
        </p:txBody>
      </p:sp>
      <p:sp>
        <p:nvSpPr>
          <p:cNvPr id="25" name="文字方塊 24"/>
          <p:cNvSpPr txBox="1"/>
          <p:nvPr/>
        </p:nvSpPr>
        <p:spPr>
          <a:xfrm>
            <a:off x="6876256" y="1754231"/>
            <a:ext cx="19307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DIBR Texture Y</a:t>
            </a:r>
            <a:endParaRPr lang="zh-TW" altLang="en-US" dirty="0"/>
          </a:p>
        </p:txBody>
      </p:sp>
      <p:grpSp>
        <p:nvGrpSpPr>
          <p:cNvPr id="13" name="群組 12"/>
          <p:cNvGrpSpPr/>
          <p:nvPr/>
        </p:nvGrpSpPr>
        <p:grpSpPr>
          <a:xfrm>
            <a:off x="345652" y="2060848"/>
            <a:ext cx="8677350" cy="4485160"/>
            <a:chOff x="345652" y="2060848"/>
            <a:chExt cx="8677350" cy="4485160"/>
          </a:xfrm>
        </p:grpSpPr>
        <p:pic>
          <p:nvPicPr>
            <p:cNvPr id="14" name="圖片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5652" y="2061103"/>
              <a:ext cx="2880000" cy="2156149"/>
            </a:xfrm>
            <a:prstGeom prst="rect">
              <a:avLst/>
            </a:prstGeom>
          </p:spPr>
        </p:pic>
        <p:pic>
          <p:nvPicPr>
            <p:cNvPr id="15" name="圖片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42080" y="2060848"/>
              <a:ext cx="2880000" cy="2156149"/>
            </a:xfrm>
            <a:prstGeom prst="rect">
              <a:avLst/>
            </a:prstGeom>
          </p:spPr>
        </p:pic>
        <p:pic>
          <p:nvPicPr>
            <p:cNvPr id="16" name="圖片 1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43003" y="2060848"/>
              <a:ext cx="2879999" cy="2156148"/>
            </a:xfrm>
            <a:prstGeom prst="rect">
              <a:avLst/>
            </a:prstGeom>
          </p:spPr>
        </p:pic>
        <p:grpSp>
          <p:nvGrpSpPr>
            <p:cNvPr id="17" name="群組 16"/>
            <p:cNvGrpSpPr/>
            <p:nvPr/>
          </p:nvGrpSpPr>
          <p:grpSpPr>
            <a:xfrm>
              <a:off x="345652" y="4389604"/>
              <a:ext cx="8677350" cy="2156404"/>
              <a:chOff x="345652" y="4389604"/>
              <a:chExt cx="8677350" cy="2156404"/>
            </a:xfrm>
          </p:grpSpPr>
          <p:pic>
            <p:nvPicPr>
              <p:cNvPr id="18" name="圖片 17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5652" y="4389859"/>
                <a:ext cx="2879999" cy="2156149"/>
              </a:xfrm>
              <a:prstGeom prst="rect">
                <a:avLst/>
              </a:prstGeom>
            </p:spPr>
          </p:pic>
          <p:pic>
            <p:nvPicPr>
              <p:cNvPr id="19" name="圖片 18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42080" y="4389604"/>
                <a:ext cx="2879999" cy="2156149"/>
              </a:xfrm>
              <a:prstGeom prst="rect">
                <a:avLst/>
              </a:prstGeom>
            </p:spPr>
          </p:pic>
          <p:pic>
            <p:nvPicPr>
              <p:cNvPr id="20" name="圖片 19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43003" y="4389604"/>
                <a:ext cx="2879999" cy="2156148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551116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143000"/>
          </a:xfrm>
        </p:spPr>
        <p:txBody>
          <a:bodyPr/>
          <a:lstStyle/>
          <a:p>
            <a:r>
              <a:rPr kumimoji="1" lang="en-US" altLang="zh-TW" sz="3200" dirty="0">
                <a:latin typeface="Calibri" panose="020F0502020204030204" pitchFamily="34" charset="0"/>
              </a:rPr>
              <a:t>RD </a:t>
            </a:r>
            <a:r>
              <a:rPr kumimoji="1" lang="en-US" altLang="zh-TW" sz="3200" dirty="0" smtClean="0">
                <a:latin typeface="Calibri" panose="020F0502020204030204" pitchFamily="34" charset="0"/>
              </a:rPr>
              <a:t>Curves-LDP</a:t>
            </a:r>
            <a:endParaRPr kumimoji="1"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11" name="內容版面配置區 2"/>
          <p:cNvSpPr>
            <a:spLocks noGrp="1"/>
          </p:cNvSpPr>
          <p:nvPr>
            <p:ph idx="1"/>
          </p:nvPr>
        </p:nvSpPr>
        <p:spPr>
          <a:xfrm>
            <a:off x="457200" y="1253480"/>
            <a:ext cx="8229600" cy="4839816"/>
          </a:xfrm>
        </p:spPr>
        <p:txBody>
          <a:bodyPr>
            <a:normAutofit/>
          </a:bodyPr>
          <a:lstStyle/>
          <a:p>
            <a:r>
              <a:rPr kumimoji="1" lang="en-US" altLang="zh-TW" sz="2400" b="1" dirty="0" smtClean="0">
                <a:latin typeface="Calibri" panose="020F0502020204030204" pitchFamily="34" charset="0"/>
              </a:rPr>
              <a:t>HEVC+CTDP-2LR versus 3D-HEVC 2V2D</a:t>
            </a:r>
            <a:endParaRPr lang="zh-TW" alt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文字方塊 22"/>
          <p:cNvSpPr txBox="1"/>
          <p:nvPr/>
        </p:nvSpPr>
        <p:spPr>
          <a:xfrm>
            <a:off x="1115616" y="1763524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Texture Y</a:t>
            </a:r>
            <a:endParaRPr lang="zh-TW" altLang="en-US" dirty="0"/>
          </a:p>
        </p:txBody>
      </p:sp>
      <p:sp>
        <p:nvSpPr>
          <p:cNvPr id="24" name="文字方塊 23"/>
          <p:cNvSpPr txBox="1"/>
          <p:nvPr/>
        </p:nvSpPr>
        <p:spPr>
          <a:xfrm>
            <a:off x="4139952" y="1763524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mtClean="0"/>
              <a:t>Depth </a:t>
            </a:r>
            <a:r>
              <a:rPr lang="en-US" altLang="zh-TW" dirty="0" smtClean="0"/>
              <a:t>Y</a:t>
            </a:r>
            <a:endParaRPr lang="zh-TW" altLang="en-US" dirty="0"/>
          </a:p>
        </p:txBody>
      </p:sp>
      <p:sp>
        <p:nvSpPr>
          <p:cNvPr id="25" name="文字方塊 24"/>
          <p:cNvSpPr txBox="1"/>
          <p:nvPr/>
        </p:nvSpPr>
        <p:spPr>
          <a:xfrm>
            <a:off x="6876256" y="1754231"/>
            <a:ext cx="19307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DIBR Texture Y</a:t>
            </a:r>
            <a:endParaRPr lang="zh-TW" altLang="en-US" dirty="0"/>
          </a:p>
        </p:txBody>
      </p:sp>
      <p:grpSp>
        <p:nvGrpSpPr>
          <p:cNvPr id="19" name="群組 18"/>
          <p:cNvGrpSpPr/>
          <p:nvPr/>
        </p:nvGrpSpPr>
        <p:grpSpPr>
          <a:xfrm>
            <a:off x="345652" y="2060848"/>
            <a:ext cx="8677350" cy="4485159"/>
            <a:chOff x="345652" y="2060848"/>
            <a:chExt cx="8677350" cy="4485159"/>
          </a:xfrm>
        </p:grpSpPr>
        <p:pic>
          <p:nvPicPr>
            <p:cNvPr id="20" name="圖片 1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5652" y="2061103"/>
              <a:ext cx="2879999" cy="2156149"/>
            </a:xfrm>
            <a:prstGeom prst="rect">
              <a:avLst/>
            </a:prstGeom>
          </p:spPr>
        </p:pic>
        <p:pic>
          <p:nvPicPr>
            <p:cNvPr id="21" name="圖片 2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42080" y="2060848"/>
              <a:ext cx="2879999" cy="2156149"/>
            </a:xfrm>
            <a:prstGeom prst="rect">
              <a:avLst/>
            </a:prstGeom>
          </p:spPr>
        </p:pic>
        <p:pic>
          <p:nvPicPr>
            <p:cNvPr id="22" name="圖片 2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43003" y="2060848"/>
              <a:ext cx="2879999" cy="2156148"/>
            </a:xfrm>
            <a:prstGeom prst="rect">
              <a:avLst/>
            </a:prstGeom>
          </p:spPr>
        </p:pic>
        <p:pic>
          <p:nvPicPr>
            <p:cNvPr id="26" name="圖片 2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5652" y="4389859"/>
              <a:ext cx="2879999" cy="2156148"/>
            </a:xfrm>
            <a:prstGeom prst="rect">
              <a:avLst/>
            </a:prstGeom>
          </p:spPr>
        </p:pic>
        <p:pic>
          <p:nvPicPr>
            <p:cNvPr id="27" name="圖片 2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42080" y="4389604"/>
              <a:ext cx="2879999" cy="2156148"/>
            </a:xfrm>
            <a:prstGeom prst="rect">
              <a:avLst/>
            </a:prstGeom>
          </p:spPr>
        </p:pic>
        <p:pic>
          <p:nvPicPr>
            <p:cNvPr id="28" name="圖片 27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43004" y="4389604"/>
              <a:ext cx="2879997" cy="21561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01324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629816"/>
            <a:ext cx="8229600" cy="1143000"/>
          </a:xfrm>
        </p:spPr>
        <p:txBody>
          <a:bodyPr/>
          <a:lstStyle/>
          <a:p>
            <a:r>
              <a:rPr kumimoji="1" lang="en-US" altLang="zh-TW" sz="3200" dirty="0">
                <a:latin typeface="Calibri" panose="020F0502020204030204" pitchFamily="34" charset="0"/>
              </a:rPr>
              <a:t>RD </a:t>
            </a:r>
            <a:r>
              <a:rPr kumimoji="1" lang="en-US" altLang="zh-TW" sz="3200" dirty="0" smtClean="0">
                <a:latin typeface="Calibri" panose="020F0502020204030204" pitchFamily="34" charset="0"/>
              </a:rPr>
              <a:t>Curves-AI</a:t>
            </a:r>
            <a:endParaRPr kumimoji="1"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11" name="內容版面配置區 2"/>
          <p:cNvSpPr>
            <a:spLocks noGrp="1"/>
          </p:cNvSpPr>
          <p:nvPr>
            <p:ph idx="1"/>
          </p:nvPr>
        </p:nvSpPr>
        <p:spPr>
          <a:xfrm>
            <a:off x="457200" y="1253480"/>
            <a:ext cx="8229600" cy="4839816"/>
          </a:xfrm>
        </p:spPr>
        <p:txBody>
          <a:bodyPr>
            <a:normAutofit/>
          </a:bodyPr>
          <a:lstStyle/>
          <a:p>
            <a:r>
              <a:rPr kumimoji="1" lang="en-US" altLang="zh-TW" sz="2400" b="1" dirty="0">
                <a:latin typeface="Calibri" panose="020F0502020204030204" pitchFamily="34" charset="0"/>
              </a:rPr>
              <a:t>HEVC+CTDP-2LR versus 3D-HEVC 2V2D</a:t>
            </a:r>
            <a:endParaRPr lang="zh-TW" alt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文字方塊 22"/>
          <p:cNvSpPr txBox="1"/>
          <p:nvPr/>
        </p:nvSpPr>
        <p:spPr>
          <a:xfrm>
            <a:off x="1115616" y="1763524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Texture Y</a:t>
            </a:r>
            <a:endParaRPr lang="zh-TW" altLang="en-US" dirty="0"/>
          </a:p>
        </p:txBody>
      </p:sp>
      <p:sp>
        <p:nvSpPr>
          <p:cNvPr id="24" name="文字方塊 23"/>
          <p:cNvSpPr txBox="1"/>
          <p:nvPr/>
        </p:nvSpPr>
        <p:spPr>
          <a:xfrm>
            <a:off x="4139952" y="1763524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mtClean="0"/>
              <a:t>Depth </a:t>
            </a:r>
            <a:r>
              <a:rPr lang="en-US" altLang="zh-TW" dirty="0" smtClean="0"/>
              <a:t>Y</a:t>
            </a:r>
            <a:endParaRPr lang="zh-TW" altLang="en-US" dirty="0"/>
          </a:p>
        </p:txBody>
      </p:sp>
      <p:sp>
        <p:nvSpPr>
          <p:cNvPr id="25" name="文字方塊 24"/>
          <p:cNvSpPr txBox="1"/>
          <p:nvPr/>
        </p:nvSpPr>
        <p:spPr>
          <a:xfrm>
            <a:off x="6876256" y="1754231"/>
            <a:ext cx="19307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DIBR Texture Y</a:t>
            </a:r>
            <a:endParaRPr lang="zh-TW" altLang="en-US" dirty="0"/>
          </a:p>
        </p:txBody>
      </p:sp>
      <p:grpSp>
        <p:nvGrpSpPr>
          <p:cNvPr id="13" name="群組 12"/>
          <p:cNvGrpSpPr/>
          <p:nvPr/>
        </p:nvGrpSpPr>
        <p:grpSpPr>
          <a:xfrm>
            <a:off x="345652" y="2060848"/>
            <a:ext cx="8677350" cy="4485159"/>
            <a:chOff x="345652" y="2060848"/>
            <a:chExt cx="8677350" cy="4485159"/>
          </a:xfrm>
        </p:grpSpPr>
        <p:pic>
          <p:nvPicPr>
            <p:cNvPr id="14" name="圖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5652" y="2061103"/>
              <a:ext cx="2879999" cy="2156149"/>
            </a:xfrm>
            <a:prstGeom prst="rect">
              <a:avLst/>
            </a:prstGeom>
          </p:spPr>
        </p:pic>
        <p:pic>
          <p:nvPicPr>
            <p:cNvPr id="15" name="圖片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42080" y="2060848"/>
              <a:ext cx="2879999" cy="2156149"/>
            </a:xfrm>
            <a:prstGeom prst="rect">
              <a:avLst/>
            </a:prstGeom>
          </p:spPr>
        </p:pic>
        <p:pic>
          <p:nvPicPr>
            <p:cNvPr id="16" name="圖片 1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43003" y="2060848"/>
              <a:ext cx="2879999" cy="2156148"/>
            </a:xfrm>
            <a:prstGeom prst="rect">
              <a:avLst/>
            </a:prstGeom>
          </p:spPr>
        </p:pic>
        <p:pic>
          <p:nvPicPr>
            <p:cNvPr id="17" name="圖片 1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5652" y="4389859"/>
              <a:ext cx="2879999" cy="2156148"/>
            </a:xfrm>
            <a:prstGeom prst="rect">
              <a:avLst/>
            </a:prstGeom>
          </p:spPr>
        </p:pic>
        <p:pic>
          <p:nvPicPr>
            <p:cNvPr id="18" name="圖片 1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42080" y="4389604"/>
              <a:ext cx="2879999" cy="2156148"/>
            </a:xfrm>
            <a:prstGeom prst="rect">
              <a:avLst/>
            </a:prstGeom>
          </p:spPr>
        </p:pic>
        <p:pic>
          <p:nvPicPr>
            <p:cNvPr id="28" name="圖片 27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43004" y="4389604"/>
              <a:ext cx="2879997" cy="21561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7864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3282" y="653133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TW" sz="3200" dirty="0">
                <a:latin typeface="Calibri" panose="020F0502020204030204" pitchFamily="34" charset="0"/>
              </a:rPr>
              <a:t>Outlooks of CTDPs </a:t>
            </a:r>
            <a:r>
              <a:rPr lang="en-US" altLang="zh-TW" sz="1600" dirty="0" smtClean="0">
                <a:latin typeface="Calibri" panose="020F0502020204030204" pitchFamily="34" charset="0"/>
              </a:rPr>
              <a:t>(2TB, 2LR)</a:t>
            </a:r>
            <a:endParaRPr lang="zh-TW" altLang="en-US" sz="1600" dirty="0">
              <a:latin typeface="Calibri" panose="020F0502020204030204" pitchFamily="34" charset="0"/>
            </a:endParaRPr>
          </a:p>
        </p:txBody>
      </p:sp>
      <p:grpSp>
        <p:nvGrpSpPr>
          <p:cNvPr id="9" name="群組 8"/>
          <p:cNvGrpSpPr>
            <a:grpSpLocks/>
          </p:cNvGrpSpPr>
          <p:nvPr/>
        </p:nvGrpSpPr>
        <p:grpSpPr>
          <a:xfrm>
            <a:off x="1379346" y="4898564"/>
            <a:ext cx="1872000" cy="1054800"/>
            <a:chOff x="6012288" y="4654357"/>
            <a:chExt cx="1152000" cy="524912"/>
          </a:xfrm>
        </p:grpSpPr>
        <p:grpSp>
          <p:nvGrpSpPr>
            <p:cNvPr id="62" name="群組 61"/>
            <p:cNvGrpSpPr>
              <a:grpSpLocks/>
            </p:cNvGrpSpPr>
            <p:nvPr/>
          </p:nvGrpSpPr>
          <p:grpSpPr>
            <a:xfrm>
              <a:off x="6012288" y="4701281"/>
              <a:ext cx="1152000" cy="450000"/>
              <a:chOff x="755576" y="2220183"/>
              <a:chExt cx="1154780" cy="652208"/>
            </a:xfrm>
          </p:grpSpPr>
          <p:pic>
            <p:nvPicPr>
              <p:cNvPr id="63" name="圖片 62"/>
              <p:cNvPicPr>
                <a:picLocks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5576" y="2224391"/>
                <a:ext cx="643995" cy="648000"/>
              </a:xfrm>
              <a:prstGeom prst="rect">
                <a:avLst/>
              </a:prstGeom>
            </p:spPr>
          </p:pic>
          <p:pic>
            <p:nvPicPr>
              <p:cNvPr id="64" name="圖片 63"/>
              <p:cNvPicPr>
                <a:picLocks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34894" y="2220183"/>
                <a:ext cx="575462" cy="648000"/>
              </a:xfrm>
              <a:prstGeom prst="rect">
                <a:avLst/>
              </a:prstGeom>
            </p:spPr>
          </p:pic>
        </p:grpSp>
        <p:grpSp>
          <p:nvGrpSpPr>
            <p:cNvPr id="65" name="群組 64"/>
            <p:cNvGrpSpPr/>
            <p:nvPr/>
          </p:nvGrpSpPr>
          <p:grpSpPr>
            <a:xfrm>
              <a:off x="6013264" y="4654357"/>
              <a:ext cx="1151024" cy="45940"/>
              <a:chOff x="7191544" y="2204864"/>
              <a:chExt cx="1151024" cy="276206"/>
            </a:xfrm>
          </p:grpSpPr>
          <p:pic>
            <p:nvPicPr>
              <p:cNvPr id="66" name="圖片 65"/>
              <p:cNvPicPr>
                <a:picLocks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" b="57580"/>
              <a:stretch/>
            </p:blipFill>
            <p:spPr>
              <a:xfrm>
                <a:off x="7191544" y="2204864"/>
                <a:ext cx="575512" cy="274877"/>
              </a:xfrm>
              <a:prstGeom prst="rect">
                <a:avLst/>
              </a:prstGeom>
            </p:spPr>
          </p:pic>
          <p:pic>
            <p:nvPicPr>
              <p:cNvPr id="67" name="圖片 66"/>
              <p:cNvPicPr>
                <a:picLocks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" b="57580"/>
              <a:stretch/>
            </p:blipFill>
            <p:spPr>
              <a:xfrm>
                <a:off x="7767056" y="2206193"/>
                <a:ext cx="575512" cy="274877"/>
              </a:xfrm>
              <a:prstGeom prst="rect">
                <a:avLst/>
              </a:prstGeom>
            </p:spPr>
          </p:pic>
        </p:grpSp>
        <p:grpSp>
          <p:nvGrpSpPr>
            <p:cNvPr id="68" name="群組 67"/>
            <p:cNvGrpSpPr/>
            <p:nvPr/>
          </p:nvGrpSpPr>
          <p:grpSpPr>
            <a:xfrm>
              <a:off x="6013264" y="5133329"/>
              <a:ext cx="1151024" cy="45940"/>
              <a:chOff x="7191544" y="2577989"/>
              <a:chExt cx="1151024" cy="276206"/>
            </a:xfrm>
          </p:grpSpPr>
          <p:pic>
            <p:nvPicPr>
              <p:cNvPr id="69" name="圖片 68"/>
              <p:cNvPicPr>
                <a:picLocks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7582" b="-1"/>
              <a:stretch/>
            </p:blipFill>
            <p:spPr>
              <a:xfrm>
                <a:off x="7191544" y="2577989"/>
                <a:ext cx="575512" cy="274877"/>
              </a:xfrm>
              <a:prstGeom prst="rect">
                <a:avLst/>
              </a:prstGeom>
            </p:spPr>
          </p:pic>
          <p:pic>
            <p:nvPicPr>
              <p:cNvPr id="70" name="圖片 69"/>
              <p:cNvPicPr>
                <a:picLocks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7582" b="-1"/>
              <a:stretch/>
            </p:blipFill>
            <p:spPr>
              <a:xfrm>
                <a:off x="7767056" y="2579318"/>
                <a:ext cx="575512" cy="274877"/>
              </a:xfrm>
              <a:prstGeom prst="rect">
                <a:avLst/>
              </a:prstGeom>
            </p:spPr>
          </p:pic>
        </p:grpSp>
      </p:grpSp>
      <p:pic>
        <p:nvPicPr>
          <p:cNvPr id="88" name="圖片 8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5401" y="1472505"/>
            <a:ext cx="1872208" cy="1053000"/>
          </a:xfrm>
          <a:prstGeom prst="rect">
            <a:avLst/>
          </a:prstGeom>
        </p:spPr>
      </p:pic>
      <p:pic>
        <p:nvPicPr>
          <p:cNvPr id="89" name="圖片 8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6747" y="1484342"/>
            <a:ext cx="1872208" cy="1053000"/>
          </a:xfrm>
          <a:prstGeom prst="rect">
            <a:avLst/>
          </a:prstGeom>
        </p:spPr>
      </p:pic>
      <p:sp>
        <p:nvSpPr>
          <p:cNvPr id="90" name="文字方塊 89"/>
          <p:cNvSpPr txBox="1">
            <a:spLocks noChangeAspect="1"/>
          </p:cNvSpPr>
          <p:nvPr/>
        </p:nvSpPr>
        <p:spPr>
          <a:xfrm>
            <a:off x="2348584" y="1796133"/>
            <a:ext cx="3145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 smtClean="0"/>
              <a:t>H</a:t>
            </a:r>
            <a:endParaRPr lang="zh-TW" altLang="en-US" sz="1400" dirty="0"/>
          </a:p>
        </p:txBody>
      </p:sp>
      <p:sp>
        <p:nvSpPr>
          <p:cNvPr id="91" name="文字方塊 90"/>
          <p:cNvSpPr txBox="1">
            <a:spLocks noChangeAspect="1"/>
          </p:cNvSpPr>
          <p:nvPr/>
        </p:nvSpPr>
        <p:spPr>
          <a:xfrm>
            <a:off x="6467176" y="1796133"/>
            <a:ext cx="3145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 smtClean="0"/>
              <a:t>H</a:t>
            </a:r>
            <a:endParaRPr lang="zh-TW" altLang="en-US" sz="1400" dirty="0"/>
          </a:p>
        </p:txBody>
      </p:sp>
      <p:sp>
        <p:nvSpPr>
          <p:cNvPr id="92" name="文字方塊 91"/>
          <p:cNvSpPr txBox="1">
            <a:spLocks noChangeAspect="1"/>
          </p:cNvSpPr>
          <p:nvPr/>
        </p:nvSpPr>
        <p:spPr>
          <a:xfrm>
            <a:off x="3276515" y="1196752"/>
            <a:ext cx="3545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 smtClean="0"/>
              <a:t>W</a:t>
            </a:r>
            <a:endParaRPr lang="zh-TW" altLang="en-US" sz="1400" dirty="0"/>
          </a:p>
        </p:txBody>
      </p:sp>
      <p:sp>
        <p:nvSpPr>
          <p:cNvPr id="93" name="文字方塊 92"/>
          <p:cNvSpPr txBox="1">
            <a:spLocks noChangeAspect="1"/>
          </p:cNvSpPr>
          <p:nvPr/>
        </p:nvSpPr>
        <p:spPr>
          <a:xfrm>
            <a:off x="5287316" y="1196751"/>
            <a:ext cx="3545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 smtClean="0"/>
              <a:t>W</a:t>
            </a:r>
            <a:endParaRPr lang="zh-TW" altLang="en-US" sz="1400" dirty="0"/>
          </a:p>
        </p:txBody>
      </p:sp>
      <p:pic>
        <p:nvPicPr>
          <p:cNvPr id="94" name="圖片 9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6569" y="2648780"/>
            <a:ext cx="1872208" cy="1053000"/>
          </a:xfrm>
          <a:prstGeom prst="rect">
            <a:avLst/>
          </a:prstGeom>
        </p:spPr>
      </p:pic>
      <p:pic>
        <p:nvPicPr>
          <p:cNvPr id="95" name="圖片 9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915" y="2660617"/>
            <a:ext cx="1872208" cy="1053000"/>
          </a:xfrm>
          <a:prstGeom prst="rect">
            <a:avLst/>
          </a:prstGeom>
        </p:spPr>
      </p:pic>
      <p:sp>
        <p:nvSpPr>
          <p:cNvPr id="96" name="文字方塊 95"/>
          <p:cNvSpPr txBox="1">
            <a:spLocks noChangeAspect="1"/>
          </p:cNvSpPr>
          <p:nvPr/>
        </p:nvSpPr>
        <p:spPr>
          <a:xfrm>
            <a:off x="2339752" y="2972408"/>
            <a:ext cx="3145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 smtClean="0"/>
              <a:t>H</a:t>
            </a:r>
            <a:endParaRPr lang="zh-TW" altLang="en-US" sz="1400" dirty="0"/>
          </a:p>
        </p:txBody>
      </p:sp>
      <p:sp>
        <p:nvSpPr>
          <p:cNvPr id="97" name="文字方塊 96"/>
          <p:cNvSpPr txBox="1">
            <a:spLocks noChangeAspect="1"/>
          </p:cNvSpPr>
          <p:nvPr/>
        </p:nvSpPr>
        <p:spPr>
          <a:xfrm>
            <a:off x="6496411" y="2972408"/>
            <a:ext cx="3145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 smtClean="0"/>
              <a:t>H</a:t>
            </a:r>
            <a:endParaRPr lang="zh-TW" altLang="en-US" sz="1400" dirty="0"/>
          </a:p>
        </p:txBody>
      </p:sp>
      <p:sp>
        <p:nvSpPr>
          <p:cNvPr id="99" name="文字方塊 98"/>
          <p:cNvSpPr txBox="1">
            <a:spLocks noChangeAspect="1"/>
          </p:cNvSpPr>
          <p:nvPr/>
        </p:nvSpPr>
        <p:spPr>
          <a:xfrm>
            <a:off x="8034924" y="2179803"/>
            <a:ext cx="3545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 smtClean="0"/>
              <a:t>W</a:t>
            </a:r>
            <a:endParaRPr lang="zh-TW" altLang="en-US" sz="1400" dirty="0"/>
          </a:p>
        </p:txBody>
      </p:sp>
      <p:sp>
        <p:nvSpPr>
          <p:cNvPr id="100" name="矩形 99"/>
          <p:cNvSpPr>
            <a:spLocks noChangeAspect="1"/>
          </p:cNvSpPr>
          <p:nvPr/>
        </p:nvSpPr>
        <p:spPr>
          <a:xfrm>
            <a:off x="179512" y="3839362"/>
            <a:ext cx="12968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000" b="1" dirty="0" smtClean="0">
                <a:latin typeface="Calibri" pitchFamily="34" charset="0"/>
              </a:rPr>
              <a:t>CTDP-2TB:</a:t>
            </a:r>
            <a:endParaRPr lang="zh-TW" altLang="en-US" sz="2000" b="1" dirty="0"/>
          </a:p>
        </p:txBody>
      </p:sp>
      <p:sp>
        <p:nvSpPr>
          <p:cNvPr id="59" name="文字方塊 58"/>
          <p:cNvSpPr txBox="1">
            <a:spLocks noChangeAspect="1"/>
          </p:cNvSpPr>
          <p:nvPr/>
        </p:nvSpPr>
        <p:spPr>
          <a:xfrm>
            <a:off x="8342771" y="3237500"/>
            <a:ext cx="3545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 smtClean="0"/>
              <a:t>W</a:t>
            </a:r>
            <a:endParaRPr lang="zh-TW" altLang="en-US" sz="1400" dirty="0"/>
          </a:p>
        </p:txBody>
      </p:sp>
      <p:grpSp>
        <p:nvGrpSpPr>
          <p:cNvPr id="60" name="群組 59"/>
          <p:cNvGrpSpPr/>
          <p:nvPr/>
        </p:nvGrpSpPr>
        <p:grpSpPr>
          <a:xfrm>
            <a:off x="5734896" y="4919682"/>
            <a:ext cx="2212469" cy="1058575"/>
            <a:chOff x="6676962" y="5195338"/>
            <a:chExt cx="2149987" cy="1106444"/>
          </a:xfrm>
        </p:grpSpPr>
        <p:grpSp>
          <p:nvGrpSpPr>
            <p:cNvPr id="61" name="群組 60"/>
            <p:cNvGrpSpPr/>
            <p:nvPr/>
          </p:nvGrpSpPr>
          <p:grpSpPr>
            <a:xfrm>
              <a:off x="6970409" y="5195338"/>
              <a:ext cx="1567008" cy="1101434"/>
              <a:chOff x="1907704" y="2564904"/>
              <a:chExt cx="1152128" cy="1296000"/>
            </a:xfrm>
          </p:grpSpPr>
          <p:pic>
            <p:nvPicPr>
              <p:cNvPr id="86" name="圖片 85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07704" y="2564904"/>
                <a:ext cx="1152128" cy="648000"/>
              </a:xfrm>
              <a:prstGeom prst="rect">
                <a:avLst/>
              </a:prstGeom>
            </p:spPr>
          </p:pic>
          <p:pic>
            <p:nvPicPr>
              <p:cNvPr id="87" name="圖片 86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07704" y="3212904"/>
                <a:ext cx="1152128" cy="648000"/>
              </a:xfrm>
              <a:prstGeom prst="rect">
                <a:avLst/>
              </a:prstGeom>
            </p:spPr>
          </p:pic>
        </p:grpSp>
        <p:grpSp>
          <p:nvGrpSpPr>
            <p:cNvPr id="80" name="群組 79"/>
            <p:cNvGrpSpPr>
              <a:grpSpLocks/>
            </p:cNvGrpSpPr>
            <p:nvPr/>
          </p:nvGrpSpPr>
          <p:grpSpPr>
            <a:xfrm>
              <a:off x="6676962" y="5199339"/>
              <a:ext cx="293447" cy="1101600"/>
              <a:chOff x="3995936" y="2704514"/>
              <a:chExt cx="1152128" cy="1255554"/>
            </a:xfrm>
          </p:grpSpPr>
          <p:pic>
            <p:nvPicPr>
              <p:cNvPr id="84" name="圖片 83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100000"/>
              <a:stretch/>
            </p:blipFill>
            <p:spPr>
              <a:xfrm>
                <a:off x="3995936" y="2704514"/>
                <a:ext cx="1152128" cy="648000"/>
              </a:xfrm>
              <a:prstGeom prst="rect">
                <a:avLst/>
              </a:prstGeom>
            </p:spPr>
          </p:pic>
          <p:pic>
            <p:nvPicPr>
              <p:cNvPr id="85" name="圖片 84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100000"/>
              <a:stretch/>
            </p:blipFill>
            <p:spPr>
              <a:xfrm>
                <a:off x="3995936" y="3312067"/>
                <a:ext cx="1152128" cy="648001"/>
              </a:xfrm>
              <a:prstGeom prst="rect">
                <a:avLst/>
              </a:prstGeom>
            </p:spPr>
          </p:pic>
        </p:grpSp>
        <p:grpSp>
          <p:nvGrpSpPr>
            <p:cNvPr id="81" name="群組 80"/>
            <p:cNvGrpSpPr>
              <a:grpSpLocks/>
            </p:cNvGrpSpPr>
            <p:nvPr/>
          </p:nvGrpSpPr>
          <p:grpSpPr>
            <a:xfrm>
              <a:off x="8533502" y="5200182"/>
              <a:ext cx="293447" cy="1101600"/>
              <a:chOff x="3995936" y="2704513"/>
              <a:chExt cx="1152128" cy="1255555"/>
            </a:xfrm>
          </p:grpSpPr>
          <p:pic>
            <p:nvPicPr>
              <p:cNvPr id="82" name="圖片 81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-100000"/>
              <a:stretch/>
            </p:blipFill>
            <p:spPr>
              <a:xfrm>
                <a:off x="3995936" y="2704513"/>
                <a:ext cx="1152128" cy="648000"/>
              </a:xfrm>
              <a:prstGeom prst="rect">
                <a:avLst/>
              </a:prstGeom>
            </p:spPr>
          </p:pic>
          <p:pic>
            <p:nvPicPr>
              <p:cNvPr id="83" name="圖片 82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-100000"/>
              <a:stretch/>
            </p:blipFill>
            <p:spPr>
              <a:xfrm>
                <a:off x="3995936" y="3312067"/>
                <a:ext cx="1152128" cy="648001"/>
              </a:xfrm>
              <a:prstGeom prst="rect">
                <a:avLst/>
              </a:prstGeom>
            </p:spPr>
          </p:pic>
        </p:grpSp>
      </p:grpSp>
      <p:sp>
        <p:nvSpPr>
          <p:cNvPr id="104" name="左大括弧 103"/>
          <p:cNvSpPr>
            <a:spLocks noChangeAspect="1"/>
          </p:cNvSpPr>
          <p:nvPr/>
        </p:nvSpPr>
        <p:spPr>
          <a:xfrm>
            <a:off x="5731102" y="4934042"/>
            <a:ext cx="156300" cy="10346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 sz="1400"/>
          </a:p>
        </p:txBody>
      </p:sp>
      <p:sp>
        <p:nvSpPr>
          <p:cNvPr id="98" name="文字方塊 97"/>
          <p:cNvSpPr txBox="1"/>
          <p:nvPr/>
        </p:nvSpPr>
        <p:spPr>
          <a:xfrm>
            <a:off x="1407250" y="3863853"/>
            <a:ext cx="3523110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TW" sz="1400" dirty="0" err="1" smtClean="0">
                <a:latin typeface="Calibri" panose="020F0502020204030204" pitchFamily="34" charset="0"/>
                <a:ea typeface="Malgun Gothic"/>
                <a:cs typeface="Times New Roman"/>
              </a:rPr>
              <a:t>depth_sampling_factor</a:t>
            </a:r>
            <a:r>
              <a:rPr lang="en-GB" altLang="zh-TW" sz="1400" dirty="0" smtClean="0">
                <a:latin typeface="Calibri" panose="020F0502020204030204" pitchFamily="34" charset="0"/>
                <a:ea typeface="Malgun Gothic"/>
                <a:cs typeface="Times New Roman"/>
              </a:rPr>
              <a:t> = 1, </a:t>
            </a:r>
            <a:r>
              <a:rPr lang="en-US" altLang="zh-TW" sz="1400" dirty="0" smtClean="0">
                <a:latin typeface="Calibri" panose="020F0502020204030204" pitchFamily="34" charset="0"/>
              </a:rPr>
              <a:t>H</a:t>
            </a:r>
            <a:r>
              <a:rPr lang="en-US" altLang="zh-TW" sz="1400" baseline="-25000" dirty="0" smtClean="0">
                <a:latin typeface="Calibri" panose="020F0502020204030204" pitchFamily="34" charset="0"/>
              </a:rPr>
              <a:t>RD</a:t>
            </a:r>
            <a:r>
              <a:rPr lang="en-US" altLang="zh-TW" sz="1400" dirty="0" smtClean="0">
                <a:latin typeface="Calibri" panose="020F0502020204030204" pitchFamily="34" charset="0"/>
              </a:rPr>
              <a:t> =(H/48)*2</a:t>
            </a:r>
          </a:p>
          <a:p>
            <a:r>
              <a:rPr lang="en-GB" altLang="zh-TW" sz="1400" dirty="0" err="1">
                <a:latin typeface="Calibri" panose="020F0502020204030204" pitchFamily="34" charset="0"/>
                <a:ea typeface="Malgun Gothic"/>
                <a:cs typeface="Times New Roman"/>
              </a:rPr>
              <a:t>depth_sampling_factor</a:t>
            </a:r>
            <a:r>
              <a:rPr lang="en-GB" altLang="zh-TW" sz="1400" dirty="0">
                <a:latin typeface="Calibri" panose="020F0502020204030204" pitchFamily="34" charset="0"/>
                <a:ea typeface="Malgun Gothic"/>
                <a:cs typeface="Times New Roman"/>
              </a:rPr>
              <a:t> = </a:t>
            </a:r>
            <a:r>
              <a:rPr lang="en-GB" altLang="zh-TW" sz="1400" dirty="0" smtClean="0">
                <a:latin typeface="Calibri" panose="020F0502020204030204" pitchFamily="34" charset="0"/>
                <a:ea typeface="Malgun Gothic"/>
                <a:cs typeface="Times New Roman"/>
              </a:rPr>
              <a:t>2, </a:t>
            </a:r>
            <a:r>
              <a:rPr lang="en-US" altLang="zh-TW" sz="1400" dirty="0" smtClean="0">
                <a:latin typeface="Calibri" panose="020F0502020204030204" pitchFamily="34" charset="0"/>
              </a:rPr>
              <a:t>H</a:t>
            </a:r>
            <a:r>
              <a:rPr lang="en-US" altLang="zh-TW" sz="1400" baseline="-25000" dirty="0" smtClean="0">
                <a:latin typeface="Calibri" panose="020F0502020204030204" pitchFamily="34" charset="0"/>
              </a:rPr>
              <a:t>RD</a:t>
            </a:r>
            <a:r>
              <a:rPr lang="en-US" altLang="zh-TW" sz="1400" dirty="0" smtClean="0">
                <a:latin typeface="Calibri" panose="020F0502020204030204" pitchFamily="34" charset="0"/>
              </a:rPr>
              <a:t> =(</a:t>
            </a:r>
            <a:r>
              <a:rPr lang="en-US" altLang="zh-TW" sz="1400" dirty="0">
                <a:latin typeface="Calibri" panose="020F0502020204030204" pitchFamily="34" charset="0"/>
              </a:rPr>
              <a:t>H/24)*2</a:t>
            </a:r>
            <a:endParaRPr lang="zh-TW" altLang="en-US" sz="1400" dirty="0">
              <a:latin typeface="Calibri" panose="020F0502020204030204" pitchFamily="34" charset="0"/>
            </a:endParaRPr>
          </a:p>
          <a:p>
            <a:r>
              <a:rPr lang="en-GB" altLang="zh-TW" sz="1400" dirty="0" err="1">
                <a:latin typeface="Calibri" panose="020F0502020204030204" pitchFamily="34" charset="0"/>
                <a:ea typeface="Malgun Gothic"/>
                <a:cs typeface="Times New Roman"/>
              </a:rPr>
              <a:t>depth_sampling_factor</a:t>
            </a:r>
            <a:r>
              <a:rPr lang="en-GB" altLang="zh-TW" sz="1400" dirty="0">
                <a:latin typeface="Calibri" panose="020F0502020204030204" pitchFamily="34" charset="0"/>
                <a:ea typeface="Malgun Gothic"/>
                <a:cs typeface="Times New Roman"/>
              </a:rPr>
              <a:t> = </a:t>
            </a:r>
            <a:r>
              <a:rPr lang="en-GB" altLang="zh-TW" sz="1400" dirty="0" smtClean="0">
                <a:latin typeface="Calibri" panose="020F0502020204030204" pitchFamily="34" charset="0"/>
                <a:ea typeface="Malgun Gothic"/>
                <a:cs typeface="Times New Roman"/>
              </a:rPr>
              <a:t>3, </a:t>
            </a:r>
            <a:r>
              <a:rPr lang="en-US" altLang="zh-TW" sz="1400" dirty="0" smtClean="0">
                <a:latin typeface="Calibri" panose="020F0502020204030204" pitchFamily="34" charset="0"/>
              </a:rPr>
              <a:t>H</a:t>
            </a:r>
            <a:r>
              <a:rPr lang="en-US" altLang="zh-TW" sz="1400" baseline="-25000" dirty="0" smtClean="0">
                <a:latin typeface="Calibri" panose="020F0502020204030204" pitchFamily="34" charset="0"/>
              </a:rPr>
              <a:t>RD</a:t>
            </a:r>
            <a:r>
              <a:rPr lang="en-US" altLang="zh-TW" sz="1400" dirty="0" smtClean="0">
                <a:latin typeface="Calibri" panose="020F0502020204030204" pitchFamily="34" charset="0"/>
              </a:rPr>
              <a:t> =(H/16)*2</a:t>
            </a:r>
            <a:endParaRPr lang="zh-TW" altLang="en-US" sz="1400" dirty="0">
              <a:latin typeface="Calibri" panose="020F0502020204030204" pitchFamily="34" charset="0"/>
            </a:endParaRPr>
          </a:p>
          <a:p>
            <a:endParaRPr lang="zh-TW" altLang="en-US" sz="1100" dirty="0"/>
          </a:p>
        </p:txBody>
      </p:sp>
      <p:sp>
        <p:nvSpPr>
          <p:cNvPr id="79" name="文字方塊 78"/>
          <p:cNvSpPr txBox="1"/>
          <p:nvPr/>
        </p:nvSpPr>
        <p:spPr>
          <a:xfrm>
            <a:off x="3225715" y="5244338"/>
            <a:ext cx="9845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/>
              <a:t>H</a:t>
            </a:r>
            <a:r>
              <a:rPr lang="en-US" altLang="zh-TW" sz="1600" dirty="0" smtClean="0">
                <a:latin typeface="Symbol" panose="05050102010706020507" pitchFamily="18" charset="2"/>
              </a:rPr>
              <a:t>-</a:t>
            </a:r>
            <a:r>
              <a:rPr lang="en-US" altLang="zh-TW" sz="1600" dirty="0" smtClean="0"/>
              <a:t>H</a:t>
            </a:r>
            <a:r>
              <a:rPr lang="en-US" altLang="zh-TW" sz="1600" baseline="-25000" dirty="0" smtClean="0"/>
              <a:t>RD</a:t>
            </a:r>
            <a:r>
              <a:rPr lang="en-US" altLang="zh-TW" sz="1600" dirty="0" smtClean="0"/>
              <a:t>*2</a:t>
            </a:r>
            <a:endParaRPr lang="zh-TW" altLang="en-US" sz="1600" dirty="0"/>
          </a:p>
        </p:txBody>
      </p:sp>
      <p:sp>
        <p:nvSpPr>
          <p:cNvPr id="101" name="文字方塊 100"/>
          <p:cNvSpPr txBox="1"/>
          <p:nvPr/>
        </p:nvSpPr>
        <p:spPr>
          <a:xfrm>
            <a:off x="3225715" y="4775666"/>
            <a:ext cx="5886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/>
              <a:t>H</a:t>
            </a:r>
            <a:r>
              <a:rPr lang="en-US" altLang="zh-TW" sz="1600" baseline="-25000" dirty="0" smtClean="0"/>
              <a:t>RD</a:t>
            </a:r>
            <a:r>
              <a:rPr lang="en-US" altLang="zh-TW" sz="1600" dirty="0" smtClean="0"/>
              <a:t> </a:t>
            </a:r>
            <a:endParaRPr lang="zh-TW" altLang="en-US" sz="1600" dirty="0"/>
          </a:p>
        </p:txBody>
      </p:sp>
      <p:sp>
        <p:nvSpPr>
          <p:cNvPr id="102" name="文字方塊 101"/>
          <p:cNvSpPr txBox="1"/>
          <p:nvPr/>
        </p:nvSpPr>
        <p:spPr>
          <a:xfrm>
            <a:off x="3225715" y="5748394"/>
            <a:ext cx="6270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/>
              <a:t>H</a:t>
            </a:r>
            <a:r>
              <a:rPr lang="en-US" altLang="zh-TW" sz="1600" baseline="-25000" dirty="0"/>
              <a:t>RD </a:t>
            </a:r>
            <a:r>
              <a:rPr lang="en-US" altLang="zh-TW" sz="1600" dirty="0" smtClean="0"/>
              <a:t> </a:t>
            </a:r>
            <a:endParaRPr lang="zh-TW" altLang="en-US" sz="1600" dirty="0"/>
          </a:p>
        </p:txBody>
      </p:sp>
      <p:sp>
        <p:nvSpPr>
          <p:cNvPr id="105" name="矩形 104"/>
          <p:cNvSpPr>
            <a:spLocks noChangeAspect="1"/>
          </p:cNvSpPr>
          <p:nvPr/>
        </p:nvSpPr>
        <p:spPr>
          <a:xfrm>
            <a:off x="4617321" y="3775378"/>
            <a:ext cx="11493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000" b="1" dirty="0" smtClean="0">
                <a:latin typeface="Calibri" pitchFamily="34" charset="0"/>
              </a:rPr>
              <a:t>CTDP-LR:</a:t>
            </a:r>
            <a:endParaRPr lang="zh-TW" altLang="en-US" sz="2000" b="1" dirty="0"/>
          </a:p>
        </p:txBody>
      </p:sp>
      <p:sp>
        <p:nvSpPr>
          <p:cNvPr id="106" name="文字方塊 105"/>
          <p:cNvSpPr txBox="1"/>
          <p:nvPr/>
        </p:nvSpPr>
        <p:spPr>
          <a:xfrm>
            <a:off x="5557813" y="4581128"/>
            <a:ext cx="5774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/>
              <a:t>W</a:t>
            </a:r>
            <a:r>
              <a:rPr lang="en-US" altLang="zh-TW" sz="1600" baseline="-25000" dirty="0" smtClean="0"/>
              <a:t>RD</a:t>
            </a:r>
            <a:endParaRPr lang="zh-TW" altLang="en-US" sz="1600" dirty="0"/>
          </a:p>
        </p:txBody>
      </p:sp>
      <p:sp>
        <p:nvSpPr>
          <p:cNvPr id="107" name="文字方塊 106"/>
          <p:cNvSpPr txBox="1"/>
          <p:nvPr/>
        </p:nvSpPr>
        <p:spPr>
          <a:xfrm>
            <a:off x="7514050" y="4585762"/>
            <a:ext cx="5774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/>
              <a:t>W</a:t>
            </a:r>
            <a:r>
              <a:rPr lang="en-US" altLang="zh-TW" sz="1600" baseline="-25000" dirty="0"/>
              <a:t>RD</a:t>
            </a:r>
            <a:endParaRPr lang="zh-TW" altLang="en-US" sz="1600" dirty="0"/>
          </a:p>
        </p:txBody>
      </p:sp>
      <p:sp>
        <p:nvSpPr>
          <p:cNvPr id="108" name="文字方塊 107"/>
          <p:cNvSpPr txBox="1"/>
          <p:nvPr/>
        </p:nvSpPr>
        <p:spPr>
          <a:xfrm>
            <a:off x="6276579" y="4581128"/>
            <a:ext cx="11216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600" dirty="0" smtClean="0"/>
              <a:t>W</a:t>
            </a:r>
            <a:r>
              <a:rPr lang="en-US" altLang="zh-TW" sz="1600" dirty="0" smtClean="0">
                <a:latin typeface="Symbol" panose="05050102010706020507" pitchFamily="18" charset="2"/>
              </a:rPr>
              <a:t>-</a:t>
            </a:r>
            <a:r>
              <a:rPr lang="en-US" altLang="zh-TW" sz="1600" dirty="0" smtClean="0"/>
              <a:t>W</a:t>
            </a:r>
            <a:r>
              <a:rPr lang="en-US" altLang="zh-TW" sz="1600" baseline="-25000" dirty="0" smtClean="0"/>
              <a:t>RD</a:t>
            </a:r>
            <a:r>
              <a:rPr lang="en-US" altLang="zh-TW" sz="1600" dirty="0" smtClean="0"/>
              <a:t>*2</a:t>
            </a:r>
            <a:endParaRPr lang="zh-TW" altLang="en-US" sz="1600" dirty="0"/>
          </a:p>
        </p:txBody>
      </p:sp>
      <p:sp>
        <p:nvSpPr>
          <p:cNvPr id="109" name="文字方塊 108"/>
          <p:cNvSpPr txBox="1">
            <a:spLocks noChangeAspect="1"/>
          </p:cNvSpPr>
          <p:nvPr/>
        </p:nvSpPr>
        <p:spPr>
          <a:xfrm>
            <a:off x="5336462" y="5298179"/>
            <a:ext cx="3321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/>
              <a:t>H</a:t>
            </a:r>
            <a:endParaRPr lang="zh-TW" altLang="en-US" sz="1600" dirty="0"/>
          </a:p>
        </p:txBody>
      </p:sp>
      <p:sp>
        <p:nvSpPr>
          <p:cNvPr id="110" name="文字方塊 109"/>
          <p:cNvSpPr txBox="1"/>
          <p:nvPr/>
        </p:nvSpPr>
        <p:spPr>
          <a:xfrm>
            <a:off x="5668604" y="3818691"/>
            <a:ext cx="3583916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TW" sz="1400" dirty="0" err="1" smtClean="0">
                <a:latin typeface="Calibri" panose="020F0502020204030204" pitchFamily="34" charset="0"/>
                <a:ea typeface="Malgun Gothic"/>
                <a:cs typeface="Times New Roman"/>
              </a:rPr>
              <a:t>depth_sampling_factor</a:t>
            </a:r>
            <a:r>
              <a:rPr lang="en-GB" altLang="zh-TW" sz="1400" dirty="0" smtClean="0">
                <a:latin typeface="Calibri" panose="020F0502020204030204" pitchFamily="34" charset="0"/>
                <a:ea typeface="Malgun Gothic"/>
                <a:cs typeface="Times New Roman"/>
              </a:rPr>
              <a:t> = 1, </a:t>
            </a:r>
            <a:r>
              <a:rPr lang="en-US" altLang="zh-TW" sz="1400" dirty="0" smtClean="0">
                <a:latin typeface="Calibri" panose="020F0502020204030204" pitchFamily="34" charset="0"/>
              </a:rPr>
              <a:t>W</a:t>
            </a:r>
            <a:r>
              <a:rPr lang="en-US" altLang="zh-TW" sz="1400" baseline="-25000" dirty="0" smtClean="0">
                <a:latin typeface="Calibri" panose="020F0502020204030204" pitchFamily="34" charset="0"/>
              </a:rPr>
              <a:t>RD</a:t>
            </a:r>
            <a:r>
              <a:rPr lang="en-US" altLang="zh-TW" sz="1400" dirty="0" smtClean="0">
                <a:latin typeface="Calibri" panose="020F0502020204030204" pitchFamily="34" charset="0"/>
              </a:rPr>
              <a:t>=(W/48)*2</a:t>
            </a:r>
          </a:p>
          <a:p>
            <a:r>
              <a:rPr lang="en-GB" altLang="zh-TW" sz="1400" dirty="0" err="1">
                <a:latin typeface="Calibri" panose="020F0502020204030204" pitchFamily="34" charset="0"/>
                <a:ea typeface="Malgun Gothic"/>
                <a:cs typeface="Times New Roman"/>
              </a:rPr>
              <a:t>depth_sampling_factor</a:t>
            </a:r>
            <a:r>
              <a:rPr lang="en-GB" altLang="zh-TW" sz="1400" dirty="0">
                <a:latin typeface="Calibri" panose="020F0502020204030204" pitchFamily="34" charset="0"/>
                <a:ea typeface="Malgun Gothic"/>
                <a:cs typeface="Times New Roman"/>
              </a:rPr>
              <a:t> = </a:t>
            </a:r>
            <a:r>
              <a:rPr lang="en-GB" altLang="zh-TW" sz="1400" dirty="0" smtClean="0">
                <a:latin typeface="Calibri" panose="020F0502020204030204" pitchFamily="34" charset="0"/>
                <a:ea typeface="Malgun Gothic"/>
                <a:cs typeface="Times New Roman"/>
              </a:rPr>
              <a:t>2, </a:t>
            </a:r>
            <a:r>
              <a:rPr lang="en-US" altLang="zh-TW" sz="1400" dirty="0" smtClean="0">
                <a:latin typeface="Calibri" panose="020F0502020204030204" pitchFamily="34" charset="0"/>
              </a:rPr>
              <a:t>W</a:t>
            </a:r>
            <a:r>
              <a:rPr lang="en-US" altLang="zh-TW" sz="1400" baseline="-25000" dirty="0" smtClean="0">
                <a:latin typeface="Calibri" panose="020F0502020204030204" pitchFamily="34" charset="0"/>
              </a:rPr>
              <a:t>RD</a:t>
            </a:r>
            <a:r>
              <a:rPr lang="en-US" altLang="zh-TW" sz="1400" dirty="0" smtClean="0">
                <a:latin typeface="Calibri" panose="020F0502020204030204" pitchFamily="34" charset="0"/>
              </a:rPr>
              <a:t>=(W/24</a:t>
            </a:r>
            <a:r>
              <a:rPr lang="en-US" altLang="zh-TW" sz="1400" dirty="0">
                <a:latin typeface="Calibri" panose="020F0502020204030204" pitchFamily="34" charset="0"/>
              </a:rPr>
              <a:t>)*2</a:t>
            </a:r>
            <a:endParaRPr lang="zh-TW" altLang="en-US" sz="1400" dirty="0">
              <a:latin typeface="Calibri" panose="020F0502020204030204" pitchFamily="34" charset="0"/>
            </a:endParaRPr>
          </a:p>
          <a:p>
            <a:r>
              <a:rPr lang="en-GB" altLang="zh-TW" sz="1400" dirty="0" err="1">
                <a:latin typeface="Calibri" panose="020F0502020204030204" pitchFamily="34" charset="0"/>
                <a:ea typeface="Malgun Gothic"/>
                <a:cs typeface="Times New Roman"/>
              </a:rPr>
              <a:t>depth_sampling_factor</a:t>
            </a:r>
            <a:r>
              <a:rPr lang="en-GB" altLang="zh-TW" sz="1400" dirty="0">
                <a:latin typeface="Calibri" panose="020F0502020204030204" pitchFamily="34" charset="0"/>
                <a:ea typeface="Malgun Gothic"/>
                <a:cs typeface="Times New Roman"/>
              </a:rPr>
              <a:t> = </a:t>
            </a:r>
            <a:r>
              <a:rPr lang="en-GB" altLang="zh-TW" sz="1400" dirty="0" smtClean="0">
                <a:latin typeface="Calibri" panose="020F0502020204030204" pitchFamily="34" charset="0"/>
                <a:ea typeface="Malgun Gothic"/>
                <a:cs typeface="Times New Roman"/>
              </a:rPr>
              <a:t>3, </a:t>
            </a:r>
            <a:r>
              <a:rPr lang="en-US" altLang="zh-TW" sz="1400" dirty="0" smtClean="0">
                <a:latin typeface="Calibri" panose="020F0502020204030204" pitchFamily="34" charset="0"/>
              </a:rPr>
              <a:t>W</a:t>
            </a:r>
            <a:r>
              <a:rPr lang="en-US" altLang="zh-TW" sz="1400" baseline="-25000" dirty="0" smtClean="0">
                <a:latin typeface="Calibri" panose="020F0502020204030204" pitchFamily="34" charset="0"/>
              </a:rPr>
              <a:t>RD</a:t>
            </a:r>
            <a:r>
              <a:rPr lang="en-US" altLang="zh-TW" sz="1400" dirty="0" smtClean="0">
                <a:latin typeface="Calibri" panose="020F0502020204030204" pitchFamily="34" charset="0"/>
              </a:rPr>
              <a:t>=(W/16)*2</a:t>
            </a:r>
            <a:endParaRPr lang="zh-TW" altLang="en-US" sz="1400" dirty="0">
              <a:latin typeface="Calibri" panose="020F0502020204030204" pitchFamily="34" charset="0"/>
            </a:endParaRPr>
          </a:p>
          <a:p>
            <a:endParaRPr lang="zh-TW" altLang="en-US" sz="1100" dirty="0"/>
          </a:p>
        </p:txBody>
      </p:sp>
      <p:sp>
        <p:nvSpPr>
          <p:cNvPr id="3" name="文字方塊 2"/>
          <p:cNvSpPr txBox="1"/>
          <p:nvPr/>
        </p:nvSpPr>
        <p:spPr>
          <a:xfrm>
            <a:off x="1679132" y="6150206"/>
            <a:ext cx="59286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" b="1" dirty="0" smtClean="0">
                <a:solidFill>
                  <a:srgbClr val="0000FF"/>
                </a:solidFill>
              </a:rPr>
              <a:t>Viewable for current </a:t>
            </a:r>
            <a:r>
              <a:rPr lang="en-US" altLang="zh-TW" sz="2000" b="1" dirty="0" err="1" smtClean="0">
                <a:solidFill>
                  <a:srgbClr val="0000FF"/>
                </a:solidFill>
              </a:rPr>
              <a:t>SbS</a:t>
            </a:r>
            <a:r>
              <a:rPr lang="en-US" altLang="zh-TW" sz="2000" b="1" dirty="0" smtClean="0">
                <a:solidFill>
                  <a:srgbClr val="0000FF"/>
                </a:solidFill>
              </a:rPr>
              <a:t> and </a:t>
            </a:r>
            <a:r>
              <a:rPr lang="en-US" altLang="zh-TW" sz="2000" b="1" dirty="0" err="1" smtClean="0">
                <a:solidFill>
                  <a:srgbClr val="0000FF"/>
                </a:solidFill>
              </a:rPr>
              <a:t>TaB</a:t>
            </a:r>
            <a:r>
              <a:rPr lang="en-US" altLang="zh-TW" sz="2000" b="1" dirty="0" smtClean="0">
                <a:solidFill>
                  <a:srgbClr val="0000FF"/>
                </a:solidFill>
              </a:rPr>
              <a:t> 3D displays! </a:t>
            </a:r>
            <a:endParaRPr lang="zh-TW" altLang="en-US" sz="20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7429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內容版面配置區 1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035" y="1744216"/>
            <a:ext cx="6595930" cy="3733800"/>
          </a:xfrm>
        </p:spPr>
      </p:pic>
      <p:sp>
        <p:nvSpPr>
          <p:cNvPr id="4" name="標題 1"/>
          <p:cNvSpPr txBox="1">
            <a:spLocks/>
          </p:cNvSpPr>
          <p:nvPr/>
        </p:nvSpPr>
        <p:spPr bwMode="auto">
          <a:xfrm>
            <a:off x="457200" y="773832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t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9pPr>
          </a:lstStyle>
          <a:p>
            <a:r>
              <a:rPr kumimoji="1" lang="en-US" altLang="zh-TW" sz="3200" dirty="0" smtClean="0">
                <a:latin typeface="Calibri" panose="020F0502020204030204" pitchFamily="34" charset="0"/>
              </a:rPr>
              <a:t>Decoded and View Synthesis frame comparison</a:t>
            </a:r>
            <a:endParaRPr kumimoji="1"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55976" y="2924944"/>
            <a:ext cx="3096344" cy="2592288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zh-TW" altLang="en-US" sz="1600" dirty="0" smtClean="0"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09067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629816"/>
            <a:ext cx="8229600" cy="1143000"/>
          </a:xfrm>
        </p:spPr>
        <p:txBody>
          <a:bodyPr>
            <a:normAutofit/>
          </a:bodyPr>
          <a:lstStyle/>
          <a:p>
            <a:r>
              <a:rPr kumimoji="1" lang="en-US" altLang="zh-TW" sz="3200" dirty="0">
                <a:latin typeface="Calibri" panose="020F0502020204030204" pitchFamily="34" charset="0"/>
              </a:rPr>
              <a:t>Decoded and View Synthesis frame </a:t>
            </a:r>
            <a:r>
              <a:rPr kumimoji="1" lang="en-US" altLang="zh-TW" sz="3200" dirty="0" smtClean="0">
                <a:latin typeface="Calibri" panose="020F0502020204030204" pitchFamily="34" charset="0"/>
              </a:rPr>
              <a:t>- LDP</a:t>
            </a:r>
            <a:endParaRPr kumimoji="1"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17" name="文字方塊 16"/>
          <p:cNvSpPr txBox="1"/>
          <p:nvPr/>
        </p:nvSpPr>
        <p:spPr>
          <a:xfrm>
            <a:off x="1272846" y="1903563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Texture Y</a:t>
            </a:r>
            <a:endParaRPr lang="zh-TW" altLang="en-US" dirty="0"/>
          </a:p>
        </p:txBody>
      </p:sp>
      <p:sp>
        <p:nvSpPr>
          <p:cNvPr id="18" name="文字方塊 17"/>
          <p:cNvSpPr txBox="1"/>
          <p:nvPr/>
        </p:nvSpPr>
        <p:spPr>
          <a:xfrm>
            <a:off x="4139952" y="1903563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Depth Y</a:t>
            </a:r>
            <a:endParaRPr lang="zh-TW" altLang="en-US" dirty="0"/>
          </a:p>
        </p:txBody>
      </p:sp>
      <p:sp>
        <p:nvSpPr>
          <p:cNvPr id="19" name="文字方塊 18"/>
          <p:cNvSpPr txBox="1"/>
          <p:nvPr/>
        </p:nvSpPr>
        <p:spPr>
          <a:xfrm>
            <a:off x="6228184" y="1894270"/>
            <a:ext cx="19307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DIBR Texture Y</a:t>
            </a:r>
            <a:endParaRPr lang="zh-TW" altLang="en-US" dirty="0"/>
          </a:p>
        </p:txBody>
      </p:sp>
      <p:sp>
        <p:nvSpPr>
          <p:cNvPr id="20" name="文字方塊 19"/>
          <p:cNvSpPr txBox="1"/>
          <p:nvPr/>
        </p:nvSpPr>
        <p:spPr>
          <a:xfrm>
            <a:off x="-396552" y="3115753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TW" dirty="0" smtClean="0"/>
              <a:t>3D </a:t>
            </a:r>
          </a:p>
          <a:p>
            <a:pPr algn="r"/>
            <a:r>
              <a:rPr lang="en-US" altLang="zh-TW" dirty="0" smtClean="0"/>
              <a:t>HTM</a:t>
            </a:r>
            <a:endParaRPr lang="zh-TW" altLang="en-US" dirty="0"/>
          </a:p>
        </p:txBody>
      </p:sp>
      <p:sp>
        <p:nvSpPr>
          <p:cNvPr id="21" name="文字方塊 20"/>
          <p:cNvSpPr txBox="1"/>
          <p:nvPr/>
        </p:nvSpPr>
        <p:spPr>
          <a:xfrm>
            <a:off x="-396552" y="5287939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TW" dirty="0" smtClean="0"/>
              <a:t>3/4 </a:t>
            </a:r>
          </a:p>
          <a:p>
            <a:pPr algn="r"/>
            <a:r>
              <a:rPr lang="en-US" altLang="zh-TW" dirty="0" smtClean="0"/>
              <a:t>CTDP</a:t>
            </a:r>
            <a:endParaRPr lang="zh-TW" altLang="en-US" dirty="0"/>
          </a:p>
        </p:txBody>
      </p:sp>
      <p:sp>
        <p:nvSpPr>
          <p:cNvPr id="22" name="內容版面配置區 2"/>
          <p:cNvSpPr txBox="1">
            <a:spLocks/>
          </p:cNvSpPr>
          <p:nvPr/>
        </p:nvSpPr>
        <p:spPr bwMode="auto">
          <a:xfrm>
            <a:off x="457200" y="1325488"/>
            <a:ext cx="8229600" cy="4839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2400" b="1" dirty="0" smtClean="0">
                <a:latin typeface="Calibri" panose="020F0502020204030204" pitchFamily="34" charset="0"/>
              </a:rPr>
              <a:t>HEVC+CTDP-2LR </a:t>
            </a:r>
            <a:r>
              <a:rPr lang="en-US" altLang="zh-TW" sz="2400" b="1" dirty="0">
                <a:latin typeface="Calibri" panose="020F0502020204030204" pitchFamily="34" charset="0"/>
              </a:rPr>
              <a:t>vs </a:t>
            </a:r>
            <a:r>
              <a:rPr lang="en-US" altLang="zh-TW" sz="2400" b="1" dirty="0" smtClean="0">
                <a:latin typeface="Calibri" panose="020F0502020204030204" pitchFamily="34" charset="0"/>
              </a:rPr>
              <a:t>3D-HEVC </a:t>
            </a:r>
            <a:r>
              <a:rPr lang="en-US" altLang="zh-TW" sz="2400" dirty="0" smtClean="0">
                <a:solidFill>
                  <a:srgbClr val="0000FF"/>
                </a:solidFill>
                <a:latin typeface="Calibri" panose="020F0502020204030204" pitchFamily="34" charset="0"/>
              </a:rPr>
              <a:t>(2V2D, QP=37)</a:t>
            </a:r>
            <a:endParaRPr lang="zh-TW" altLang="en-US" sz="24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內容版面配置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084" y="2321647"/>
            <a:ext cx="2520000" cy="2073632"/>
          </a:xfrm>
        </p:spPr>
      </p:pic>
      <p:pic>
        <p:nvPicPr>
          <p:cNvPr id="23" name="圖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8425" y="2321647"/>
            <a:ext cx="2519999" cy="2073632"/>
          </a:xfrm>
          <a:prstGeom prst="rect">
            <a:avLst/>
          </a:prstGeom>
        </p:spPr>
      </p:pic>
      <p:pic>
        <p:nvPicPr>
          <p:cNvPr id="24" name="圖片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425" y="2321647"/>
            <a:ext cx="2519999" cy="2073632"/>
          </a:xfrm>
          <a:prstGeom prst="rect">
            <a:avLst/>
          </a:prstGeom>
        </p:spPr>
      </p:pic>
      <p:pic>
        <p:nvPicPr>
          <p:cNvPr id="25" name="圖片 24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8425" y="4437780"/>
            <a:ext cx="2520000" cy="2073600"/>
          </a:xfrm>
          <a:prstGeom prst="rect">
            <a:avLst/>
          </a:prstGeom>
        </p:spPr>
      </p:pic>
      <p:pic>
        <p:nvPicPr>
          <p:cNvPr id="26" name="圖片 25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425" y="4437780"/>
            <a:ext cx="2520000" cy="2073600"/>
          </a:xfrm>
          <a:prstGeom prst="rect">
            <a:avLst/>
          </a:prstGeom>
        </p:spPr>
      </p:pic>
      <p:pic>
        <p:nvPicPr>
          <p:cNvPr id="27" name="圖片 26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424" y="4437780"/>
            <a:ext cx="2520000" cy="2073600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6948825" y="3212976"/>
            <a:ext cx="1080120" cy="118230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9" name="矩形 28"/>
          <p:cNvSpPr/>
          <p:nvPr/>
        </p:nvSpPr>
        <p:spPr>
          <a:xfrm>
            <a:off x="6948825" y="5343041"/>
            <a:ext cx="1080120" cy="118230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11198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/>
          <p:cNvSpPr txBox="1">
            <a:spLocks/>
          </p:cNvSpPr>
          <p:nvPr/>
        </p:nvSpPr>
        <p:spPr bwMode="auto">
          <a:xfrm>
            <a:off x="457200" y="84584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t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9pPr>
          </a:lstStyle>
          <a:p>
            <a:r>
              <a:rPr kumimoji="1" lang="en-US" altLang="zh-TW" sz="3200" dirty="0" smtClean="0">
                <a:latin typeface="Calibri" panose="020F0502020204030204" pitchFamily="34" charset="0"/>
              </a:rPr>
              <a:t>Decoded and View Synthesis frame comparison</a:t>
            </a:r>
            <a:endParaRPr kumimoji="1" lang="zh-TW" altLang="en-US" sz="3200" dirty="0">
              <a:latin typeface="Calibri" panose="020F0502020204030204" pitchFamily="34" charset="0"/>
            </a:endParaRPr>
          </a:p>
        </p:txBody>
      </p:sp>
      <p:pic>
        <p:nvPicPr>
          <p:cNvPr id="6" name="內容版面配置區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844824"/>
            <a:ext cx="4978400" cy="3733800"/>
          </a:xfrm>
        </p:spPr>
      </p:pic>
    </p:spTree>
    <p:extLst>
      <p:ext uri="{BB962C8B-B14F-4D97-AF65-F5344CB8AC3E}">
        <p14:creationId xmlns:p14="http://schemas.microsoft.com/office/powerpoint/2010/main" val="2783967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629816"/>
            <a:ext cx="8229600" cy="1143000"/>
          </a:xfrm>
        </p:spPr>
        <p:txBody>
          <a:bodyPr>
            <a:normAutofit/>
          </a:bodyPr>
          <a:lstStyle/>
          <a:p>
            <a:r>
              <a:rPr kumimoji="1" lang="en-US" altLang="zh-TW" sz="3200" dirty="0">
                <a:latin typeface="Calibri" panose="020F0502020204030204" pitchFamily="34" charset="0"/>
              </a:rPr>
              <a:t>Decoded and View Synthesis frame </a:t>
            </a:r>
            <a:r>
              <a:rPr kumimoji="1" lang="en-US" altLang="zh-TW" sz="3200" dirty="0" smtClean="0">
                <a:latin typeface="Calibri" panose="020F0502020204030204" pitchFamily="34" charset="0"/>
              </a:rPr>
              <a:t>- LDP</a:t>
            </a:r>
            <a:endParaRPr kumimoji="1"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17" name="文字方塊 16"/>
          <p:cNvSpPr txBox="1"/>
          <p:nvPr/>
        </p:nvSpPr>
        <p:spPr>
          <a:xfrm>
            <a:off x="1408362" y="1903563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Texture Y</a:t>
            </a:r>
            <a:endParaRPr lang="zh-TW" altLang="en-US" dirty="0"/>
          </a:p>
        </p:txBody>
      </p:sp>
      <p:sp>
        <p:nvSpPr>
          <p:cNvPr id="18" name="文字方塊 17"/>
          <p:cNvSpPr txBox="1"/>
          <p:nvPr/>
        </p:nvSpPr>
        <p:spPr>
          <a:xfrm>
            <a:off x="4275468" y="1903563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Depth Y</a:t>
            </a:r>
            <a:endParaRPr lang="zh-TW" altLang="en-US" dirty="0"/>
          </a:p>
        </p:txBody>
      </p:sp>
      <p:sp>
        <p:nvSpPr>
          <p:cNvPr id="19" name="文字方塊 18"/>
          <p:cNvSpPr txBox="1"/>
          <p:nvPr/>
        </p:nvSpPr>
        <p:spPr>
          <a:xfrm>
            <a:off x="6363700" y="1894270"/>
            <a:ext cx="19307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DIBR Texture Y</a:t>
            </a:r>
            <a:endParaRPr lang="zh-TW" altLang="en-US" dirty="0"/>
          </a:p>
        </p:txBody>
      </p:sp>
      <p:sp>
        <p:nvSpPr>
          <p:cNvPr id="20" name="文字方塊 19"/>
          <p:cNvSpPr txBox="1"/>
          <p:nvPr/>
        </p:nvSpPr>
        <p:spPr>
          <a:xfrm>
            <a:off x="-333044" y="2780928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TW" dirty="0" smtClean="0"/>
              <a:t>3D </a:t>
            </a:r>
          </a:p>
          <a:p>
            <a:pPr algn="r"/>
            <a:r>
              <a:rPr lang="en-US" altLang="zh-TW" dirty="0" smtClean="0"/>
              <a:t>HTM</a:t>
            </a:r>
            <a:endParaRPr lang="zh-TW" altLang="en-US" dirty="0"/>
          </a:p>
        </p:txBody>
      </p:sp>
      <p:sp>
        <p:nvSpPr>
          <p:cNvPr id="21" name="文字方塊 20"/>
          <p:cNvSpPr txBox="1"/>
          <p:nvPr/>
        </p:nvSpPr>
        <p:spPr>
          <a:xfrm>
            <a:off x="-333044" y="4953114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TW" dirty="0" smtClean="0"/>
              <a:t>3/4 </a:t>
            </a:r>
          </a:p>
          <a:p>
            <a:pPr algn="r"/>
            <a:r>
              <a:rPr lang="en-US" altLang="zh-TW" dirty="0" smtClean="0"/>
              <a:t>CTDP</a:t>
            </a:r>
            <a:endParaRPr lang="zh-TW" altLang="en-US" dirty="0"/>
          </a:p>
        </p:txBody>
      </p:sp>
      <p:sp>
        <p:nvSpPr>
          <p:cNvPr id="22" name="內容版面配置區 2"/>
          <p:cNvSpPr txBox="1">
            <a:spLocks/>
          </p:cNvSpPr>
          <p:nvPr/>
        </p:nvSpPr>
        <p:spPr bwMode="auto">
          <a:xfrm>
            <a:off x="457200" y="1325488"/>
            <a:ext cx="8229600" cy="4839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2400" b="1" dirty="0" smtClean="0">
                <a:latin typeface="Calibri" panose="020F0502020204030204" pitchFamily="34" charset="0"/>
              </a:rPr>
              <a:t>HEVC+CTDP-2LR </a:t>
            </a:r>
            <a:r>
              <a:rPr lang="en-US" altLang="zh-TW" sz="2400" b="1" dirty="0">
                <a:latin typeface="Calibri" panose="020F0502020204030204" pitchFamily="34" charset="0"/>
              </a:rPr>
              <a:t>vs </a:t>
            </a:r>
            <a:r>
              <a:rPr lang="en-US" altLang="zh-TW" sz="2400" b="1" dirty="0" smtClean="0">
                <a:latin typeface="Calibri" panose="020F0502020204030204" pitchFamily="34" charset="0"/>
              </a:rPr>
              <a:t>3D-HEVC </a:t>
            </a:r>
            <a:r>
              <a:rPr lang="en-US" altLang="zh-TW" sz="2400" dirty="0" smtClean="0">
                <a:solidFill>
                  <a:srgbClr val="0000FF"/>
                </a:solidFill>
                <a:latin typeface="Calibri" panose="020F0502020204030204" pitchFamily="34" charset="0"/>
              </a:rPr>
              <a:t>(2V2D, QP=37)</a:t>
            </a:r>
            <a:endParaRPr lang="zh-TW" altLang="en-US" sz="24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" name="內容版面配置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084" y="2235139"/>
            <a:ext cx="2520000" cy="1597647"/>
          </a:xfrm>
        </p:spPr>
      </p:pic>
      <p:pic>
        <p:nvPicPr>
          <p:cNvPr id="31" name="圖片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8425" y="2235140"/>
            <a:ext cx="2519999" cy="1597646"/>
          </a:xfrm>
          <a:prstGeom prst="rect">
            <a:avLst/>
          </a:prstGeom>
        </p:spPr>
      </p:pic>
      <p:pic>
        <p:nvPicPr>
          <p:cNvPr id="32" name="圖片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425" y="2235140"/>
            <a:ext cx="2519999" cy="1597646"/>
          </a:xfrm>
          <a:prstGeom prst="rect">
            <a:avLst/>
          </a:prstGeom>
        </p:spPr>
      </p:pic>
      <p:pic>
        <p:nvPicPr>
          <p:cNvPr id="33" name="圖片 32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8424" y="4350880"/>
            <a:ext cx="2520000" cy="1598400"/>
          </a:xfrm>
          <a:prstGeom prst="rect">
            <a:avLst/>
          </a:prstGeom>
        </p:spPr>
      </p:pic>
      <p:pic>
        <p:nvPicPr>
          <p:cNvPr id="34" name="圖片 33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424" y="4350880"/>
            <a:ext cx="2520000" cy="1598400"/>
          </a:xfrm>
          <a:prstGeom prst="rect">
            <a:avLst/>
          </a:prstGeom>
        </p:spPr>
      </p:pic>
      <p:pic>
        <p:nvPicPr>
          <p:cNvPr id="35" name="圖片 34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424" y="4350880"/>
            <a:ext cx="2520000" cy="1598400"/>
          </a:xfrm>
          <a:prstGeom prst="rect">
            <a:avLst/>
          </a:prstGeom>
        </p:spPr>
      </p:pic>
      <p:sp>
        <p:nvSpPr>
          <p:cNvPr id="36" name="矩形 35"/>
          <p:cNvSpPr/>
          <p:nvPr/>
        </p:nvSpPr>
        <p:spPr>
          <a:xfrm>
            <a:off x="6516777" y="4517427"/>
            <a:ext cx="468191" cy="936104"/>
          </a:xfrm>
          <a:prstGeom prst="rect">
            <a:avLst/>
          </a:pr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7" name="矩形 36"/>
          <p:cNvSpPr/>
          <p:nvPr/>
        </p:nvSpPr>
        <p:spPr>
          <a:xfrm>
            <a:off x="6480634" y="2388493"/>
            <a:ext cx="468191" cy="936104"/>
          </a:xfrm>
          <a:prstGeom prst="rect">
            <a:avLst/>
          </a:pr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33196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4857" y="692497"/>
            <a:ext cx="7775575" cy="576263"/>
          </a:xfrm>
        </p:spPr>
        <p:txBody>
          <a:bodyPr/>
          <a:lstStyle/>
          <a:p>
            <a:r>
              <a:rPr lang="en-US" altLang="zh-TW" sz="3200" b="1" i="0" dirty="0" smtClean="0">
                <a:effectLst/>
                <a:latin typeface="Calibri" pitchFamily="34" charset="0"/>
              </a:rPr>
              <a:t>Conclusions</a:t>
            </a:r>
            <a:endParaRPr lang="en-US" altLang="zh-TW" sz="3200" b="1" i="0" dirty="0">
              <a:effectLst/>
              <a:latin typeface="Calibri" pitchFamily="34" charset="0"/>
            </a:endParaRPr>
          </a:p>
        </p:txBody>
      </p:sp>
      <p:sp>
        <p:nvSpPr>
          <p:cNvPr id="4" name="內容版面配置區 2"/>
          <p:cNvSpPr txBox="1">
            <a:spLocks/>
          </p:cNvSpPr>
          <p:nvPr/>
        </p:nvSpPr>
        <p:spPr>
          <a:xfrm>
            <a:off x="457200" y="1397496"/>
            <a:ext cx="8363272" cy="483981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This contribution proposes modified CTDP SEI Message which is an update of the prior contribution JCT3V-J0108, by adding two-view plus two-depth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types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in centralized texture-depth packing content interpretation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type. This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contribution also limits the frame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size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of reduced depth regions to be even</a:t>
            </a:r>
            <a:endParaRPr kumimoji="0" lang="en-US" altLang="zh-TW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objective measurements of the proposed texture-3/4, texture-5/6 and texture-11/12 CTDP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formats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with LR, TB, 2LR 2TB configurations are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compared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to those of the one-view plus one-depth and two-view plus two-depth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coded by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3D-HEVC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kumimoji="0" lang="en-US" altLang="zh-TW" dirty="0" smtClean="0"/>
          </a:p>
          <a:p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HEVC+CDTP formats show some advantage in low bit rate coding.</a:t>
            </a:r>
          </a:p>
          <a:p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Once CTDP SEI Message is accepted by MPEG, </a:t>
            </a:r>
            <a:r>
              <a:rPr kumimoji="0" lang="en-US" altLang="zh-TW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ChungHwa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Telecom MOD System and </a:t>
            </a:r>
            <a:r>
              <a:rPr kumimoji="0" lang="en-US" altLang="zh-TW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Hsin-Yeong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An Cable TV Company will adopt it for their 3D video services.</a:t>
            </a:r>
          </a:p>
          <a:p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China AVS2 has accepted the texture reduction ratio 5/6 for CTDP LR, TB, 2LR, and 2TB for future AVS2 baseline_3D_packing profile.</a:t>
            </a:r>
            <a:endParaRPr kumimoji="0" lang="zh-TW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6605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93556" y="2564904"/>
            <a:ext cx="7099764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4400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Thanks for </a:t>
            </a:r>
            <a:r>
              <a:rPr lang="en-US" altLang="zh-TW" sz="4400" dirty="0">
                <a:solidFill>
                  <a:schemeClr val="accent1"/>
                </a:solidFill>
                <a:latin typeface="Calibri" panose="020F0502020204030204" pitchFamily="34" charset="0"/>
              </a:rPr>
              <a:t>your </a:t>
            </a:r>
            <a:r>
              <a:rPr lang="en-US" altLang="zh-TW" sz="4400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kind attention</a:t>
            </a:r>
          </a:p>
          <a:p>
            <a:pPr algn="ctr"/>
            <a:endParaRPr lang="en-US" altLang="zh-TW" sz="4400" dirty="0" smtClean="0">
              <a:solidFill>
                <a:schemeClr val="accent1"/>
              </a:solidFill>
              <a:latin typeface="Calibri" panose="020F0502020204030204" pitchFamily="34" charset="0"/>
            </a:endParaRPr>
          </a:p>
          <a:p>
            <a:pPr algn="ctr"/>
            <a:r>
              <a:rPr lang="en-US" altLang="zh-TW" sz="4400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Q&amp;A</a:t>
            </a:r>
            <a:endParaRPr lang="zh-TW" altLang="en-US" sz="4400" dirty="0">
              <a:solidFill>
                <a:schemeClr val="accent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3046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圖片 49"/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428" y="1651086"/>
            <a:ext cx="4093028" cy="1936758"/>
          </a:xfrm>
          <a:prstGeom prst="rect">
            <a:avLst/>
          </a:prstGeom>
        </p:spPr>
      </p:pic>
      <p:pic>
        <p:nvPicPr>
          <p:cNvPr id="51" name="圖片 50"/>
          <p:cNvPicPr>
            <a:picLocks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4582136" y="1461634"/>
            <a:ext cx="4092573" cy="195736"/>
          </a:xfrm>
          <a:prstGeom prst="rect">
            <a:avLst/>
          </a:prstGeom>
        </p:spPr>
      </p:pic>
      <p:pic>
        <p:nvPicPr>
          <p:cNvPr id="52" name="圖片 51"/>
          <p:cNvPicPr>
            <a:picLocks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93403" y="3561205"/>
            <a:ext cx="4068000" cy="195736"/>
          </a:xfrm>
          <a:prstGeom prst="rect">
            <a:avLst/>
          </a:prstGeom>
          <a:scene3d>
            <a:camera prst="orthographicFront">
              <a:rot lat="10800000" lon="0" rev="0"/>
            </a:camera>
            <a:lightRig rig="threePt" dir="t"/>
          </a:scene3d>
        </p:spPr>
      </p:pic>
      <p:grpSp>
        <p:nvGrpSpPr>
          <p:cNvPr id="4" name="群組 3"/>
          <p:cNvGrpSpPr/>
          <p:nvPr/>
        </p:nvGrpSpPr>
        <p:grpSpPr>
          <a:xfrm>
            <a:off x="1236482" y="4346217"/>
            <a:ext cx="4104020" cy="2277609"/>
            <a:chOff x="562409" y="3443510"/>
            <a:chExt cx="4104020" cy="2277609"/>
          </a:xfrm>
        </p:grpSpPr>
        <p:pic>
          <p:nvPicPr>
            <p:cNvPr id="53" name="圖片 52"/>
            <p:cNvPicPr preferRelativeResize="0">
              <a:picLocks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000"/>
            <a:stretch/>
          </p:blipFill>
          <p:spPr>
            <a:xfrm>
              <a:off x="562409" y="3456072"/>
              <a:ext cx="342634" cy="2261062"/>
            </a:xfrm>
            <a:prstGeom prst="rect">
              <a:avLst/>
            </a:prstGeom>
            <a:scene3d>
              <a:camera prst="orthographicFront">
                <a:rot lat="0" lon="10800000" rev="0"/>
              </a:camera>
              <a:lightRig rig="threePt" dir="t"/>
            </a:scene3d>
          </p:spPr>
        </p:pic>
        <p:pic>
          <p:nvPicPr>
            <p:cNvPr id="54" name="圖片 53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7329" y="3447495"/>
              <a:ext cx="3436798" cy="2273624"/>
            </a:xfrm>
            <a:prstGeom prst="rect">
              <a:avLst/>
            </a:prstGeom>
          </p:spPr>
        </p:pic>
        <p:pic>
          <p:nvPicPr>
            <p:cNvPr id="55" name="圖片 54"/>
            <p:cNvPicPr preferRelativeResize="0">
              <a:picLocks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/>
            <a:stretch/>
          </p:blipFill>
          <p:spPr>
            <a:xfrm>
              <a:off x="4323795" y="3443510"/>
              <a:ext cx="342634" cy="2257200"/>
            </a:xfrm>
            <a:prstGeom prst="rect">
              <a:avLst/>
            </a:prstGeom>
            <a:scene3d>
              <a:camera prst="orthographicFront">
                <a:rot lat="0" lon="10800000" rev="0"/>
              </a:camera>
              <a:lightRig rig="threePt" dir="t"/>
            </a:scene3d>
          </p:spPr>
        </p:pic>
      </p:grpSp>
      <p:sp>
        <p:nvSpPr>
          <p:cNvPr id="6" name="文字方塊 5"/>
          <p:cNvSpPr txBox="1"/>
          <p:nvPr/>
        </p:nvSpPr>
        <p:spPr>
          <a:xfrm>
            <a:off x="2964674" y="3872623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1600</a:t>
            </a:r>
            <a:endParaRPr lang="zh-TW" altLang="en-US" dirty="0"/>
          </a:p>
        </p:txBody>
      </p:sp>
      <p:sp>
        <p:nvSpPr>
          <p:cNvPr id="59" name="文字方塊 58"/>
          <p:cNvSpPr txBox="1"/>
          <p:nvPr/>
        </p:nvSpPr>
        <p:spPr>
          <a:xfrm>
            <a:off x="4860032" y="3863331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160</a:t>
            </a:r>
            <a:endParaRPr lang="zh-TW" altLang="en-US" dirty="0"/>
          </a:p>
        </p:txBody>
      </p:sp>
      <p:sp>
        <p:nvSpPr>
          <p:cNvPr id="60" name="文字方塊 59"/>
          <p:cNvSpPr txBox="1"/>
          <p:nvPr/>
        </p:nvSpPr>
        <p:spPr>
          <a:xfrm>
            <a:off x="1104041" y="3861048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160</a:t>
            </a:r>
            <a:endParaRPr lang="zh-TW" altLang="en-US" dirty="0"/>
          </a:p>
        </p:txBody>
      </p:sp>
      <p:sp>
        <p:nvSpPr>
          <p:cNvPr id="61" name="文字方塊 60"/>
          <p:cNvSpPr txBox="1"/>
          <p:nvPr/>
        </p:nvSpPr>
        <p:spPr>
          <a:xfrm>
            <a:off x="300378" y="5312783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1088</a:t>
            </a:r>
            <a:endParaRPr lang="zh-TW" altLang="en-US" dirty="0"/>
          </a:p>
        </p:txBody>
      </p:sp>
      <p:sp>
        <p:nvSpPr>
          <p:cNvPr id="7" name="左大括弧 6"/>
          <p:cNvSpPr/>
          <p:nvPr/>
        </p:nvSpPr>
        <p:spPr>
          <a:xfrm>
            <a:off x="948450" y="4358779"/>
            <a:ext cx="189735" cy="224463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左大括弧 7"/>
          <p:cNvSpPr/>
          <p:nvPr/>
        </p:nvSpPr>
        <p:spPr>
          <a:xfrm>
            <a:off x="1321364" y="4087412"/>
            <a:ext cx="180000" cy="324000"/>
          </a:xfrm>
          <a:prstGeom prst="leftBrace">
            <a:avLst/>
          </a:prstGeom>
          <a:scene3d>
            <a:camera prst="orthographicFront">
              <a:rot lat="0" lon="0" rev="1620000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9" name="左大括弧 68"/>
          <p:cNvSpPr/>
          <p:nvPr/>
        </p:nvSpPr>
        <p:spPr>
          <a:xfrm>
            <a:off x="3203848" y="2564904"/>
            <a:ext cx="180000" cy="3348000"/>
          </a:xfrm>
          <a:prstGeom prst="leftBrace">
            <a:avLst/>
          </a:prstGeom>
          <a:scene3d>
            <a:camera prst="orthographicFront">
              <a:rot lat="0" lon="0" rev="1620000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0" name="文字方塊 69"/>
          <p:cNvSpPr txBox="1"/>
          <p:nvPr/>
        </p:nvSpPr>
        <p:spPr>
          <a:xfrm>
            <a:off x="6262718" y="970428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1920</a:t>
            </a:r>
            <a:endParaRPr lang="zh-TW" altLang="en-US" dirty="0"/>
          </a:p>
        </p:txBody>
      </p:sp>
      <p:sp>
        <p:nvSpPr>
          <p:cNvPr id="71" name="左大括弧 70"/>
          <p:cNvSpPr/>
          <p:nvPr/>
        </p:nvSpPr>
        <p:spPr>
          <a:xfrm>
            <a:off x="6552240" y="-604405"/>
            <a:ext cx="180000" cy="3996000"/>
          </a:xfrm>
          <a:prstGeom prst="leftBrace">
            <a:avLst/>
          </a:prstGeom>
          <a:scene3d>
            <a:camera prst="orthographicFront">
              <a:rot lat="0" lon="0" rev="1620000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2" name="文字方塊 71"/>
          <p:cNvSpPr txBox="1"/>
          <p:nvPr/>
        </p:nvSpPr>
        <p:spPr>
          <a:xfrm>
            <a:off x="3837596" y="2444038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908</a:t>
            </a:r>
            <a:endParaRPr lang="zh-TW" altLang="en-US" dirty="0"/>
          </a:p>
        </p:txBody>
      </p:sp>
      <p:sp>
        <p:nvSpPr>
          <p:cNvPr id="73" name="左大括弧 72"/>
          <p:cNvSpPr/>
          <p:nvPr/>
        </p:nvSpPr>
        <p:spPr>
          <a:xfrm>
            <a:off x="4390510" y="1666299"/>
            <a:ext cx="189735" cy="19080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4" name="文字方塊 73"/>
          <p:cNvSpPr txBox="1"/>
          <p:nvPr/>
        </p:nvSpPr>
        <p:spPr>
          <a:xfrm>
            <a:off x="3981612" y="3491716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90</a:t>
            </a:r>
            <a:endParaRPr lang="zh-TW" altLang="en-US" dirty="0"/>
          </a:p>
        </p:txBody>
      </p:sp>
      <p:sp>
        <p:nvSpPr>
          <p:cNvPr id="75" name="文字方塊 74"/>
          <p:cNvSpPr txBox="1"/>
          <p:nvPr/>
        </p:nvSpPr>
        <p:spPr>
          <a:xfrm>
            <a:off x="3981612" y="1380334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90</a:t>
            </a:r>
            <a:endParaRPr lang="zh-TW" altLang="en-US" dirty="0"/>
          </a:p>
        </p:txBody>
      </p:sp>
      <p:sp>
        <p:nvSpPr>
          <p:cNvPr id="76" name="左大括弧 75"/>
          <p:cNvSpPr/>
          <p:nvPr/>
        </p:nvSpPr>
        <p:spPr>
          <a:xfrm>
            <a:off x="4390510" y="3596190"/>
            <a:ext cx="189735" cy="1440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7" name="左大括弧 76"/>
          <p:cNvSpPr/>
          <p:nvPr/>
        </p:nvSpPr>
        <p:spPr>
          <a:xfrm>
            <a:off x="4390510" y="1487358"/>
            <a:ext cx="189735" cy="1440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文字方塊 1"/>
          <p:cNvSpPr txBox="1"/>
          <p:nvPr/>
        </p:nvSpPr>
        <p:spPr>
          <a:xfrm>
            <a:off x="558572" y="801151"/>
            <a:ext cx="330411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3200" b="1" dirty="0" smtClean="0">
                <a:solidFill>
                  <a:schemeClr val="tx2"/>
                </a:solidFill>
              </a:rPr>
              <a:t>Example 1 (5/6):</a:t>
            </a:r>
          </a:p>
          <a:p>
            <a:r>
              <a:rPr lang="en-US" altLang="zh-TW" sz="3200" b="1" dirty="0" smtClean="0">
                <a:solidFill>
                  <a:schemeClr val="tx2"/>
                </a:solidFill>
              </a:rPr>
              <a:t>1920x1088</a:t>
            </a:r>
            <a:endParaRPr lang="zh-TW" altLang="en-US" sz="3200" b="1" dirty="0">
              <a:solidFill>
                <a:schemeClr val="tx2"/>
              </a:solidFill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842201" y="1911589"/>
            <a:ext cx="21868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" dirty="0" smtClean="0">
                <a:solidFill>
                  <a:srgbClr val="0000FF"/>
                </a:solidFill>
              </a:rPr>
              <a:t>1088/24=45.3333</a:t>
            </a:r>
            <a:endParaRPr lang="zh-TW" altLang="en-US" sz="2000" dirty="0">
              <a:solidFill>
                <a:srgbClr val="0000FF"/>
              </a:solidFill>
            </a:endParaRPr>
          </a:p>
        </p:txBody>
      </p:sp>
      <p:sp>
        <p:nvSpPr>
          <p:cNvPr id="26" name="文字方塊 25"/>
          <p:cNvSpPr txBox="1"/>
          <p:nvPr/>
        </p:nvSpPr>
        <p:spPr>
          <a:xfrm>
            <a:off x="990075" y="2276872"/>
            <a:ext cx="15728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" b="1" dirty="0">
                <a:solidFill>
                  <a:prstClr val="black"/>
                </a:solidFill>
              </a:rPr>
              <a:t>[</a:t>
            </a:r>
            <a:r>
              <a:rPr lang="en-US" altLang="zh-TW" sz="2000" b="1" dirty="0" smtClean="0">
                <a:solidFill>
                  <a:prstClr val="black"/>
                </a:solidFill>
              </a:rPr>
              <a:t>H/24]*2=90</a:t>
            </a:r>
            <a:endParaRPr lang="zh-TW" altLang="en-US" sz="2000" b="1" dirty="0">
              <a:solidFill>
                <a:prstClr val="black"/>
              </a:solidFill>
            </a:endParaRPr>
          </a:p>
        </p:txBody>
      </p:sp>
      <p:sp>
        <p:nvSpPr>
          <p:cNvPr id="27" name="文字方塊 26"/>
          <p:cNvSpPr txBox="1"/>
          <p:nvPr/>
        </p:nvSpPr>
        <p:spPr>
          <a:xfrm>
            <a:off x="990075" y="2728043"/>
            <a:ext cx="20425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" b="1" dirty="0" smtClean="0">
                <a:solidFill>
                  <a:prstClr val="black"/>
                </a:solidFill>
              </a:rPr>
              <a:t>H</a:t>
            </a:r>
            <a:r>
              <a:rPr lang="en-US" altLang="zh-TW" sz="2000" b="1" dirty="0" smtClean="0">
                <a:solidFill>
                  <a:prstClr val="black"/>
                </a:solidFill>
                <a:latin typeface="Symbol" panose="05050102010706020507" pitchFamily="18" charset="2"/>
              </a:rPr>
              <a:t>-</a:t>
            </a:r>
            <a:r>
              <a:rPr lang="en-US" altLang="zh-TW" sz="2000" b="1" dirty="0" smtClean="0">
                <a:solidFill>
                  <a:prstClr val="black"/>
                </a:solidFill>
              </a:rPr>
              <a:t>[H/24]*4=908</a:t>
            </a:r>
            <a:endParaRPr lang="zh-TW" altLang="en-US" sz="2000" b="1" dirty="0">
              <a:solidFill>
                <a:prstClr val="black"/>
              </a:solidFill>
            </a:endParaRPr>
          </a:p>
        </p:txBody>
      </p:sp>
      <p:sp>
        <p:nvSpPr>
          <p:cNvPr id="29" name="文字方塊 28"/>
          <p:cNvSpPr txBox="1"/>
          <p:nvPr/>
        </p:nvSpPr>
        <p:spPr>
          <a:xfrm>
            <a:off x="6064454" y="4509120"/>
            <a:ext cx="14093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>
                <a:solidFill>
                  <a:srgbClr val="0000FF"/>
                </a:solidFill>
              </a:rPr>
              <a:t>1920/24=80</a:t>
            </a:r>
            <a:endParaRPr lang="zh-TW" altLang="en-US" dirty="0">
              <a:solidFill>
                <a:srgbClr val="0000FF"/>
              </a:solidFill>
            </a:endParaRPr>
          </a:p>
        </p:txBody>
      </p:sp>
      <p:sp>
        <p:nvSpPr>
          <p:cNvPr id="30" name="文字方塊 29"/>
          <p:cNvSpPr txBox="1"/>
          <p:nvPr/>
        </p:nvSpPr>
        <p:spPr>
          <a:xfrm>
            <a:off x="5974686" y="4941168"/>
            <a:ext cx="1614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prstClr val="black"/>
                </a:solidFill>
              </a:rPr>
              <a:t>[W/24]*2=160</a:t>
            </a:r>
            <a:endParaRPr lang="zh-TW" altLang="en-US" b="1" dirty="0">
              <a:solidFill>
                <a:prstClr val="black"/>
              </a:solidFill>
            </a:endParaRPr>
          </a:p>
        </p:txBody>
      </p:sp>
      <p:sp>
        <p:nvSpPr>
          <p:cNvPr id="31" name="文字方塊 30"/>
          <p:cNvSpPr txBox="1"/>
          <p:nvPr/>
        </p:nvSpPr>
        <p:spPr>
          <a:xfrm>
            <a:off x="5974686" y="5392339"/>
            <a:ext cx="20874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prstClr val="black"/>
                </a:solidFill>
              </a:rPr>
              <a:t>W</a:t>
            </a:r>
            <a:r>
              <a:rPr lang="en-US" altLang="zh-TW" b="1" dirty="0" smtClean="0">
                <a:solidFill>
                  <a:prstClr val="black"/>
                </a:solidFill>
                <a:latin typeface="Symbol" panose="05050102010706020507" pitchFamily="18" charset="2"/>
              </a:rPr>
              <a:t>-</a:t>
            </a:r>
            <a:r>
              <a:rPr lang="en-US" altLang="zh-TW" b="1" dirty="0" smtClean="0">
                <a:solidFill>
                  <a:prstClr val="black"/>
                </a:solidFill>
              </a:rPr>
              <a:t>[W/24]*4=1600</a:t>
            </a:r>
            <a:endParaRPr lang="zh-TW" altLang="en-US" b="1" dirty="0">
              <a:solidFill>
                <a:prstClr val="black"/>
              </a:solidFill>
            </a:endParaRPr>
          </a:p>
        </p:txBody>
      </p:sp>
      <p:sp>
        <p:nvSpPr>
          <p:cNvPr id="32" name="左大括弧 31"/>
          <p:cNvSpPr/>
          <p:nvPr/>
        </p:nvSpPr>
        <p:spPr>
          <a:xfrm>
            <a:off x="5079185" y="4079955"/>
            <a:ext cx="180000" cy="324000"/>
          </a:xfrm>
          <a:prstGeom prst="leftBrace">
            <a:avLst/>
          </a:prstGeom>
          <a:scene3d>
            <a:camera prst="orthographicFront">
              <a:rot lat="0" lon="0" rev="1620000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文字方塊 4"/>
          <p:cNvSpPr txBox="1"/>
          <p:nvPr/>
        </p:nvSpPr>
        <p:spPr>
          <a:xfrm>
            <a:off x="688907" y="3180539"/>
            <a:ext cx="32048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>
                <a:solidFill>
                  <a:srgbClr val="3333FF"/>
                </a:solidFill>
              </a:rPr>
              <a:t>True Texture ratio = 908/1088</a:t>
            </a:r>
          </a:p>
          <a:p>
            <a:r>
              <a:rPr lang="en-US" altLang="zh-TW" dirty="0" smtClean="0">
                <a:solidFill>
                  <a:srgbClr val="3333FF"/>
                </a:solidFill>
              </a:rPr>
              <a:t>True Depth ratio=540/1088</a:t>
            </a:r>
            <a:endParaRPr lang="zh-TW" altLang="en-US" dirty="0">
              <a:solidFill>
                <a:srgbClr val="3333FF"/>
              </a:solidFill>
            </a:endParaRPr>
          </a:p>
        </p:txBody>
      </p:sp>
      <p:sp>
        <p:nvSpPr>
          <p:cNvPr id="33" name="文字方塊 32"/>
          <p:cNvSpPr txBox="1"/>
          <p:nvPr/>
        </p:nvSpPr>
        <p:spPr>
          <a:xfrm>
            <a:off x="5436096" y="5761671"/>
            <a:ext cx="37883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>
                <a:solidFill>
                  <a:srgbClr val="3333FF"/>
                </a:solidFill>
              </a:rPr>
              <a:t>True Texture ratio = 1600/1920=5/6</a:t>
            </a:r>
          </a:p>
          <a:p>
            <a:r>
              <a:rPr lang="en-US" altLang="zh-TW" dirty="0" smtClean="0">
                <a:solidFill>
                  <a:srgbClr val="3333FF"/>
                </a:solidFill>
              </a:rPr>
              <a:t>True Depth ratio=640/1920=3/6</a:t>
            </a:r>
            <a:endParaRPr lang="zh-TW" altLang="en-US" dirty="0">
              <a:solidFill>
                <a:srgbClr val="3333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1378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圖片 49"/>
          <p:cNvPicPr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444" y="1651086"/>
            <a:ext cx="4093028" cy="1936758"/>
          </a:xfrm>
          <a:prstGeom prst="rect">
            <a:avLst/>
          </a:prstGeom>
        </p:spPr>
      </p:pic>
      <p:pic>
        <p:nvPicPr>
          <p:cNvPr id="51" name="圖片 50"/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4726152" y="1461634"/>
            <a:ext cx="4092573" cy="195736"/>
          </a:xfrm>
          <a:prstGeom prst="rect">
            <a:avLst/>
          </a:prstGeom>
        </p:spPr>
      </p:pic>
      <p:pic>
        <p:nvPicPr>
          <p:cNvPr id="52" name="圖片 51"/>
          <p:cNvPicPr>
            <a:picLocks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37419" y="3561205"/>
            <a:ext cx="4068000" cy="195736"/>
          </a:xfrm>
          <a:prstGeom prst="rect">
            <a:avLst/>
          </a:prstGeom>
          <a:scene3d>
            <a:camera prst="orthographicFront">
              <a:rot lat="10800000" lon="0" rev="0"/>
            </a:camera>
            <a:lightRig rig="threePt" dir="t"/>
          </a:scene3d>
        </p:spPr>
      </p:pic>
      <p:grpSp>
        <p:nvGrpSpPr>
          <p:cNvPr id="4" name="群組 3"/>
          <p:cNvGrpSpPr/>
          <p:nvPr/>
        </p:nvGrpSpPr>
        <p:grpSpPr>
          <a:xfrm>
            <a:off x="1115616" y="4346217"/>
            <a:ext cx="4104020" cy="2277609"/>
            <a:chOff x="562409" y="3443510"/>
            <a:chExt cx="4104020" cy="2277609"/>
          </a:xfrm>
        </p:grpSpPr>
        <p:pic>
          <p:nvPicPr>
            <p:cNvPr id="53" name="圖片 52"/>
            <p:cNvPicPr preferRelativeResize="0">
              <a:picLocks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000"/>
            <a:stretch/>
          </p:blipFill>
          <p:spPr>
            <a:xfrm>
              <a:off x="562409" y="3456072"/>
              <a:ext cx="342634" cy="2261062"/>
            </a:xfrm>
            <a:prstGeom prst="rect">
              <a:avLst/>
            </a:prstGeom>
            <a:scene3d>
              <a:camera prst="orthographicFront">
                <a:rot lat="0" lon="10800000" rev="0"/>
              </a:camera>
              <a:lightRig rig="threePt" dir="t"/>
            </a:scene3d>
          </p:spPr>
        </p:pic>
        <p:pic>
          <p:nvPicPr>
            <p:cNvPr id="54" name="圖片 53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7329" y="3447495"/>
              <a:ext cx="3436798" cy="2273624"/>
            </a:xfrm>
            <a:prstGeom prst="rect">
              <a:avLst/>
            </a:prstGeom>
          </p:spPr>
        </p:pic>
        <p:pic>
          <p:nvPicPr>
            <p:cNvPr id="55" name="圖片 54"/>
            <p:cNvPicPr preferRelativeResize="0">
              <a:picLocks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/>
            <a:stretch/>
          </p:blipFill>
          <p:spPr>
            <a:xfrm>
              <a:off x="4323795" y="3443510"/>
              <a:ext cx="342634" cy="2257200"/>
            </a:xfrm>
            <a:prstGeom prst="rect">
              <a:avLst/>
            </a:prstGeom>
            <a:scene3d>
              <a:camera prst="orthographicFront">
                <a:rot lat="0" lon="10800000" rev="0"/>
              </a:camera>
              <a:lightRig rig="threePt" dir="t"/>
            </a:scene3d>
          </p:spPr>
        </p:pic>
      </p:grpSp>
      <p:sp>
        <p:nvSpPr>
          <p:cNvPr id="6" name="文字方塊 5"/>
          <p:cNvSpPr txBox="1"/>
          <p:nvPr/>
        </p:nvSpPr>
        <p:spPr>
          <a:xfrm>
            <a:off x="2843808" y="3872623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1600</a:t>
            </a:r>
            <a:endParaRPr lang="zh-TW" altLang="en-US" dirty="0"/>
          </a:p>
        </p:txBody>
      </p:sp>
      <p:sp>
        <p:nvSpPr>
          <p:cNvPr id="59" name="文字方塊 58"/>
          <p:cNvSpPr txBox="1"/>
          <p:nvPr/>
        </p:nvSpPr>
        <p:spPr>
          <a:xfrm>
            <a:off x="4739166" y="3863331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160</a:t>
            </a:r>
            <a:endParaRPr lang="zh-TW" altLang="en-US" dirty="0"/>
          </a:p>
        </p:txBody>
      </p:sp>
      <p:sp>
        <p:nvSpPr>
          <p:cNvPr id="60" name="文字方塊 59"/>
          <p:cNvSpPr txBox="1"/>
          <p:nvPr/>
        </p:nvSpPr>
        <p:spPr>
          <a:xfrm>
            <a:off x="983175" y="3861048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160</a:t>
            </a:r>
            <a:endParaRPr lang="zh-TW" altLang="en-US" dirty="0"/>
          </a:p>
        </p:txBody>
      </p:sp>
      <p:sp>
        <p:nvSpPr>
          <p:cNvPr id="61" name="文字方塊 60"/>
          <p:cNvSpPr txBox="1"/>
          <p:nvPr/>
        </p:nvSpPr>
        <p:spPr>
          <a:xfrm>
            <a:off x="179512" y="5312783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1080</a:t>
            </a:r>
            <a:endParaRPr lang="zh-TW" altLang="en-US" dirty="0"/>
          </a:p>
        </p:txBody>
      </p:sp>
      <p:sp>
        <p:nvSpPr>
          <p:cNvPr id="7" name="左大括弧 6"/>
          <p:cNvSpPr/>
          <p:nvPr/>
        </p:nvSpPr>
        <p:spPr>
          <a:xfrm>
            <a:off x="827584" y="4358779"/>
            <a:ext cx="189735" cy="224463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左大括弧 7"/>
          <p:cNvSpPr/>
          <p:nvPr/>
        </p:nvSpPr>
        <p:spPr>
          <a:xfrm>
            <a:off x="1200498" y="4087412"/>
            <a:ext cx="180000" cy="324000"/>
          </a:xfrm>
          <a:prstGeom prst="leftBrace">
            <a:avLst/>
          </a:prstGeom>
          <a:scene3d>
            <a:camera prst="orthographicFront">
              <a:rot lat="0" lon="0" rev="1620000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9" name="左大括弧 68"/>
          <p:cNvSpPr/>
          <p:nvPr/>
        </p:nvSpPr>
        <p:spPr>
          <a:xfrm>
            <a:off x="3059832" y="2564904"/>
            <a:ext cx="180000" cy="3348000"/>
          </a:xfrm>
          <a:prstGeom prst="leftBrace">
            <a:avLst/>
          </a:prstGeom>
          <a:scene3d>
            <a:camera prst="orthographicFront">
              <a:rot lat="0" lon="0" rev="1620000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0" name="文字方塊 69"/>
          <p:cNvSpPr txBox="1"/>
          <p:nvPr/>
        </p:nvSpPr>
        <p:spPr>
          <a:xfrm>
            <a:off x="6406734" y="970428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1920</a:t>
            </a:r>
            <a:endParaRPr lang="zh-TW" altLang="en-US" dirty="0"/>
          </a:p>
        </p:txBody>
      </p:sp>
      <p:sp>
        <p:nvSpPr>
          <p:cNvPr id="71" name="左大括弧 70"/>
          <p:cNvSpPr/>
          <p:nvPr/>
        </p:nvSpPr>
        <p:spPr>
          <a:xfrm>
            <a:off x="6696256" y="-604405"/>
            <a:ext cx="180000" cy="3996000"/>
          </a:xfrm>
          <a:prstGeom prst="leftBrace">
            <a:avLst/>
          </a:prstGeom>
          <a:scene3d>
            <a:camera prst="orthographicFront">
              <a:rot lat="0" lon="0" rev="1620000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2" name="文字方塊 71"/>
          <p:cNvSpPr txBox="1"/>
          <p:nvPr/>
        </p:nvSpPr>
        <p:spPr>
          <a:xfrm>
            <a:off x="3981612" y="2444038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900</a:t>
            </a:r>
            <a:endParaRPr lang="zh-TW" altLang="en-US" dirty="0"/>
          </a:p>
        </p:txBody>
      </p:sp>
      <p:sp>
        <p:nvSpPr>
          <p:cNvPr id="73" name="左大括弧 72"/>
          <p:cNvSpPr/>
          <p:nvPr/>
        </p:nvSpPr>
        <p:spPr>
          <a:xfrm>
            <a:off x="4534526" y="1666299"/>
            <a:ext cx="189735" cy="19080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4" name="文字方塊 73"/>
          <p:cNvSpPr txBox="1"/>
          <p:nvPr/>
        </p:nvSpPr>
        <p:spPr>
          <a:xfrm>
            <a:off x="4125628" y="3491716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90</a:t>
            </a:r>
            <a:endParaRPr lang="zh-TW" altLang="en-US" dirty="0"/>
          </a:p>
        </p:txBody>
      </p:sp>
      <p:sp>
        <p:nvSpPr>
          <p:cNvPr id="75" name="文字方塊 74"/>
          <p:cNvSpPr txBox="1"/>
          <p:nvPr/>
        </p:nvSpPr>
        <p:spPr>
          <a:xfrm>
            <a:off x="4125628" y="1380334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90</a:t>
            </a:r>
            <a:endParaRPr lang="zh-TW" altLang="en-US" dirty="0"/>
          </a:p>
        </p:txBody>
      </p:sp>
      <p:sp>
        <p:nvSpPr>
          <p:cNvPr id="76" name="左大括弧 75"/>
          <p:cNvSpPr/>
          <p:nvPr/>
        </p:nvSpPr>
        <p:spPr>
          <a:xfrm>
            <a:off x="4534526" y="3596190"/>
            <a:ext cx="189735" cy="1440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7" name="左大括弧 76"/>
          <p:cNvSpPr/>
          <p:nvPr/>
        </p:nvSpPr>
        <p:spPr>
          <a:xfrm>
            <a:off x="4534526" y="1487358"/>
            <a:ext cx="189735" cy="1440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文字方塊 1"/>
          <p:cNvSpPr txBox="1"/>
          <p:nvPr/>
        </p:nvSpPr>
        <p:spPr>
          <a:xfrm>
            <a:off x="558572" y="801151"/>
            <a:ext cx="330411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3200" b="1" dirty="0" smtClean="0">
                <a:solidFill>
                  <a:schemeClr val="tx2"/>
                </a:solidFill>
              </a:rPr>
              <a:t>Example 2 (5/6):</a:t>
            </a:r>
          </a:p>
          <a:p>
            <a:r>
              <a:rPr lang="en-US" altLang="zh-TW" sz="3200" b="1" dirty="0" smtClean="0">
                <a:solidFill>
                  <a:schemeClr val="tx2"/>
                </a:solidFill>
              </a:rPr>
              <a:t>1920x1080</a:t>
            </a:r>
            <a:endParaRPr lang="zh-TW" altLang="en-US" sz="3200" b="1" dirty="0">
              <a:solidFill>
                <a:schemeClr val="tx2"/>
              </a:solidFill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858973" y="1916832"/>
            <a:ext cx="15456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" dirty="0" smtClean="0">
                <a:solidFill>
                  <a:srgbClr val="0000FF"/>
                </a:solidFill>
              </a:rPr>
              <a:t>1080/24=45</a:t>
            </a:r>
            <a:endParaRPr lang="zh-TW" altLang="en-US" sz="2000" dirty="0">
              <a:solidFill>
                <a:srgbClr val="0000FF"/>
              </a:solidFill>
            </a:endParaRPr>
          </a:p>
        </p:txBody>
      </p:sp>
      <p:sp>
        <p:nvSpPr>
          <p:cNvPr id="26" name="文字方塊 25"/>
          <p:cNvSpPr txBox="1"/>
          <p:nvPr/>
        </p:nvSpPr>
        <p:spPr>
          <a:xfrm>
            <a:off x="990075" y="2276872"/>
            <a:ext cx="15728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" b="1" dirty="0">
                <a:solidFill>
                  <a:prstClr val="black"/>
                </a:solidFill>
              </a:rPr>
              <a:t>[</a:t>
            </a:r>
            <a:r>
              <a:rPr lang="en-US" altLang="zh-TW" sz="2000" b="1" dirty="0" smtClean="0">
                <a:solidFill>
                  <a:prstClr val="black"/>
                </a:solidFill>
              </a:rPr>
              <a:t>H/24]*2=90</a:t>
            </a:r>
            <a:endParaRPr lang="zh-TW" altLang="en-US" sz="2000" b="1" dirty="0">
              <a:solidFill>
                <a:prstClr val="black"/>
              </a:solidFill>
            </a:endParaRPr>
          </a:p>
        </p:txBody>
      </p:sp>
      <p:sp>
        <p:nvSpPr>
          <p:cNvPr id="27" name="文字方塊 26"/>
          <p:cNvSpPr txBox="1"/>
          <p:nvPr/>
        </p:nvSpPr>
        <p:spPr>
          <a:xfrm>
            <a:off x="990075" y="2728043"/>
            <a:ext cx="20425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" b="1" dirty="0" smtClean="0">
                <a:solidFill>
                  <a:prstClr val="black"/>
                </a:solidFill>
              </a:rPr>
              <a:t>H</a:t>
            </a:r>
            <a:r>
              <a:rPr lang="en-US" altLang="zh-TW" sz="2000" b="1" dirty="0" smtClean="0">
                <a:solidFill>
                  <a:prstClr val="black"/>
                </a:solidFill>
                <a:latin typeface="Symbol" panose="05050102010706020507" pitchFamily="18" charset="2"/>
              </a:rPr>
              <a:t>-</a:t>
            </a:r>
            <a:r>
              <a:rPr lang="en-US" altLang="zh-TW" sz="2000" b="1" dirty="0" smtClean="0">
                <a:solidFill>
                  <a:prstClr val="black"/>
                </a:solidFill>
              </a:rPr>
              <a:t>[H/24]*4=900</a:t>
            </a:r>
            <a:endParaRPr lang="zh-TW" altLang="en-US" sz="2000" b="1" dirty="0">
              <a:solidFill>
                <a:prstClr val="black"/>
              </a:solidFill>
            </a:endParaRPr>
          </a:p>
        </p:txBody>
      </p:sp>
      <p:sp>
        <p:nvSpPr>
          <p:cNvPr id="29" name="文字方塊 28"/>
          <p:cNvSpPr txBox="1"/>
          <p:nvPr/>
        </p:nvSpPr>
        <p:spPr>
          <a:xfrm>
            <a:off x="6062094" y="4411412"/>
            <a:ext cx="14093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>
                <a:solidFill>
                  <a:srgbClr val="0000FF"/>
                </a:solidFill>
              </a:rPr>
              <a:t>1920/24=80</a:t>
            </a:r>
            <a:endParaRPr lang="zh-TW" altLang="en-US" dirty="0">
              <a:solidFill>
                <a:srgbClr val="0000FF"/>
              </a:solidFill>
            </a:endParaRPr>
          </a:p>
        </p:txBody>
      </p:sp>
      <p:sp>
        <p:nvSpPr>
          <p:cNvPr id="30" name="文字方塊 29"/>
          <p:cNvSpPr txBox="1"/>
          <p:nvPr/>
        </p:nvSpPr>
        <p:spPr>
          <a:xfrm>
            <a:off x="5974686" y="4941168"/>
            <a:ext cx="1614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prstClr val="black"/>
                </a:solidFill>
              </a:rPr>
              <a:t>[W/24]*2=160</a:t>
            </a:r>
            <a:endParaRPr lang="zh-TW" altLang="en-US" b="1" dirty="0">
              <a:solidFill>
                <a:prstClr val="black"/>
              </a:solidFill>
            </a:endParaRPr>
          </a:p>
        </p:txBody>
      </p:sp>
      <p:sp>
        <p:nvSpPr>
          <p:cNvPr id="31" name="文字方塊 30"/>
          <p:cNvSpPr txBox="1"/>
          <p:nvPr/>
        </p:nvSpPr>
        <p:spPr>
          <a:xfrm>
            <a:off x="5974685" y="5302348"/>
            <a:ext cx="20874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prstClr val="black"/>
                </a:solidFill>
              </a:rPr>
              <a:t>W</a:t>
            </a:r>
            <a:r>
              <a:rPr lang="en-US" altLang="zh-TW" b="1" dirty="0" smtClean="0">
                <a:solidFill>
                  <a:prstClr val="black"/>
                </a:solidFill>
                <a:latin typeface="Symbol" panose="05050102010706020507" pitchFamily="18" charset="2"/>
              </a:rPr>
              <a:t>-</a:t>
            </a:r>
            <a:r>
              <a:rPr lang="en-US" altLang="zh-TW" b="1" dirty="0" smtClean="0">
                <a:solidFill>
                  <a:prstClr val="black"/>
                </a:solidFill>
              </a:rPr>
              <a:t>[W/24]*4=1600</a:t>
            </a:r>
            <a:endParaRPr lang="zh-TW" altLang="en-US" b="1" dirty="0">
              <a:solidFill>
                <a:prstClr val="black"/>
              </a:solidFill>
            </a:endParaRPr>
          </a:p>
        </p:txBody>
      </p:sp>
      <p:sp>
        <p:nvSpPr>
          <p:cNvPr id="32" name="左大括弧 31"/>
          <p:cNvSpPr/>
          <p:nvPr/>
        </p:nvSpPr>
        <p:spPr>
          <a:xfrm>
            <a:off x="4958319" y="4079955"/>
            <a:ext cx="180000" cy="324000"/>
          </a:xfrm>
          <a:prstGeom prst="leftBrace">
            <a:avLst/>
          </a:prstGeom>
          <a:scene3d>
            <a:camera prst="orthographicFront">
              <a:rot lat="0" lon="0" rev="1620000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3" name="文字方塊 32"/>
          <p:cNvSpPr txBox="1"/>
          <p:nvPr/>
        </p:nvSpPr>
        <p:spPr>
          <a:xfrm>
            <a:off x="5364088" y="5761671"/>
            <a:ext cx="37883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>
                <a:solidFill>
                  <a:srgbClr val="3333FF"/>
                </a:solidFill>
              </a:rPr>
              <a:t>True Texture ratio = 1600/1920=5/6</a:t>
            </a:r>
          </a:p>
          <a:p>
            <a:r>
              <a:rPr lang="en-US" altLang="zh-TW" dirty="0" smtClean="0">
                <a:solidFill>
                  <a:srgbClr val="3333FF"/>
                </a:solidFill>
              </a:rPr>
              <a:t>True Depth ratio=640/1920=3/6</a:t>
            </a:r>
            <a:endParaRPr lang="zh-TW" altLang="en-US" dirty="0">
              <a:solidFill>
                <a:srgbClr val="3333FF"/>
              </a:solidFill>
            </a:endParaRPr>
          </a:p>
        </p:txBody>
      </p:sp>
      <p:sp>
        <p:nvSpPr>
          <p:cNvPr id="34" name="文字方塊 33"/>
          <p:cNvSpPr txBox="1"/>
          <p:nvPr/>
        </p:nvSpPr>
        <p:spPr>
          <a:xfrm>
            <a:off x="558572" y="3168550"/>
            <a:ext cx="37883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>
                <a:solidFill>
                  <a:srgbClr val="3333FF"/>
                </a:solidFill>
              </a:rPr>
              <a:t>True Texture ratio = 900 /1920= 5/6</a:t>
            </a:r>
          </a:p>
          <a:p>
            <a:r>
              <a:rPr lang="en-US" altLang="zh-TW" dirty="0" smtClean="0">
                <a:solidFill>
                  <a:srgbClr val="3333FF"/>
                </a:solidFill>
              </a:rPr>
              <a:t>True Depth ratio=960/1920=3/6</a:t>
            </a:r>
            <a:endParaRPr lang="zh-TW" altLang="en-US" dirty="0">
              <a:solidFill>
                <a:srgbClr val="3333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2921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Picture 2" descr="C:\Users\Administrator\Desktop\test.png"/>
          <p:cNvPicPr preferRelativeResize="0">
            <a:picLocks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678659" y="2135055"/>
            <a:ext cx="2565749" cy="1508400"/>
          </a:xfrm>
          <a:prstGeom prst="rect">
            <a:avLst/>
          </a:prstGeom>
          <a:noFill/>
        </p:spPr>
      </p:pic>
      <p:pic>
        <p:nvPicPr>
          <p:cNvPr id="80" name="Picture 2" descr="C:\Users\Administrator\Desktop\test.png"/>
          <p:cNvPicPr preferRelativeResize="0">
            <a:picLocks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691752" y="4494396"/>
            <a:ext cx="2138400" cy="1812044"/>
          </a:xfrm>
          <a:prstGeom prst="rect">
            <a:avLst/>
          </a:prstGeom>
          <a:noFill/>
        </p:spPr>
      </p:pic>
      <p:pic>
        <p:nvPicPr>
          <p:cNvPr id="81" name="Picture 2" descr="C:\Users\Administrator\Desktop\test.png"/>
          <p:cNvPicPr preferRelativeResize="0">
            <a:picLocks noChangeArrowheads="1"/>
          </p:cNvPicPr>
          <p:nvPr/>
        </p:nvPicPr>
        <p:blipFill rotWithShape="1">
          <a:blip r:embed="rId3" cstate="screen"/>
          <a:srcRect r="18868"/>
          <a:stretch/>
        </p:blipFill>
        <p:spPr bwMode="auto">
          <a:xfrm>
            <a:off x="1474733" y="4497275"/>
            <a:ext cx="212400" cy="1812045"/>
          </a:xfrm>
          <a:prstGeom prst="rect">
            <a:avLst/>
          </a:prstGeom>
          <a:noFill/>
          <a:scene3d>
            <a:camera prst="orthographicFront">
              <a:rot lat="0" lon="10800000" rev="0"/>
            </a:camera>
            <a:lightRig rig="threePt" dir="t"/>
          </a:scene3d>
        </p:spPr>
      </p:pic>
      <p:pic>
        <p:nvPicPr>
          <p:cNvPr id="82" name="Picture 2" descr="C:\Users\Administrator\Desktop\test.png"/>
          <p:cNvPicPr preferRelativeResize="0">
            <a:picLocks noChangeArrowheads="1"/>
          </p:cNvPicPr>
          <p:nvPr/>
        </p:nvPicPr>
        <p:blipFill rotWithShape="1">
          <a:blip r:embed="rId3" cstate="screen"/>
          <a:srcRect b="50000"/>
          <a:stretch/>
        </p:blipFill>
        <p:spPr bwMode="auto">
          <a:xfrm>
            <a:off x="5675602" y="1946453"/>
            <a:ext cx="2559600" cy="190800"/>
          </a:xfrm>
          <a:prstGeom prst="rect">
            <a:avLst/>
          </a:prstGeom>
          <a:noFill/>
          <a:scene3d>
            <a:camera prst="orthographicFront">
              <a:rot lat="10800000" lon="0" rev="0"/>
            </a:camera>
            <a:lightRig rig="threePt" dir="t"/>
          </a:scene3d>
        </p:spPr>
      </p:pic>
      <p:pic>
        <p:nvPicPr>
          <p:cNvPr id="83" name="Picture 2" descr="C:\Users\Administrator\Desktop\test.png"/>
          <p:cNvPicPr preferRelativeResize="0">
            <a:picLocks noChangeArrowheads="1"/>
          </p:cNvPicPr>
          <p:nvPr/>
        </p:nvPicPr>
        <p:blipFill rotWithShape="1">
          <a:blip r:embed="rId3" cstate="screen"/>
          <a:srcRect t="50000"/>
          <a:stretch/>
        </p:blipFill>
        <p:spPr bwMode="auto">
          <a:xfrm>
            <a:off x="5684930" y="3650053"/>
            <a:ext cx="2550611" cy="190800"/>
          </a:xfrm>
          <a:prstGeom prst="rect">
            <a:avLst/>
          </a:prstGeom>
          <a:noFill/>
          <a:scene3d>
            <a:camera prst="orthographicFront">
              <a:rot lat="10800000" lon="0" rev="0"/>
            </a:camera>
            <a:lightRig rig="threePt" dir="t"/>
          </a:scene3d>
        </p:spPr>
      </p:pic>
      <p:pic>
        <p:nvPicPr>
          <p:cNvPr id="86" name="Picture 2" descr="C:\Users\Administrator\Desktop\test.png"/>
          <p:cNvPicPr preferRelativeResize="0">
            <a:picLocks noChangeArrowheads="1"/>
          </p:cNvPicPr>
          <p:nvPr/>
        </p:nvPicPr>
        <p:blipFill rotWithShape="1">
          <a:blip r:embed="rId3" cstate="screen"/>
          <a:srcRect l="50000"/>
          <a:stretch/>
        </p:blipFill>
        <p:spPr bwMode="auto">
          <a:xfrm>
            <a:off x="3817795" y="4493883"/>
            <a:ext cx="212400" cy="1812045"/>
          </a:xfrm>
          <a:prstGeom prst="rect">
            <a:avLst/>
          </a:prstGeom>
          <a:noFill/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88" name="文字方塊 87"/>
          <p:cNvSpPr txBox="1"/>
          <p:nvPr/>
        </p:nvSpPr>
        <p:spPr>
          <a:xfrm>
            <a:off x="5004183" y="2719724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640</a:t>
            </a:r>
            <a:endParaRPr lang="zh-TW" altLang="en-US" dirty="0"/>
          </a:p>
        </p:txBody>
      </p:sp>
      <p:sp>
        <p:nvSpPr>
          <p:cNvPr id="89" name="文字方塊 88"/>
          <p:cNvSpPr txBox="1"/>
          <p:nvPr/>
        </p:nvSpPr>
        <p:spPr>
          <a:xfrm>
            <a:off x="5096287" y="1874968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64</a:t>
            </a:r>
            <a:endParaRPr lang="zh-TW" altLang="en-US" dirty="0"/>
          </a:p>
        </p:txBody>
      </p:sp>
      <p:sp>
        <p:nvSpPr>
          <p:cNvPr id="90" name="文字方塊 89"/>
          <p:cNvSpPr txBox="1"/>
          <p:nvPr/>
        </p:nvSpPr>
        <p:spPr>
          <a:xfrm>
            <a:off x="5128103" y="3563724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64</a:t>
            </a:r>
            <a:endParaRPr lang="zh-TW" altLang="en-US" dirty="0"/>
          </a:p>
        </p:txBody>
      </p:sp>
      <p:sp>
        <p:nvSpPr>
          <p:cNvPr id="91" name="文字方塊 90"/>
          <p:cNvSpPr txBox="1"/>
          <p:nvPr/>
        </p:nvSpPr>
        <p:spPr>
          <a:xfrm>
            <a:off x="755576" y="5226320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768</a:t>
            </a:r>
            <a:endParaRPr lang="zh-TW" altLang="en-US" dirty="0"/>
          </a:p>
        </p:txBody>
      </p:sp>
      <p:sp>
        <p:nvSpPr>
          <p:cNvPr id="92" name="左大括弧 91"/>
          <p:cNvSpPr/>
          <p:nvPr/>
        </p:nvSpPr>
        <p:spPr>
          <a:xfrm>
            <a:off x="1264153" y="4506440"/>
            <a:ext cx="189735" cy="18000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3" name="左大括弧 92"/>
          <p:cNvSpPr/>
          <p:nvPr/>
        </p:nvSpPr>
        <p:spPr>
          <a:xfrm>
            <a:off x="1494080" y="4324576"/>
            <a:ext cx="180000" cy="180000"/>
          </a:xfrm>
          <a:prstGeom prst="leftBrace">
            <a:avLst/>
          </a:prstGeom>
          <a:scene3d>
            <a:camera prst="orthographicFront">
              <a:rot lat="0" lon="0" rev="1620000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4" name="左大括弧 93"/>
          <p:cNvSpPr/>
          <p:nvPr/>
        </p:nvSpPr>
        <p:spPr>
          <a:xfrm>
            <a:off x="2670952" y="3393224"/>
            <a:ext cx="180000" cy="2052000"/>
          </a:xfrm>
          <a:prstGeom prst="leftBrace">
            <a:avLst/>
          </a:prstGeom>
          <a:scene3d>
            <a:camera prst="orthographicFront">
              <a:rot lat="0" lon="0" rev="1620000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5" name="左大括弧 94"/>
          <p:cNvSpPr/>
          <p:nvPr/>
        </p:nvSpPr>
        <p:spPr>
          <a:xfrm>
            <a:off x="3840200" y="4326240"/>
            <a:ext cx="180000" cy="180000"/>
          </a:xfrm>
          <a:prstGeom prst="leftBrace">
            <a:avLst/>
          </a:prstGeom>
          <a:scene3d>
            <a:camera prst="orthographicFront">
              <a:rot lat="0" lon="0" rev="1620000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6" name="左大括弧 95"/>
          <p:cNvSpPr/>
          <p:nvPr/>
        </p:nvSpPr>
        <p:spPr>
          <a:xfrm>
            <a:off x="6865402" y="620968"/>
            <a:ext cx="180000" cy="2520000"/>
          </a:xfrm>
          <a:prstGeom prst="leftBrace">
            <a:avLst/>
          </a:prstGeom>
          <a:scene3d>
            <a:camera prst="orthographicFront">
              <a:rot lat="0" lon="0" rev="1620000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7" name="文字方塊 96"/>
          <p:cNvSpPr txBox="1"/>
          <p:nvPr/>
        </p:nvSpPr>
        <p:spPr>
          <a:xfrm>
            <a:off x="6568263" y="1433628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1024</a:t>
            </a:r>
            <a:endParaRPr lang="zh-TW" altLang="en-US" dirty="0"/>
          </a:p>
        </p:txBody>
      </p:sp>
      <p:sp>
        <p:nvSpPr>
          <p:cNvPr id="98" name="左大括弧 97"/>
          <p:cNvSpPr/>
          <p:nvPr/>
        </p:nvSpPr>
        <p:spPr>
          <a:xfrm>
            <a:off x="5498191" y="2141432"/>
            <a:ext cx="189735" cy="15120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9" name="左大括弧 98"/>
          <p:cNvSpPr/>
          <p:nvPr/>
        </p:nvSpPr>
        <p:spPr>
          <a:xfrm>
            <a:off x="5498191" y="3675208"/>
            <a:ext cx="189735" cy="1440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0" name="左大括弧 99"/>
          <p:cNvSpPr/>
          <p:nvPr/>
        </p:nvSpPr>
        <p:spPr>
          <a:xfrm>
            <a:off x="5488143" y="1978808"/>
            <a:ext cx="189735" cy="1440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1" name="文字方塊 100"/>
          <p:cNvSpPr txBox="1"/>
          <p:nvPr/>
        </p:nvSpPr>
        <p:spPr>
          <a:xfrm>
            <a:off x="2462000" y="4023036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856</a:t>
            </a:r>
            <a:endParaRPr lang="zh-TW" altLang="en-US" dirty="0"/>
          </a:p>
        </p:txBody>
      </p:sp>
      <p:sp>
        <p:nvSpPr>
          <p:cNvPr id="102" name="文字方塊 101"/>
          <p:cNvSpPr txBox="1"/>
          <p:nvPr/>
        </p:nvSpPr>
        <p:spPr>
          <a:xfrm>
            <a:off x="3686136" y="4034756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84</a:t>
            </a:r>
            <a:endParaRPr lang="zh-TW" altLang="en-US" dirty="0"/>
          </a:p>
        </p:txBody>
      </p:sp>
      <p:sp>
        <p:nvSpPr>
          <p:cNvPr id="103" name="文字方塊 102"/>
          <p:cNvSpPr txBox="1"/>
          <p:nvPr/>
        </p:nvSpPr>
        <p:spPr>
          <a:xfrm>
            <a:off x="1361784" y="4034756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84</a:t>
            </a:r>
            <a:endParaRPr lang="zh-TW" altLang="en-US" dirty="0"/>
          </a:p>
        </p:txBody>
      </p:sp>
      <p:sp>
        <p:nvSpPr>
          <p:cNvPr id="24" name="文字方塊 23"/>
          <p:cNvSpPr txBox="1"/>
          <p:nvPr/>
        </p:nvSpPr>
        <p:spPr>
          <a:xfrm>
            <a:off x="558572" y="801151"/>
            <a:ext cx="330411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3200" b="1" dirty="0" smtClean="0">
                <a:solidFill>
                  <a:schemeClr val="tx2"/>
                </a:solidFill>
              </a:rPr>
              <a:t>Example 3 (5/6):</a:t>
            </a:r>
          </a:p>
          <a:p>
            <a:r>
              <a:rPr lang="en-US" altLang="zh-TW" sz="3200" b="1" dirty="0" smtClean="0">
                <a:solidFill>
                  <a:schemeClr val="tx2"/>
                </a:solidFill>
              </a:rPr>
              <a:t>1024x768</a:t>
            </a:r>
            <a:endParaRPr lang="zh-TW" altLang="en-US" sz="3200" b="1" dirty="0">
              <a:solidFill>
                <a:schemeClr val="tx2"/>
              </a:solidFill>
            </a:endParaRPr>
          </a:p>
        </p:txBody>
      </p:sp>
      <p:sp>
        <p:nvSpPr>
          <p:cNvPr id="25" name="文字方塊 24"/>
          <p:cNvSpPr txBox="1"/>
          <p:nvPr/>
        </p:nvSpPr>
        <p:spPr>
          <a:xfrm>
            <a:off x="1059052" y="2034477"/>
            <a:ext cx="14029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" dirty="0" smtClean="0">
                <a:solidFill>
                  <a:srgbClr val="0000FF"/>
                </a:solidFill>
              </a:rPr>
              <a:t>768/24=32</a:t>
            </a:r>
            <a:endParaRPr lang="zh-TW" altLang="en-US" sz="2000" dirty="0">
              <a:solidFill>
                <a:srgbClr val="0000FF"/>
              </a:solidFill>
            </a:endParaRPr>
          </a:p>
        </p:txBody>
      </p:sp>
      <p:sp>
        <p:nvSpPr>
          <p:cNvPr id="26" name="文字方塊 25"/>
          <p:cNvSpPr txBox="1"/>
          <p:nvPr/>
        </p:nvSpPr>
        <p:spPr>
          <a:xfrm>
            <a:off x="990075" y="2420888"/>
            <a:ext cx="15728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" b="1" dirty="0">
                <a:solidFill>
                  <a:prstClr val="black"/>
                </a:solidFill>
              </a:rPr>
              <a:t>[</a:t>
            </a:r>
            <a:r>
              <a:rPr lang="en-US" altLang="zh-TW" sz="2000" b="1" dirty="0" smtClean="0">
                <a:solidFill>
                  <a:prstClr val="black"/>
                </a:solidFill>
              </a:rPr>
              <a:t>H/24]*2=64</a:t>
            </a:r>
            <a:endParaRPr lang="zh-TW" altLang="en-US" sz="2000" b="1" dirty="0">
              <a:solidFill>
                <a:prstClr val="black"/>
              </a:solidFill>
            </a:endParaRPr>
          </a:p>
        </p:txBody>
      </p:sp>
      <p:sp>
        <p:nvSpPr>
          <p:cNvPr id="27" name="文字方塊 26"/>
          <p:cNvSpPr txBox="1"/>
          <p:nvPr/>
        </p:nvSpPr>
        <p:spPr>
          <a:xfrm>
            <a:off x="990075" y="2872059"/>
            <a:ext cx="20425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" b="1" dirty="0" smtClean="0">
                <a:solidFill>
                  <a:prstClr val="black"/>
                </a:solidFill>
              </a:rPr>
              <a:t>H</a:t>
            </a:r>
            <a:r>
              <a:rPr lang="en-US" altLang="zh-TW" sz="2000" b="1" dirty="0" smtClean="0">
                <a:solidFill>
                  <a:prstClr val="black"/>
                </a:solidFill>
                <a:latin typeface="Symbol" panose="05050102010706020507" pitchFamily="18" charset="2"/>
              </a:rPr>
              <a:t>-</a:t>
            </a:r>
            <a:r>
              <a:rPr lang="en-US" altLang="zh-TW" sz="2000" b="1" dirty="0" smtClean="0">
                <a:solidFill>
                  <a:prstClr val="black"/>
                </a:solidFill>
              </a:rPr>
              <a:t>[H/24]*4=640</a:t>
            </a:r>
            <a:endParaRPr lang="zh-TW" altLang="en-US" sz="2000" b="1" dirty="0">
              <a:solidFill>
                <a:prstClr val="black"/>
              </a:solidFill>
            </a:endParaRPr>
          </a:p>
        </p:txBody>
      </p:sp>
      <p:sp>
        <p:nvSpPr>
          <p:cNvPr id="28" name="文字方塊 27"/>
          <p:cNvSpPr txBox="1"/>
          <p:nvPr/>
        </p:nvSpPr>
        <p:spPr>
          <a:xfrm>
            <a:off x="5366820" y="4419224"/>
            <a:ext cx="18582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>
                <a:solidFill>
                  <a:srgbClr val="0000FF"/>
                </a:solidFill>
              </a:rPr>
              <a:t>1024/24=42.666</a:t>
            </a:r>
            <a:endParaRPr lang="zh-TW" altLang="en-US" dirty="0">
              <a:solidFill>
                <a:srgbClr val="0000FF"/>
              </a:solidFill>
            </a:endParaRPr>
          </a:p>
        </p:txBody>
      </p:sp>
      <p:sp>
        <p:nvSpPr>
          <p:cNvPr id="29" name="文字方塊 28"/>
          <p:cNvSpPr txBox="1"/>
          <p:nvPr/>
        </p:nvSpPr>
        <p:spPr>
          <a:xfrm>
            <a:off x="5741163" y="4869160"/>
            <a:ext cx="1486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prstClr val="black"/>
                </a:solidFill>
              </a:rPr>
              <a:t>[W/24]*2=84</a:t>
            </a:r>
            <a:endParaRPr lang="zh-TW" altLang="en-US" b="1" dirty="0">
              <a:solidFill>
                <a:prstClr val="black"/>
              </a:solidFill>
            </a:endParaRPr>
          </a:p>
        </p:txBody>
      </p:sp>
      <p:sp>
        <p:nvSpPr>
          <p:cNvPr id="30" name="文字方塊 29"/>
          <p:cNvSpPr txBox="1"/>
          <p:nvPr/>
        </p:nvSpPr>
        <p:spPr>
          <a:xfrm>
            <a:off x="5748841" y="5238492"/>
            <a:ext cx="1959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prstClr val="black"/>
                </a:solidFill>
              </a:rPr>
              <a:t>W</a:t>
            </a:r>
            <a:r>
              <a:rPr lang="en-US" altLang="zh-TW" b="1" dirty="0" smtClean="0">
                <a:solidFill>
                  <a:prstClr val="black"/>
                </a:solidFill>
                <a:latin typeface="Symbol" panose="05050102010706020507" pitchFamily="18" charset="2"/>
              </a:rPr>
              <a:t>-</a:t>
            </a:r>
            <a:r>
              <a:rPr lang="en-US" altLang="zh-TW" b="1" dirty="0" smtClean="0">
                <a:solidFill>
                  <a:prstClr val="black"/>
                </a:solidFill>
              </a:rPr>
              <a:t>[W/24]*4=856</a:t>
            </a:r>
            <a:endParaRPr lang="zh-TW" altLang="en-US" b="1" dirty="0">
              <a:solidFill>
                <a:prstClr val="black"/>
              </a:solidFill>
            </a:endParaRPr>
          </a:p>
        </p:txBody>
      </p:sp>
      <p:sp>
        <p:nvSpPr>
          <p:cNvPr id="31" name="文字方塊 30"/>
          <p:cNvSpPr txBox="1"/>
          <p:nvPr/>
        </p:nvSpPr>
        <p:spPr>
          <a:xfrm>
            <a:off x="688907" y="3180539"/>
            <a:ext cx="36601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>
                <a:solidFill>
                  <a:srgbClr val="3333FF"/>
                </a:solidFill>
              </a:rPr>
              <a:t>True Texture ratio = 640 /768= 5/6</a:t>
            </a:r>
          </a:p>
          <a:p>
            <a:r>
              <a:rPr lang="en-US" altLang="zh-TW" dirty="0" smtClean="0">
                <a:solidFill>
                  <a:srgbClr val="3333FF"/>
                </a:solidFill>
              </a:rPr>
              <a:t>True Depth ratio=384/768=3/6</a:t>
            </a:r>
            <a:endParaRPr lang="zh-TW" altLang="en-US" dirty="0">
              <a:solidFill>
                <a:srgbClr val="3333FF"/>
              </a:solidFill>
            </a:endParaRPr>
          </a:p>
        </p:txBody>
      </p:sp>
      <p:sp>
        <p:nvSpPr>
          <p:cNvPr id="32" name="文字方塊 31"/>
          <p:cNvSpPr txBox="1"/>
          <p:nvPr/>
        </p:nvSpPr>
        <p:spPr>
          <a:xfrm>
            <a:off x="5220072" y="5805087"/>
            <a:ext cx="32048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>
                <a:solidFill>
                  <a:srgbClr val="3333FF"/>
                </a:solidFill>
              </a:rPr>
              <a:t>True Texture ratio = 856/1024</a:t>
            </a:r>
          </a:p>
          <a:p>
            <a:r>
              <a:rPr lang="en-US" altLang="zh-TW" dirty="0" smtClean="0">
                <a:solidFill>
                  <a:srgbClr val="3333FF"/>
                </a:solidFill>
              </a:rPr>
              <a:t>True Depth ratio=504/1024</a:t>
            </a:r>
            <a:endParaRPr lang="zh-TW" altLang="en-US" dirty="0">
              <a:solidFill>
                <a:srgbClr val="3333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7510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 bwMode="auto">
          <a:xfrm>
            <a:off x="4716016" y="2992894"/>
            <a:ext cx="2239914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</p:txBody>
      </p:sp>
      <p:grpSp>
        <p:nvGrpSpPr>
          <p:cNvPr id="78" name="群組 77"/>
          <p:cNvGrpSpPr/>
          <p:nvPr/>
        </p:nvGrpSpPr>
        <p:grpSpPr>
          <a:xfrm>
            <a:off x="4716632" y="4410690"/>
            <a:ext cx="2238905" cy="523220"/>
            <a:chOff x="5199360" y="3933056"/>
            <a:chExt cx="2468984" cy="523220"/>
          </a:xfrm>
        </p:grpSpPr>
        <p:sp>
          <p:nvSpPr>
            <p:cNvPr id="51" name="矩形 50"/>
            <p:cNvSpPr/>
            <p:nvPr/>
          </p:nvSpPr>
          <p:spPr bwMode="auto">
            <a:xfrm>
              <a:off x="5199360" y="3933056"/>
              <a:ext cx="2468984" cy="523220"/>
            </a:xfrm>
            <a:prstGeom prst="rect">
              <a:avLst/>
            </a:prstGeom>
            <a:gradFill>
              <a:gsLst>
                <a:gs pos="97917">
                  <a:schemeClr val="bg1"/>
                </a:gs>
                <a:gs pos="0">
                  <a:srgbClr val="8BAE6C"/>
                </a:gs>
              </a:gsLst>
              <a:lin ang="16200000" scaled="1"/>
            </a:gradFill>
            <a:ln w="22225"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TW" sz="1400" b="1" dirty="0" smtClean="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endParaRP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TW" sz="1400" b="1" dirty="0" smtClean="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endParaRPr>
            </a:p>
          </p:txBody>
        </p:sp>
        <p:sp>
          <p:nvSpPr>
            <p:cNvPr id="52" name="文字方塊 51"/>
            <p:cNvSpPr txBox="1"/>
            <p:nvPr/>
          </p:nvSpPr>
          <p:spPr>
            <a:xfrm>
              <a:off x="5364088" y="3933056"/>
              <a:ext cx="21602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400" b="1" dirty="0" smtClean="0">
                  <a:latin typeface="Arial" pitchFamily="34" charset="0"/>
                  <a:cs typeface="Arial" pitchFamily="34" charset="0"/>
                </a:rPr>
                <a:t>Vertical Splitting</a:t>
              </a:r>
            </a:p>
            <a:p>
              <a:pPr algn="ctr"/>
              <a:r>
                <a:rPr lang="en-US" altLang="zh-TW" sz="1400" b="1" dirty="0" smtClean="0">
                  <a:latin typeface="Arial" pitchFamily="34" charset="0"/>
                  <a:cs typeface="Arial" pitchFamily="34" charset="0"/>
                </a:rPr>
                <a:t>&amp; Flipping</a:t>
              </a:r>
              <a:endParaRPr lang="en-US" altLang="zh-TW" sz="1400" b="1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55" name="矩形 54"/>
          <p:cNvSpPr/>
          <p:nvPr/>
        </p:nvSpPr>
        <p:spPr bwMode="auto">
          <a:xfrm>
            <a:off x="4716632" y="2272814"/>
            <a:ext cx="2238905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56" name="文字方塊 55"/>
          <p:cNvSpPr txBox="1"/>
          <p:nvPr/>
        </p:nvSpPr>
        <p:spPr>
          <a:xfrm>
            <a:off x="4716016" y="2282512"/>
            <a:ext cx="22389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latin typeface="Arial" pitchFamily="34" charset="0"/>
                <a:cs typeface="Arial" pitchFamily="34" charset="0"/>
              </a:rPr>
              <a:t>Downscaling in</a:t>
            </a:r>
          </a:p>
          <a:p>
            <a:pPr algn="ctr"/>
            <a:r>
              <a:rPr lang="en-US" altLang="zh-TW" sz="1400" b="1" dirty="0" smtClean="0">
                <a:latin typeface="Arial" pitchFamily="34" charset="0"/>
                <a:cs typeface="Arial" pitchFamily="34" charset="0"/>
              </a:rPr>
              <a:t>Vertical Direction</a:t>
            </a:r>
            <a:endParaRPr lang="en-US" altLang="zh-TW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矩形 59"/>
          <p:cNvSpPr/>
          <p:nvPr/>
        </p:nvSpPr>
        <p:spPr bwMode="auto">
          <a:xfrm>
            <a:off x="2313903" y="2277138"/>
            <a:ext cx="2258097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61" name="文字方塊 60"/>
          <p:cNvSpPr txBox="1"/>
          <p:nvPr/>
        </p:nvSpPr>
        <p:spPr>
          <a:xfrm>
            <a:off x="2315845" y="2250450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latin typeface="Arial" pitchFamily="34" charset="0"/>
                <a:cs typeface="Arial" pitchFamily="34" charset="0"/>
              </a:rPr>
              <a:t>Downscaling in </a:t>
            </a:r>
          </a:p>
          <a:p>
            <a:pPr algn="ctr"/>
            <a:r>
              <a:rPr lang="en-US" altLang="zh-TW" sz="1400" b="1" dirty="0" smtClean="0">
                <a:latin typeface="Arial" pitchFamily="34" charset="0"/>
                <a:cs typeface="Arial" pitchFamily="34" charset="0"/>
              </a:rPr>
              <a:t>Vertical Direction</a:t>
            </a:r>
            <a:endParaRPr lang="en-US" altLang="zh-TW" sz="14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6" name="肘形接點 65"/>
          <p:cNvCxnSpPr>
            <a:stCxn id="60" idx="2"/>
            <a:endCxn id="80" idx="1"/>
          </p:cNvCxnSpPr>
          <p:nvPr/>
        </p:nvCxnSpPr>
        <p:spPr bwMode="auto">
          <a:xfrm rot="16200000" flipH="1">
            <a:off x="2783781" y="3459529"/>
            <a:ext cx="2592022" cy="1273680"/>
          </a:xfrm>
          <a:prstGeom prst="bentConnector2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75" name="矩形 74"/>
          <p:cNvSpPr/>
          <p:nvPr/>
        </p:nvSpPr>
        <p:spPr bwMode="auto">
          <a:xfrm>
            <a:off x="4717191" y="3715517"/>
            <a:ext cx="2238739" cy="498316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76" name="文字方塊 75"/>
          <p:cNvSpPr txBox="1"/>
          <p:nvPr/>
        </p:nvSpPr>
        <p:spPr>
          <a:xfrm>
            <a:off x="4716633" y="3726437"/>
            <a:ext cx="22199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err="1" smtClean="0">
                <a:cs typeface="Arial" pitchFamily="34" charset="0"/>
              </a:rPr>
              <a:t>YCbCr</a:t>
            </a:r>
            <a:r>
              <a:rPr lang="en-US" altLang="zh-TW" sz="1400" b="1" dirty="0" smtClean="0">
                <a:cs typeface="Arial" pitchFamily="34" charset="0"/>
              </a:rPr>
              <a:t> </a:t>
            </a:r>
            <a:r>
              <a:rPr lang="en-US" altLang="zh-TW" sz="1400" b="1" dirty="0">
                <a:cs typeface="Arial" pitchFamily="34" charset="0"/>
              </a:rPr>
              <a:t>Color </a:t>
            </a:r>
            <a:r>
              <a:rPr lang="en-US" altLang="zh-TW" sz="1400" b="1" dirty="0" smtClean="0">
                <a:cs typeface="Arial" pitchFamily="34" charset="0"/>
              </a:rPr>
              <a:t>Format Conversion</a:t>
            </a:r>
            <a:endParaRPr lang="en-US" altLang="zh-TW" sz="1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0" name="Picture 2"/>
          <p:cNvPicPr preferRelativeResize="0">
            <a:picLocks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148064" y="5836700"/>
            <a:ext cx="1440000" cy="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圖片 7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6906" y="1275389"/>
            <a:ext cx="1440160" cy="810000"/>
          </a:xfrm>
          <a:prstGeom prst="rect">
            <a:avLst/>
          </a:prstGeom>
        </p:spPr>
      </p:pic>
      <p:pic>
        <p:nvPicPr>
          <p:cNvPr id="73" name="圖片 7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1314346"/>
            <a:ext cx="1440160" cy="810000"/>
          </a:xfrm>
          <a:prstGeom prst="rect">
            <a:avLst/>
          </a:prstGeom>
        </p:spPr>
      </p:pic>
      <p:sp>
        <p:nvSpPr>
          <p:cNvPr id="80" name="矩形 79"/>
          <p:cNvSpPr/>
          <p:nvPr/>
        </p:nvSpPr>
        <p:spPr bwMode="auto">
          <a:xfrm>
            <a:off x="4716632" y="5130770"/>
            <a:ext cx="2238905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81" name="文字方塊 80"/>
          <p:cNvSpPr txBox="1"/>
          <p:nvPr/>
        </p:nvSpPr>
        <p:spPr>
          <a:xfrm>
            <a:off x="4788024" y="5238602"/>
            <a:ext cx="216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latin typeface="Arial" pitchFamily="34" charset="0"/>
                <a:cs typeface="Arial" pitchFamily="34" charset="0"/>
              </a:rPr>
              <a:t>Combination</a:t>
            </a:r>
            <a:endParaRPr lang="en-US" altLang="zh-TW" sz="14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6" name="直線單箭頭接點 85"/>
          <p:cNvCxnSpPr/>
          <p:nvPr/>
        </p:nvCxnSpPr>
        <p:spPr bwMode="auto">
          <a:xfrm>
            <a:off x="5868144" y="2078494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7" name="直線單箭頭接點 86"/>
          <p:cNvCxnSpPr/>
          <p:nvPr/>
        </p:nvCxnSpPr>
        <p:spPr bwMode="auto">
          <a:xfrm>
            <a:off x="3419872" y="2073383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8" name="直線單箭頭接點 87"/>
          <p:cNvCxnSpPr/>
          <p:nvPr/>
        </p:nvCxnSpPr>
        <p:spPr bwMode="auto">
          <a:xfrm>
            <a:off x="5868144" y="2812627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9" name="直線單箭頭接點 88"/>
          <p:cNvCxnSpPr/>
          <p:nvPr/>
        </p:nvCxnSpPr>
        <p:spPr bwMode="auto">
          <a:xfrm>
            <a:off x="5868144" y="3518654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0" name="直線單箭頭接點 89"/>
          <p:cNvCxnSpPr/>
          <p:nvPr/>
        </p:nvCxnSpPr>
        <p:spPr bwMode="auto">
          <a:xfrm>
            <a:off x="5868144" y="4213830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1" name="直線單箭頭接點 90"/>
          <p:cNvCxnSpPr/>
          <p:nvPr/>
        </p:nvCxnSpPr>
        <p:spPr bwMode="auto">
          <a:xfrm>
            <a:off x="5868144" y="4933910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2" name="直線單箭頭接點 91"/>
          <p:cNvCxnSpPr/>
          <p:nvPr/>
        </p:nvCxnSpPr>
        <p:spPr bwMode="auto">
          <a:xfrm>
            <a:off x="5868144" y="5653990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93" name="圖片 92"/>
          <p:cNvPicPr preferRelativeResize="0">
            <a:picLocks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440" y="3217732"/>
            <a:ext cx="1440000" cy="216024"/>
          </a:xfrm>
          <a:prstGeom prst="rect">
            <a:avLst/>
          </a:prstGeom>
        </p:spPr>
      </p:pic>
      <p:pic>
        <p:nvPicPr>
          <p:cNvPr id="94" name="圖片 93"/>
          <p:cNvPicPr>
            <a:picLocks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92280" y="4751412"/>
            <a:ext cx="1440000" cy="108000"/>
          </a:xfrm>
          <a:prstGeom prst="rect">
            <a:avLst/>
          </a:prstGeom>
        </p:spPr>
      </p:pic>
      <p:pic>
        <p:nvPicPr>
          <p:cNvPr id="95" name="圖片 94"/>
          <p:cNvPicPr>
            <a:picLocks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7092280" y="4500610"/>
            <a:ext cx="1440000" cy="108000"/>
          </a:xfrm>
          <a:prstGeom prst="rect">
            <a:avLst/>
          </a:prstGeom>
        </p:spPr>
      </p:pic>
      <p:pic>
        <p:nvPicPr>
          <p:cNvPr id="96" name="圖片 95"/>
          <p:cNvPicPr>
            <a:picLocks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2253938"/>
            <a:ext cx="1440000" cy="608400"/>
          </a:xfrm>
          <a:prstGeom prst="rect">
            <a:avLst/>
          </a:prstGeom>
        </p:spPr>
      </p:pic>
      <p:pic>
        <p:nvPicPr>
          <p:cNvPr id="97" name="圖片 96"/>
          <p:cNvPicPr>
            <a:picLocks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228970"/>
            <a:ext cx="1440160" cy="608400"/>
          </a:xfrm>
          <a:prstGeom prst="rect">
            <a:avLst/>
          </a:prstGeom>
        </p:spPr>
      </p:pic>
      <p:sp>
        <p:nvSpPr>
          <p:cNvPr id="36" name="文字方塊 35"/>
          <p:cNvSpPr txBox="1"/>
          <p:nvPr/>
        </p:nvSpPr>
        <p:spPr>
          <a:xfrm>
            <a:off x="4716790" y="6129120"/>
            <a:ext cx="28725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smtClean="0"/>
              <a:t>H</a:t>
            </a:r>
            <a:endParaRPr lang="zh-TW" altLang="en-US" sz="1100" dirty="0"/>
          </a:p>
        </p:txBody>
      </p:sp>
      <p:sp>
        <p:nvSpPr>
          <p:cNvPr id="37" name="左大括弧 36"/>
          <p:cNvSpPr/>
          <p:nvPr/>
        </p:nvSpPr>
        <p:spPr>
          <a:xfrm>
            <a:off x="4979610" y="5850850"/>
            <a:ext cx="120231" cy="79585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2" name="文字方塊 41"/>
          <p:cNvSpPr txBox="1"/>
          <p:nvPr/>
        </p:nvSpPr>
        <p:spPr>
          <a:xfrm>
            <a:off x="4079792" y="1580846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sp>
        <p:nvSpPr>
          <p:cNvPr id="43" name="文字方塊 42"/>
          <p:cNvSpPr txBox="1"/>
          <p:nvPr/>
        </p:nvSpPr>
        <p:spPr>
          <a:xfrm>
            <a:off x="4924798" y="1577227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grpSp>
        <p:nvGrpSpPr>
          <p:cNvPr id="47" name="群組 46"/>
          <p:cNvGrpSpPr/>
          <p:nvPr/>
        </p:nvGrpSpPr>
        <p:grpSpPr>
          <a:xfrm>
            <a:off x="251520" y="3049223"/>
            <a:ext cx="2808312" cy="3413515"/>
            <a:chOff x="107504" y="3173094"/>
            <a:chExt cx="2808312" cy="3413515"/>
          </a:xfrm>
        </p:grpSpPr>
        <p:sp>
          <p:nvSpPr>
            <p:cNvPr id="50" name="矩形 49"/>
            <p:cNvSpPr/>
            <p:nvPr/>
          </p:nvSpPr>
          <p:spPr>
            <a:xfrm>
              <a:off x="107504" y="3173094"/>
              <a:ext cx="2808312" cy="3413515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tint val="70000"/>
                    <a:satMod val="130000"/>
                  </a:schemeClr>
                </a:gs>
                <a:gs pos="43000">
                  <a:schemeClr val="accent3">
                    <a:tint val="44000"/>
                    <a:satMod val="165000"/>
                  </a:schemeClr>
                </a:gs>
                <a:gs pos="93000">
                  <a:schemeClr val="accent3">
                    <a:tint val="15000"/>
                    <a:satMod val="165000"/>
                  </a:schemeClr>
                </a:gs>
                <a:gs pos="100000">
                  <a:schemeClr val="accent3">
                    <a:tint val="5000"/>
                    <a:satMod val="250000"/>
                  </a:schemeClr>
                </a:gs>
              </a:gsLst>
              <a:lin ang="10800000" scaled="1"/>
              <a:tileRect/>
            </a:gradFill>
            <a:ln w="19050">
              <a:headEnd type="none" w="med" len="med"/>
              <a:tailEnd type="arrow" w="med" len="me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zh-TW" altLang="en-US" sz="1600" dirty="0" smtClean="0">
                <a:ea typeface="+mj-ea"/>
              </a:endParaRPr>
            </a:p>
          </p:txBody>
        </p:sp>
        <p:pic>
          <p:nvPicPr>
            <p:cNvPr id="53" name="Picture 2" descr="pic3"/>
            <p:cNvPicPr>
              <a:picLocks noChangeAspect="1" noChangeArrowheads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988" y="3201484"/>
              <a:ext cx="2533650" cy="2800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4" name="文字方塊 53"/>
            <p:cNvSpPr txBox="1"/>
            <p:nvPr/>
          </p:nvSpPr>
          <p:spPr>
            <a:xfrm>
              <a:off x="177658" y="5930116"/>
              <a:ext cx="250100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b="1" dirty="0" smtClean="0">
                  <a:cs typeface="Arial" pitchFamily="34" charset="0"/>
                </a:rPr>
                <a:t>Pixels Rearrangement</a:t>
              </a:r>
              <a:r>
                <a:rPr lang="en-US" altLang="zh-CN" sz="1400" b="1" dirty="0">
                  <a:cs typeface="Arial" pitchFamily="34" charset="0"/>
                </a:rPr>
                <a:t/>
              </a:r>
              <a:br>
                <a:rPr lang="en-US" altLang="zh-CN" sz="1400" b="1" dirty="0">
                  <a:cs typeface="Arial" pitchFamily="34" charset="0"/>
                </a:rPr>
              </a:br>
              <a:r>
                <a:rPr lang="en-US" altLang="zh-CN" sz="1400" b="1" dirty="0">
                  <a:cs typeface="Arial" pitchFamily="34" charset="0"/>
                </a:rPr>
                <a:t> </a:t>
              </a:r>
              <a:r>
                <a:rPr lang="en-US" altLang="zh-CN" sz="1400" b="1" dirty="0" smtClean="0">
                  <a:cs typeface="Arial" pitchFamily="34" charset="0"/>
                </a:rPr>
                <a:t>to RGB Subpixels Channel</a:t>
              </a:r>
              <a:endParaRPr lang="en-US" altLang="zh-TW" sz="1400" b="1" dirty="0">
                <a:cs typeface="Arial" pitchFamily="34" charset="0"/>
              </a:endParaRPr>
            </a:p>
          </p:txBody>
        </p:sp>
      </p:grpSp>
      <p:sp>
        <p:nvSpPr>
          <p:cNvPr id="58" name="標題 1"/>
          <p:cNvSpPr>
            <a:spLocks noGrp="1"/>
          </p:cNvSpPr>
          <p:nvPr>
            <p:ph type="title"/>
          </p:nvPr>
        </p:nvSpPr>
        <p:spPr>
          <a:xfrm>
            <a:off x="467544" y="622479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latin typeface="Calibri" pitchFamily="34" charset="0"/>
              </a:rPr>
              <a:t>CTDP-TB Packing Procedure</a:t>
            </a:r>
            <a:endParaRPr lang="zh-TW" altLang="en-US" sz="3200" dirty="0">
              <a:latin typeface="Calibri" pitchFamily="34" charset="0"/>
            </a:endParaRPr>
          </a:p>
        </p:txBody>
      </p:sp>
      <p:sp>
        <p:nvSpPr>
          <p:cNvPr id="59" name="文字方塊 58"/>
          <p:cNvSpPr txBox="1"/>
          <p:nvPr/>
        </p:nvSpPr>
        <p:spPr>
          <a:xfrm>
            <a:off x="4499992" y="3004324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>
                <a:cs typeface="Arial" pitchFamily="34" charset="0"/>
              </a:rPr>
              <a:t>P</a:t>
            </a:r>
            <a:r>
              <a:rPr lang="en-US" altLang="zh-TW" sz="1400" b="1" dirty="0" smtClean="0">
                <a:cs typeface="Arial" pitchFamily="34" charset="0"/>
              </a:rPr>
              <a:t>ixel Rearrangement  to </a:t>
            </a:r>
          </a:p>
          <a:p>
            <a:pPr algn="ctr"/>
            <a:r>
              <a:rPr lang="en-US" altLang="zh-TW" sz="1400" b="1" dirty="0" smtClean="0">
                <a:cs typeface="Arial" pitchFamily="34" charset="0"/>
              </a:rPr>
              <a:t>RGB </a:t>
            </a:r>
            <a:r>
              <a:rPr lang="en-US" altLang="zh-TW" sz="1400" b="1" dirty="0">
                <a:cs typeface="Arial" pitchFamily="34" charset="0"/>
              </a:rPr>
              <a:t>Subpixels </a:t>
            </a:r>
            <a:r>
              <a:rPr lang="en-US" altLang="zh-TW" sz="1400" b="1" dirty="0" smtClean="0">
                <a:cs typeface="Arial" pitchFamily="34" charset="0"/>
              </a:rPr>
              <a:t>Channel</a:t>
            </a:r>
            <a:endParaRPr lang="en-US" altLang="zh-TW" sz="1400" b="1" dirty="0">
              <a:cs typeface="Arial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5" name="物件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9754557"/>
              </p:ext>
            </p:extLst>
          </p:nvPr>
        </p:nvGraphicFramePr>
        <p:xfrm>
          <a:off x="7083425" y="3726310"/>
          <a:ext cx="18891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3" name="方程式" r:id="rId12" imgW="2730240" imgH="596880" progId="Equation.3">
                  <p:embed/>
                </p:oleObj>
              </mc:Choice>
              <mc:Fallback>
                <p:oleObj name="方程式" r:id="rId12" imgW="2730240" imgH="596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83425" y="3726310"/>
                        <a:ext cx="1889125" cy="457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" name="文字方塊 70"/>
          <p:cNvSpPr txBox="1"/>
          <p:nvPr/>
        </p:nvSpPr>
        <p:spPr>
          <a:xfrm>
            <a:off x="8464985" y="4674607"/>
            <a:ext cx="4603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H</a:t>
            </a:r>
            <a:r>
              <a:rPr lang="en-US" altLang="zh-TW" sz="1100" baseline="-25000" dirty="0"/>
              <a:t>RD</a:t>
            </a:r>
            <a:r>
              <a:rPr lang="en-US" altLang="zh-TW" sz="1100" dirty="0" smtClean="0"/>
              <a:t> </a:t>
            </a:r>
            <a:endParaRPr lang="zh-TW" altLang="en-US" sz="1100" dirty="0"/>
          </a:p>
        </p:txBody>
      </p:sp>
      <p:sp>
        <p:nvSpPr>
          <p:cNvPr id="77" name="文字方塊 76"/>
          <p:cNvSpPr txBox="1"/>
          <p:nvPr/>
        </p:nvSpPr>
        <p:spPr>
          <a:xfrm>
            <a:off x="89882" y="2441323"/>
            <a:ext cx="74251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H- </a:t>
            </a:r>
            <a:r>
              <a:rPr lang="en-US" altLang="zh-TW" sz="1100" dirty="0" smtClean="0"/>
              <a:t>H</a:t>
            </a:r>
            <a:r>
              <a:rPr lang="en-US" altLang="zh-TW" sz="1100" baseline="-25000" dirty="0" smtClean="0"/>
              <a:t>RD</a:t>
            </a:r>
            <a:r>
              <a:rPr lang="en-US" altLang="zh-TW" sz="1100" dirty="0" smtClean="0"/>
              <a:t>*2</a:t>
            </a:r>
            <a:endParaRPr lang="zh-TW" altLang="en-US" sz="1100" dirty="0"/>
          </a:p>
        </p:txBody>
      </p:sp>
      <p:grpSp>
        <p:nvGrpSpPr>
          <p:cNvPr id="6" name="群組 5"/>
          <p:cNvGrpSpPr/>
          <p:nvPr/>
        </p:nvGrpSpPr>
        <p:grpSpPr>
          <a:xfrm>
            <a:off x="6516216" y="5752420"/>
            <a:ext cx="742511" cy="926342"/>
            <a:chOff x="6516216" y="5752420"/>
            <a:chExt cx="742511" cy="926342"/>
          </a:xfrm>
        </p:grpSpPr>
        <p:sp>
          <p:nvSpPr>
            <p:cNvPr id="67" name="文字方塊 66"/>
            <p:cNvSpPr txBox="1"/>
            <p:nvPr/>
          </p:nvSpPr>
          <p:spPr>
            <a:xfrm>
              <a:off x="6516216" y="6067855"/>
              <a:ext cx="74251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100" dirty="0"/>
                <a:t>H- </a:t>
              </a:r>
              <a:r>
                <a:rPr lang="en-US" altLang="zh-TW" sz="1100" dirty="0" smtClean="0"/>
                <a:t>H</a:t>
              </a:r>
              <a:r>
                <a:rPr lang="en-US" altLang="zh-TW" sz="1100" baseline="-25000" dirty="0" smtClean="0"/>
                <a:t>RD</a:t>
              </a:r>
              <a:r>
                <a:rPr lang="en-US" altLang="zh-TW" sz="1100" dirty="0" smtClean="0"/>
                <a:t>*2</a:t>
              </a:r>
              <a:endParaRPr lang="zh-TW" altLang="en-US" sz="1100" dirty="0"/>
            </a:p>
          </p:txBody>
        </p:sp>
        <p:sp>
          <p:nvSpPr>
            <p:cNvPr id="68" name="文字方塊 67"/>
            <p:cNvSpPr txBox="1"/>
            <p:nvPr/>
          </p:nvSpPr>
          <p:spPr>
            <a:xfrm>
              <a:off x="6516216" y="5752420"/>
              <a:ext cx="42191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100" dirty="0"/>
                <a:t>H</a:t>
              </a:r>
              <a:r>
                <a:rPr lang="en-US" altLang="zh-TW" sz="1100" baseline="-25000" dirty="0"/>
                <a:t>RD</a:t>
              </a:r>
              <a:endParaRPr lang="zh-TW" altLang="en-US" sz="1100" dirty="0"/>
            </a:p>
          </p:txBody>
        </p:sp>
        <p:sp>
          <p:nvSpPr>
            <p:cNvPr id="79" name="文字方塊 78"/>
            <p:cNvSpPr txBox="1"/>
            <p:nvPr/>
          </p:nvSpPr>
          <p:spPr>
            <a:xfrm>
              <a:off x="6516216" y="6417152"/>
              <a:ext cx="46038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100" dirty="0"/>
                <a:t>H</a:t>
              </a:r>
              <a:r>
                <a:rPr lang="en-US" altLang="zh-TW" sz="1100" baseline="-25000" dirty="0"/>
                <a:t>RD</a:t>
              </a:r>
              <a:r>
                <a:rPr lang="en-US" altLang="zh-TW" sz="1100" dirty="0" smtClean="0"/>
                <a:t> </a:t>
              </a:r>
              <a:endParaRPr lang="zh-TW" altLang="en-US" sz="1100" dirty="0"/>
            </a:p>
          </p:txBody>
        </p:sp>
      </p:grpSp>
      <p:sp>
        <p:nvSpPr>
          <p:cNvPr id="82" name="文字方塊 81"/>
          <p:cNvSpPr txBox="1"/>
          <p:nvPr/>
        </p:nvSpPr>
        <p:spPr>
          <a:xfrm>
            <a:off x="8460432" y="4369805"/>
            <a:ext cx="4603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H</a:t>
            </a:r>
            <a:r>
              <a:rPr lang="en-US" altLang="zh-TW" sz="1100" baseline="-25000" dirty="0"/>
              <a:t>RD</a:t>
            </a:r>
            <a:r>
              <a:rPr lang="en-US" altLang="zh-TW" sz="1100" dirty="0" smtClean="0"/>
              <a:t> </a:t>
            </a:r>
            <a:endParaRPr lang="zh-TW" altLang="en-US" sz="1100" dirty="0"/>
          </a:p>
        </p:txBody>
      </p:sp>
      <p:sp>
        <p:nvSpPr>
          <p:cNvPr id="83" name="文字方塊 82"/>
          <p:cNvSpPr txBox="1"/>
          <p:nvPr/>
        </p:nvSpPr>
        <p:spPr>
          <a:xfrm>
            <a:off x="8460432" y="3194939"/>
            <a:ext cx="5549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smtClean="0"/>
              <a:t>H</a:t>
            </a:r>
            <a:r>
              <a:rPr lang="en-US" altLang="zh-TW" sz="1100" baseline="-25000" dirty="0" smtClean="0"/>
              <a:t>RD</a:t>
            </a:r>
            <a:r>
              <a:rPr lang="en-US" altLang="zh-TW" sz="1100" dirty="0" smtClean="0"/>
              <a:t>*2</a:t>
            </a:r>
            <a:endParaRPr lang="zh-TW" altLang="en-US" sz="1100" dirty="0"/>
          </a:p>
        </p:txBody>
      </p:sp>
      <p:sp>
        <p:nvSpPr>
          <p:cNvPr id="84" name="文字方塊 83"/>
          <p:cNvSpPr txBox="1"/>
          <p:nvPr/>
        </p:nvSpPr>
        <p:spPr>
          <a:xfrm>
            <a:off x="8460432" y="2384704"/>
            <a:ext cx="5549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smtClean="0"/>
              <a:t>H</a:t>
            </a:r>
            <a:r>
              <a:rPr lang="en-US" altLang="zh-TW" sz="1100" baseline="-25000" dirty="0" smtClean="0"/>
              <a:t>RD</a:t>
            </a:r>
            <a:r>
              <a:rPr lang="en-US" altLang="zh-TW" sz="1100" dirty="0" smtClean="0"/>
              <a:t>*6</a:t>
            </a:r>
            <a:endParaRPr lang="zh-TW" altLang="en-US" sz="1100" dirty="0"/>
          </a:p>
        </p:txBody>
      </p:sp>
      <p:sp>
        <p:nvSpPr>
          <p:cNvPr id="57" name="文字方塊 56"/>
          <p:cNvSpPr txBox="1"/>
          <p:nvPr/>
        </p:nvSpPr>
        <p:spPr>
          <a:xfrm>
            <a:off x="435734" y="3157255"/>
            <a:ext cx="3600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 smtClean="0"/>
              <a:t>R</a:t>
            </a:r>
            <a:endParaRPr lang="zh-TW" altLang="en-US" sz="1100" dirty="0"/>
          </a:p>
        </p:txBody>
      </p:sp>
      <p:sp>
        <p:nvSpPr>
          <p:cNvPr id="62" name="文字方塊 61"/>
          <p:cNvSpPr txBox="1"/>
          <p:nvPr/>
        </p:nvSpPr>
        <p:spPr>
          <a:xfrm>
            <a:off x="326971" y="3325744"/>
            <a:ext cx="4956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 smtClean="0"/>
              <a:t>G</a:t>
            </a:r>
            <a:endParaRPr lang="zh-TW" altLang="en-US" sz="1100" dirty="0"/>
          </a:p>
        </p:txBody>
      </p:sp>
      <p:sp>
        <p:nvSpPr>
          <p:cNvPr id="63" name="文字方塊 62"/>
          <p:cNvSpPr txBox="1"/>
          <p:nvPr/>
        </p:nvSpPr>
        <p:spPr>
          <a:xfrm>
            <a:off x="234335" y="3516114"/>
            <a:ext cx="4956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 smtClean="0"/>
              <a:t>B</a:t>
            </a:r>
            <a:endParaRPr lang="zh-TW" altLang="en-US" sz="1100" dirty="0"/>
          </a:p>
        </p:txBody>
      </p:sp>
      <p:sp>
        <p:nvSpPr>
          <p:cNvPr id="64" name="文字方塊 63"/>
          <p:cNvSpPr txBox="1"/>
          <p:nvPr/>
        </p:nvSpPr>
        <p:spPr>
          <a:xfrm>
            <a:off x="80327" y="1392846"/>
            <a:ext cx="31000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TW" sz="1100" dirty="0" err="1" smtClean="0">
                <a:latin typeface="Calibri" panose="020F0502020204030204" pitchFamily="34" charset="0"/>
                <a:ea typeface="Malgun Gothic"/>
                <a:cs typeface="Times New Roman"/>
              </a:rPr>
              <a:t>depth_sampling_factor</a:t>
            </a:r>
            <a:r>
              <a:rPr lang="en-GB" altLang="zh-TW" sz="1100" dirty="0" smtClean="0">
                <a:latin typeface="Calibri" panose="020F0502020204030204" pitchFamily="34" charset="0"/>
                <a:ea typeface="Malgun Gothic"/>
                <a:cs typeface="Times New Roman"/>
              </a:rPr>
              <a:t> = 1, </a:t>
            </a:r>
            <a:r>
              <a:rPr lang="en-US" altLang="zh-TW" sz="1100" dirty="0" smtClean="0">
                <a:latin typeface="Calibri" panose="020F0502020204030204" pitchFamily="34" charset="0"/>
              </a:rPr>
              <a:t>H</a:t>
            </a:r>
            <a:r>
              <a:rPr lang="en-US" altLang="zh-TW" sz="1100" baseline="-25000" dirty="0" smtClean="0">
                <a:latin typeface="Calibri" panose="020F0502020204030204" pitchFamily="34" charset="0"/>
              </a:rPr>
              <a:t>RD</a:t>
            </a:r>
            <a:r>
              <a:rPr lang="en-US" altLang="zh-TW" sz="1100" dirty="0" smtClean="0">
                <a:latin typeface="Calibri" panose="020F0502020204030204" pitchFamily="34" charset="0"/>
              </a:rPr>
              <a:t> =(H/48)*2</a:t>
            </a:r>
          </a:p>
          <a:p>
            <a:r>
              <a:rPr lang="en-GB" altLang="zh-TW" sz="1100" dirty="0" err="1">
                <a:latin typeface="Calibri" panose="020F0502020204030204" pitchFamily="34" charset="0"/>
                <a:ea typeface="Malgun Gothic"/>
                <a:cs typeface="Times New Roman"/>
              </a:rPr>
              <a:t>depth_sampling_factor</a:t>
            </a:r>
            <a:r>
              <a:rPr lang="en-GB" altLang="zh-TW" sz="1100" dirty="0">
                <a:latin typeface="Calibri" panose="020F0502020204030204" pitchFamily="34" charset="0"/>
                <a:ea typeface="Malgun Gothic"/>
                <a:cs typeface="Times New Roman"/>
              </a:rPr>
              <a:t> = </a:t>
            </a:r>
            <a:r>
              <a:rPr lang="en-GB" altLang="zh-TW" sz="1100" dirty="0" smtClean="0">
                <a:latin typeface="Calibri" panose="020F0502020204030204" pitchFamily="34" charset="0"/>
                <a:ea typeface="Malgun Gothic"/>
                <a:cs typeface="Times New Roman"/>
              </a:rPr>
              <a:t>2, </a:t>
            </a:r>
            <a:r>
              <a:rPr lang="en-US" altLang="zh-TW" sz="1100" dirty="0" smtClean="0">
                <a:latin typeface="Calibri" panose="020F0502020204030204" pitchFamily="34" charset="0"/>
              </a:rPr>
              <a:t>H</a:t>
            </a:r>
            <a:r>
              <a:rPr lang="en-US" altLang="zh-TW" sz="1100" baseline="-25000" dirty="0" smtClean="0">
                <a:latin typeface="Calibri" panose="020F0502020204030204" pitchFamily="34" charset="0"/>
              </a:rPr>
              <a:t>RD</a:t>
            </a:r>
            <a:r>
              <a:rPr lang="en-US" altLang="zh-TW" sz="1100" dirty="0" smtClean="0">
                <a:latin typeface="Calibri" panose="020F0502020204030204" pitchFamily="34" charset="0"/>
              </a:rPr>
              <a:t> =(</a:t>
            </a:r>
            <a:r>
              <a:rPr lang="en-US" altLang="zh-TW" sz="1100" dirty="0">
                <a:latin typeface="Calibri" panose="020F0502020204030204" pitchFamily="34" charset="0"/>
              </a:rPr>
              <a:t>H/24)*2</a:t>
            </a:r>
            <a:endParaRPr lang="zh-TW" altLang="en-US" sz="1100" dirty="0">
              <a:latin typeface="Calibri" panose="020F0502020204030204" pitchFamily="34" charset="0"/>
            </a:endParaRPr>
          </a:p>
          <a:p>
            <a:r>
              <a:rPr lang="en-GB" altLang="zh-TW" sz="1100" dirty="0" err="1">
                <a:latin typeface="Calibri" panose="020F0502020204030204" pitchFamily="34" charset="0"/>
                <a:ea typeface="Malgun Gothic"/>
                <a:cs typeface="Times New Roman"/>
              </a:rPr>
              <a:t>depth_sampling_factor</a:t>
            </a:r>
            <a:r>
              <a:rPr lang="en-GB" altLang="zh-TW" sz="1100" dirty="0">
                <a:latin typeface="Calibri" panose="020F0502020204030204" pitchFamily="34" charset="0"/>
                <a:ea typeface="Malgun Gothic"/>
                <a:cs typeface="Times New Roman"/>
              </a:rPr>
              <a:t> = </a:t>
            </a:r>
            <a:r>
              <a:rPr lang="en-GB" altLang="zh-TW" sz="1100" dirty="0" smtClean="0">
                <a:latin typeface="Calibri" panose="020F0502020204030204" pitchFamily="34" charset="0"/>
                <a:ea typeface="Malgun Gothic"/>
                <a:cs typeface="Times New Roman"/>
              </a:rPr>
              <a:t>3, </a:t>
            </a:r>
            <a:r>
              <a:rPr lang="en-US" altLang="zh-TW" sz="1100" dirty="0" smtClean="0">
                <a:latin typeface="Calibri" panose="020F0502020204030204" pitchFamily="34" charset="0"/>
              </a:rPr>
              <a:t>H</a:t>
            </a:r>
            <a:r>
              <a:rPr lang="en-US" altLang="zh-TW" sz="1100" baseline="-25000" dirty="0" smtClean="0">
                <a:latin typeface="Calibri" panose="020F0502020204030204" pitchFamily="34" charset="0"/>
              </a:rPr>
              <a:t>RD</a:t>
            </a:r>
            <a:r>
              <a:rPr lang="en-US" altLang="zh-TW" sz="1100" dirty="0" smtClean="0">
                <a:latin typeface="Calibri" panose="020F0502020204030204" pitchFamily="34" charset="0"/>
              </a:rPr>
              <a:t> =(H/16)*2</a:t>
            </a:r>
            <a:endParaRPr lang="zh-TW" altLang="en-US" sz="1100" dirty="0">
              <a:latin typeface="Calibri" panose="020F0502020204030204" pitchFamily="34" charset="0"/>
            </a:endParaRPr>
          </a:p>
          <a:p>
            <a:endParaRPr lang="zh-TW" altLang="en-US" sz="1100" dirty="0"/>
          </a:p>
        </p:txBody>
      </p:sp>
      <p:sp>
        <p:nvSpPr>
          <p:cNvPr id="3" name="矩形 2"/>
          <p:cNvSpPr/>
          <p:nvPr/>
        </p:nvSpPr>
        <p:spPr>
          <a:xfrm>
            <a:off x="5701846" y="1052736"/>
            <a:ext cx="28725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100" dirty="0" smtClean="0"/>
              <a:t>w</a:t>
            </a:r>
            <a:endParaRPr lang="zh-TW" altLang="en-US" sz="1100" dirty="0"/>
          </a:p>
        </p:txBody>
      </p:sp>
      <p:sp>
        <p:nvSpPr>
          <p:cNvPr id="65" name="矩形 64"/>
          <p:cNvSpPr/>
          <p:nvPr/>
        </p:nvSpPr>
        <p:spPr>
          <a:xfrm>
            <a:off x="3276630" y="1131236"/>
            <a:ext cx="28725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100" dirty="0" smtClean="0"/>
              <a:t>w</a:t>
            </a:r>
            <a:endParaRPr lang="zh-TW" altLang="en-US" sz="1100" dirty="0"/>
          </a:p>
        </p:txBody>
      </p:sp>
      <p:sp>
        <p:nvSpPr>
          <p:cNvPr id="69" name="矩形 68"/>
          <p:cNvSpPr/>
          <p:nvPr/>
        </p:nvSpPr>
        <p:spPr>
          <a:xfrm>
            <a:off x="7668651" y="2031482"/>
            <a:ext cx="28725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100" dirty="0" smtClean="0"/>
              <a:t>w</a:t>
            </a:r>
            <a:endParaRPr lang="zh-TW" altLang="en-US" sz="1100" dirty="0"/>
          </a:p>
        </p:txBody>
      </p:sp>
      <p:sp>
        <p:nvSpPr>
          <p:cNvPr id="74" name="矩形 73"/>
          <p:cNvSpPr/>
          <p:nvPr/>
        </p:nvSpPr>
        <p:spPr>
          <a:xfrm>
            <a:off x="7668651" y="3026450"/>
            <a:ext cx="28725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100" dirty="0" smtClean="0"/>
              <a:t>w</a:t>
            </a:r>
            <a:endParaRPr lang="zh-TW" altLang="en-US" sz="1100" dirty="0"/>
          </a:p>
        </p:txBody>
      </p:sp>
      <p:sp>
        <p:nvSpPr>
          <p:cNvPr id="98" name="矩形 97"/>
          <p:cNvSpPr/>
          <p:nvPr/>
        </p:nvSpPr>
        <p:spPr>
          <a:xfrm>
            <a:off x="7605750" y="4312260"/>
            <a:ext cx="28725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100" dirty="0" smtClean="0"/>
              <a:t>w</a:t>
            </a:r>
            <a:endParaRPr lang="zh-TW" altLang="en-US" sz="1100" dirty="0"/>
          </a:p>
        </p:txBody>
      </p:sp>
      <p:sp>
        <p:nvSpPr>
          <p:cNvPr id="99" name="矩形 98"/>
          <p:cNvSpPr/>
          <p:nvPr/>
        </p:nvSpPr>
        <p:spPr>
          <a:xfrm>
            <a:off x="7625153" y="4544944"/>
            <a:ext cx="28725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100" dirty="0" smtClean="0"/>
              <a:t>w</a:t>
            </a:r>
            <a:endParaRPr lang="zh-TW" altLang="en-US" sz="1100" dirty="0"/>
          </a:p>
        </p:txBody>
      </p:sp>
    </p:spTree>
    <p:extLst>
      <p:ext uri="{BB962C8B-B14F-4D97-AF65-F5344CB8AC3E}">
        <p14:creationId xmlns:p14="http://schemas.microsoft.com/office/powerpoint/2010/main" val="1653671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線">
  <a:themeElements>
    <a:clrScheme name="流線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宣紙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線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>
        <a:gradFill flip="none" rotWithShape="1">
          <a:gsLst>
            <a:gs pos="0">
              <a:schemeClr val="accent3">
                <a:tint val="70000"/>
                <a:satMod val="130000"/>
              </a:schemeClr>
            </a:gs>
            <a:gs pos="43000">
              <a:schemeClr val="accent3">
                <a:tint val="44000"/>
                <a:satMod val="165000"/>
              </a:schemeClr>
            </a:gs>
            <a:gs pos="93000">
              <a:schemeClr val="accent3">
                <a:tint val="15000"/>
                <a:satMod val="165000"/>
              </a:schemeClr>
            </a:gs>
            <a:gs pos="100000">
              <a:schemeClr val="accent3">
                <a:tint val="5000"/>
                <a:satMod val="250000"/>
              </a:schemeClr>
            </a:gs>
          </a:gsLst>
          <a:lin ang="10800000" scaled="1"/>
          <a:tileRect/>
        </a:gradFill>
        <a:ln w="19050">
          <a:headEnd type="none" w="med" len="med"/>
          <a:tailEnd type="arrow" w="med" len="med"/>
        </a:ln>
      </a:spPr>
      <a:bodyPr rtlCol="0" anchor="t"/>
      <a:lstStyle>
        <a:defPPr>
          <a:defRPr sz="1600" dirty="0" smtClean="0">
            <a:ea typeface="+mj-ea"/>
          </a:defRPr>
        </a:defPPr>
      </a:lstStyle>
      <a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流線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流線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68882</TotalTime>
  <Words>3080</Words>
  <Application>Microsoft Office PowerPoint</Application>
  <PresentationFormat>如螢幕大小 (4:3)</PresentationFormat>
  <Paragraphs>1044</Paragraphs>
  <Slides>55</Slides>
  <Notes>14</Notes>
  <HiddenSlides>0</HiddenSlides>
  <MMClips>0</MMClips>
  <ScaleCrop>false</ScaleCrop>
  <HeadingPairs>
    <vt:vector size="6" baseType="variant">
      <vt:variant>
        <vt:lpstr>佈景主題</vt:lpstr>
      </vt:variant>
      <vt:variant>
        <vt:i4>1</vt:i4>
      </vt:variant>
      <vt:variant>
        <vt:lpstr>內嵌 OLE 伺服程式</vt:lpstr>
      </vt:variant>
      <vt:variant>
        <vt:i4>1</vt:i4>
      </vt:variant>
      <vt:variant>
        <vt:lpstr>投影片標題</vt:lpstr>
      </vt:variant>
      <vt:variant>
        <vt:i4>55</vt:i4>
      </vt:variant>
    </vt:vector>
  </HeadingPairs>
  <TitlesOfParts>
    <vt:vector size="57" baseType="lpstr">
      <vt:lpstr>流線</vt:lpstr>
      <vt:lpstr>方程式</vt:lpstr>
      <vt:lpstr>PowerPoint 簡報</vt:lpstr>
      <vt:lpstr>Contents</vt:lpstr>
      <vt:lpstr>Frame Compatible Centrailzed Texture-Depth Packing (CTDP)</vt:lpstr>
      <vt:lpstr>Outlooks of CTDP Types (LR, TB)</vt:lpstr>
      <vt:lpstr>Outlooks of CTDPs (2TB, 2LR)</vt:lpstr>
      <vt:lpstr>PowerPoint 簡報</vt:lpstr>
      <vt:lpstr>PowerPoint 簡報</vt:lpstr>
      <vt:lpstr>PowerPoint 簡報</vt:lpstr>
      <vt:lpstr>CTDP-TB Packing Procedure</vt:lpstr>
      <vt:lpstr>CTDP-TB Depacking Procedure</vt:lpstr>
      <vt:lpstr>CTDP-LR Packing Procedure</vt:lpstr>
      <vt:lpstr>CTDP-LR Depacking Procedure</vt:lpstr>
      <vt:lpstr>CTDP-2TB Packing Procedure</vt:lpstr>
      <vt:lpstr>CTDP-2TB Depacking Procedure</vt:lpstr>
      <vt:lpstr>CTDP-2LR Packing Procedure</vt:lpstr>
      <vt:lpstr>CTDP-2LR Depacking Procedure</vt:lpstr>
      <vt:lpstr>Centralized Texture-Depth Packing (CTDP) SEI Message Syntax</vt:lpstr>
      <vt:lpstr>CTDP SEI Syntax</vt:lpstr>
      <vt:lpstr>depth_sampling_factor</vt:lpstr>
      <vt:lpstr>centralized_texture-depth_packing_content_interpretation_type</vt:lpstr>
      <vt:lpstr> texture_samping_type</vt:lpstr>
      <vt:lpstr> depth_samping_type</vt:lpstr>
      <vt:lpstr>PowerPoint 簡報</vt:lpstr>
      <vt:lpstr>Experimental Results</vt:lpstr>
      <vt:lpstr>Test Sequences (Nature)</vt:lpstr>
      <vt:lpstr>Experimental Settings</vt:lpstr>
      <vt:lpstr>Case 1 - 2D View &amp; Depth Reconstruction</vt:lpstr>
      <vt:lpstr>PowerPoint 簡報</vt:lpstr>
      <vt:lpstr>Coding Performance Comparison  (HM v13.0) </vt:lpstr>
      <vt:lpstr>Experimental Results (1V1D) HEVC+CTDP-TB with respect to 3D-HEVC</vt:lpstr>
      <vt:lpstr>RD Curves-RA</vt:lpstr>
      <vt:lpstr>RD Curves-LDP</vt:lpstr>
      <vt:lpstr>RD Curves-AI</vt:lpstr>
      <vt:lpstr>PowerPoint 簡報</vt:lpstr>
      <vt:lpstr>Decoded and View Synthesis frame - LDP</vt:lpstr>
      <vt:lpstr>PowerPoint 簡報</vt:lpstr>
      <vt:lpstr>Decoded and View Synthesis frame - LDP</vt:lpstr>
      <vt:lpstr>Experimental Results (1V1D) HEVC+CTDP-LR with respect to 3D-HEVC</vt:lpstr>
      <vt:lpstr>RD Curves-RA</vt:lpstr>
      <vt:lpstr>RD Curves-LDP</vt:lpstr>
      <vt:lpstr>RD Curves-AI</vt:lpstr>
      <vt:lpstr>PowerPoint 簡報</vt:lpstr>
      <vt:lpstr>Decoded and View Synthesis frame - LDP</vt:lpstr>
      <vt:lpstr>PowerPoint 簡報</vt:lpstr>
      <vt:lpstr>Decoded and View Synthesis frame - LDP</vt:lpstr>
      <vt:lpstr>Experimental Results  HEVC+CTDP-2TB with respect to 3D-HEVC 2V2D</vt:lpstr>
      <vt:lpstr>RD Curves-RA</vt:lpstr>
      <vt:lpstr>RD Curves-LDP</vt:lpstr>
      <vt:lpstr>RD Curves-AI</vt:lpstr>
      <vt:lpstr>PowerPoint 簡報</vt:lpstr>
      <vt:lpstr>Decoded and View Synthesis frame - LDP</vt:lpstr>
      <vt:lpstr>PowerPoint 簡報</vt:lpstr>
      <vt:lpstr>Decoded and View Synthesis frame - LDP</vt:lpstr>
      <vt:lpstr>Conclusions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Touch Center Fish Box Develop Plan</dc:title>
  <dc:creator>eddy</dc:creator>
  <cp:lastModifiedBy>keying</cp:lastModifiedBy>
  <cp:revision>2640</cp:revision>
  <cp:lastPrinted>2013-01-07T09:47:44Z</cp:lastPrinted>
  <dcterms:created xsi:type="dcterms:W3CDTF">2010-07-18T05:58:14Z</dcterms:created>
  <dcterms:modified xsi:type="dcterms:W3CDTF">2015-02-12T14:31:46Z</dcterms:modified>
</cp:coreProperties>
</file>