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959" r:id="rId1"/>
  </p:sldMasterIdLst>
  <p:notesMasterIdLst>
    <p:notesMasterId r:id="rId18"/>
  </p:notesMasterIdLst>
  <p:handoutMasterIdLst>
    <p:handoutMasterId r:id="rId19"/>
  </p:handoutMasterIdLst>
  <p:sldIdLst>
    <p:sldId id="1183" r:id="rId2"/>
    <p:sldId id="1408" r:id="rId3"/>
    <p:sldId id="1496" r:id="rId4"/>
    <p:sldId id="1502" r:id="rId5"/>
    <p:sldId id="1508" r:id="rId6"/>
    <p:sldId id="1497" r:id="rId7"/>
    <p:sldId id="1506" r:id="rId8"/>
    <p:sldId id="1499" r:id="rId9"/>
    <p:sldId id="1507" r:id="rId10"/>
    <p:sldId id="1501" r:id="rId11"/>
    <p:sldId id="1515" r:id="rId12"/>
    <p:sldId id="1510" r:id="rId13"/>
    <p:sldId id="1513" r:id="rId14"/>
    <p:sldId id="1514" r:id="rId15"/>
    <p:sldId id="1504" r:id="rId16"/>
    <p:sldId id="1509" r:id="rId17"/>
  </p:sldIdLst>
  <p:sldSz cx="9144000" cy="6858000" type="screen4x3"/>
  <p:notesSz cx="6797675" cy="9928225"/>
  <p:embeddedFontLst>
    <p:embeddedFont>
      <p:font typeface="Cambria Math" panose="02040503050406030204" pitchFamily="18" charset="0"/>
      <p:regular r:id="rId20"/>
    </p:embeddedFont>
    <p:embeddedFont>
      <p:font typeface="맑은 고딕" panose="020B0503020000020004" pitchFamily="50" charset="-127"/>
      <p:regular r:id="rId21"/>
      <p:bold r:id="rId22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Arial" pitchFamily="34" charset="0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66"/>
    <a:srgbClr val="FFFFFF"/>
    <a:srgbClr val="A3B2C1"/>
    <a:srgbClr val="000000"/>
    <a:srgbClr val="0099CC"/>
    <a:srgbClr val="FF3300"/>
    <a:srgbClr val="C13F9F"/>
    <a:srgbClr val="00CC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어두운 스타일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9" autoAdjust="0"/>
    <p:restoredTop sz="77166" autoAdjust="0"/>
  </p:normalViewPr>
  <p:slideViewPr>
    <p:cSldViewPr snapToGrid="0">
      <p:cViewPr varScale="1">
        <p:scale>
          <a:sx n="75" d="100"/>
          <a:sy n="75" d="100"/>
        </p:scale>
        <p:origin x="17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2394" y="-106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64" cy="49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2" rIns="91425" bIns="45712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92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80" y="1"/>
            <a:ext cx="2946564" cy="49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2" rIns="91425" bIns="45712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92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410"/>
            <a:ext cx="2946564" cy="494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2" rIns="91425" bIns="45712" numCol="1" anchor="b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92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80" y="9431410"/>
            <a:ext cx="2946564" cy="494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2" rIns="91425" bIns="45712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D8DC40C-04B7-421E-BF36-F4F805AD530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80543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564" cy="49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27" tIns="46214" rIns="92427" bIns="46214" numCol="1" anchor="t" anchorCtr="0" compatLnSpc="1">
            <a:prstTxWarp prst="textNoShape">
              <a:avLst/>
            </a:prstTxWarp>
          </a:bodyPr>
          <a:lstStyle>
            <a:lvl1pPr algn="l" defTabSz="923790">
              <a:defRPr sz="110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12" y="1"/>
            <a:ext cx="2946564" cy="49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27" tIns="46214" rIns="92427" bIns="46214" numCol="1" anchor="t" anchorCtr="0" compatLnSpc="1">
            <a:prstTxWarp prst="textNoShape">
              <a:avLst/>
            </a:prstTxWarp>
          </a:bodyPr>
          <a:lstStyle>
            <a:lvl1pPr algn="r" defTabSz="923790">
              <a:defRPr sz="110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9300"/>
            <a:ext cx="4956175" cy="371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811" y="4716719"/>
            <a:ext cx="4984057" cy="446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27" tIns="46214" rIns="92427" bIns="462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408"/>
            <a:ext cx="2946564" cy="49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27" tIns="46214" rIns="92427" bIns="46214" numCol="1" anchor="b" anchorCtr="0" compatLnSpc="1">
            <a:prstTxWarp prst="textNoShape">
              <a:avLst/>
            </a:prstTxWarp>
          </a:bodyPr>
          <a:lstStyle>
            <a:lvl1pPr algn="l" defTabSz="923790">
              <a:defRPr sz="110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12" y="9431408"/>
            <a:ext cx="2946564" cy="49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27" tIns="46214" rIns="92427" bIns="46214" numCol="1" anchor="b" anchorCtr="0" compatLnSpc="1">
            <a:prstTxWarp prst="textNoShape">
              <a:avLst/>
            </a:prstTxWarp>
          </a:bodyPr>
          <a:lstStyle>
            <a:lvl1pPr algn="r" defTabSz="923790">
              <a:defRPr sz="110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fld id="{70F43A42-2236-424A-8FC4-1B7078DD53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60835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b="0" dirty="0" smtClean="0"/>
          </a:p>
        </p:txBody>
      </p:sp>
      <p:sp>
        <p:nvSpPr>
          <p:cNvPr id="4301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2978"/>
            <a:fld id="{2A61B244-7A1B-46D1-B7D3-C256E142E709}" type="slidenum">
              <a:rPr lang="en-US" altLang="ko-KR" smtClean="0"/>
              <a:pPr defTabSz="922978"/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501544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CA" altLang="ko-KR" sz="1200" kern="1200" dirty="0" smtClean="0"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50571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0664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43942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CA" altLang="ko-KR" sz="1200" kern="1200" dirty="0" smtClean="0"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62384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67075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256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b="0" dirty="0"/>
          </a:p>
        </p:txBody>
      </p:sp>
      <p:sp>
        <p:nvSpPr>
          <p:cNvPr id="233476" name="슬라이드 번호 개체 틀 3"/>
          <p:cNvSpPr txBox="1">
            <a:spLocks noGrp="1"/>
          </p:cNvSpPr>
          <p:nvPr/>
        </p:nvSpPr>
        <p:spPr bwMode="auto">
          <a:xfrm>
            <a:off x="3851275" y="9431815"/>
            <a:ext cx="294640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78" tIns="46139" rIns="92278" bIns="46139" anchor="b"/>
          <a:lstStyle/>
          <a:p>
            <a:pPr algn="r" defTabSz="922310"/>
            <a:fld id="{A4C26089-0316-46FB-8430-48679EF693B2}" type="slidenum">
              <a:rPr lang="en-US" altLang="ko-KR" sz="1200">
                <a:latin typeface="Times New Roman" pitchFamily="18" charset="0"/>
              </a:rPr>
              <a:pPr algn="r" defTabSz="922310"/>
              <a:t>2</a:t>
            </a:fld>
            <a:endParaRPr lang="en-US" altLang="ko-KR" sz="1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502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ko-KR" sz="1200" kern="1200" dirty="0"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8243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63562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77566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CA" altLang="ko-KR" sz="1200" kern="1200" dirty="0" smtClean="0"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42535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13690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2605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F43A42-2236-424A-8FC4-1B7078DD53D0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10134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latinLnBrk="0">
              <a:defRPr/>
            </a:pPr>
            <a:endParaRPr kumimoji="0" lang="ko-KR" altLang="ko-KR" sz="2400">
              <a:latin typeface="Times New Roman" pitchFamily="18" charset="0"/>
            </a:endParaRPr>
          </a:p>
        </p:txBody>
      </p:sp>
      <p:pic>
        <p:nvPicPr>
          <p:cNvPr id="5" name="Picture 5" descr="MSPl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0492" y="5962413"/>
            <a:ext cx="2016125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2411413" y="5300663"/>
            <a:ext cx="604837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ko-KR" altLang="en-US">
              <a:latin typeface="Arial" charset="0"/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3400" b="0">
                <a:solidFill>
                  <a:schemeClr val="tx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3429000"/>
            <a:ext cx="6046787" cy="1600200"/>
          </a:xfrm>
        </p:spPr>
        <p:txBody>
          <a:bodyPr/>
          <a:lstStyle>
            <a:lvl1pPr marL="0" indent="0">
              <a:buFont typeface="Wingdings" pitchFamily="2" charset="2"/>
              <a:buChar char=""/>
              <a:defRPr sz="2100"/>
            </a:lvl1pPr>
          </a:lstStyle>
          <a:p>
            <a:r>
              <a:rPr lang="en-US" altLang="ko-KR"/>
              <a:t> </a:t>
            </a:r>
            <a:r>
              <a:rPr lang="ko-KR" altLang="en-US"/>
              <a:t>마스터 부제목 스타일 편집</a:t>
            </a:r>
          </a:p>
        </p:txBody>
      </p:sp>
      <p:pic>
        <p:nvPicPr>
          <p:cNvPr id="12" name="Picture 3" descr="http://www.sejong.ac.kr/sju01/images/sju01_22_54.gif"/>
          <p:cNvPicPr>
            <a:picLocks noChangeAspect="1" noChangeArrowheads="1"/>
          </p:cNvPicPr>
          <p:nvPr userDrawn="1"/>
        </p:nvPicPr>
        <p:blipFill>
          <a:blip r:embed="rId3" cstate="print"/>
          <a:srcRect l="12312" t="36867" r="13557" b="37328"/>
          <a:stretch>
            <a:fillRect/>
          </a:stretch>
        </p:blipFill>
        <p:spPr bwMode="auto">
          <a:xfrm>
            <a:off x="457200" y="6043375"/>
            <a:ext cx="1892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94188" y="6265863"/>
            <a:ext cx="757237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4F48CFA6-AE4E-4E8A-BA95-D82EE2BA370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TextBox 4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1625" y="128588"/>
            <a:ext cx="2116138" cy="58912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03213" y="128588"/>
            <a:ext cx="6196012" cy="58912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94188" y="6265863"/>
            <a:ext cx="757237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90D2AEF1-8ECB-42CD-A1A4-0A0E8F94B45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TextBox 4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9563" y="128588"/>
            <a:ext cx="8421687" cy="57626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303213" y="1039813"/>
            <a:ext cx="4156075" cy="497998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11688" y="1039813"/>
            <a:ext cx="4156075" cy="497998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94188" y="6265863"/>
            <a:ext cx="757237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BD727B84-A8C6-42D9-9F0A-A7F0BB8FD85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TextBox 5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98438" y="669925"/>
            <a:ext cx="8613775" cy="52388"/>
          </a:xfrm>
          <a:custGeom>
            <a:avLst/>
            <a:gdLst>
              <a:gd name="G0" fmla="+- 679 0 0"/>
            </a:gdLst>
            <a:ahLst/>
            <a:cxnLst>
              <a:cxn ang="0">
                <a:pos x="0" y="0"/>
              </a:cxn>
              <a:cxn ang="0">
                <a:pos x="679" y="0"/>
              </a:cxn>
              <a:cxn ang="0">
                <a:pos x="679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79" y="0"/>
                </a:lnTo>
                <a:lnTo>
                  <a:pt x="679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latinLnBrk="0">
              <a:defRPr/>
            </a:pPr>
            <a:endParaRPr kumimoji="0" lang="ko-KR" altLang="ko-KR" sz="2400">
              <a:latin typeface="Times New Roman" pitchFamily="18" charset="0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254000" y="6219825"/>
            <a:ext cx="8580438" cy="0"/>
          </a:xfrm>
          <a:prstGeom prst="line">
            <a:avLst/>
          </a:prstGeom>
          <a:noFill/>
          <a:ln w="31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ko-KR" altLang="en-US">
              <a:latin typeface="Arial" charset="0"/>
            </a:endParaRPr>
          </a:p>
        </p:txBody>
      </p:sp>
      <p:pic>
        <p:nvPicPr>
          <p:cNvPr id="6" name="Picture 8" descr="MSPl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7646" y="6307839"/>
            <a:ext cx="156378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>
          <a:xfrm>
            <a:off x="4287838" y="6272213"/>
            <a:ext cx="403225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8E849F5-DCC8-4023-B152-8A0C52E93DC6}" type="slidenum">
              <a:rPr lang="en-US" altLang="ko-KR" sz="1400">
                <a:latin typeface="Arial" charset="0"/>
                <a:ea typeface="굴림" charset="-127"/>
              </a:rPr>
              <a:pPr>
                <a:defRPr/>
              </a:pPr>
              <a:t>‹#›</a:t>
            </a:fld>
            <a:endParaRPr lang="ko-KR" altLang="en-US" sz="1400" dirty="0">
              <a:latin typeface="Arial" charset="0"/>
              <a:ea typeface="굴림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lang="ko-KR" altLang="en-US" sz="3200" b="1" i="1" dirty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charset="0"/>
                <a:ea typeface="굴림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3213" y="864066"/>
            <a:ext cx="8464550" cy="5214457"/>
          </a:xfrm>
        </p:spPr>
        <p:txBody>
          <a:bodyPr/>
          <a:lstStyle>
            <a:lvl1pPr latinLnBrk="0">
              <a:defRPr/>
            </a:lvl1pPr>
            <a:lvl2pPr latinLnBrk="0">
              <a:defRPr/>
            </a:lvl2pPr>
            <a:lvl3pPr latinLnBrk="0">
              <a:defRPr/>
            </a:lvl3pPr>
            <a:lvl4pPr latinLnBrk="0">
              <a:defRPr/>
            </a:lvl4pPr>
            <a:lvl5pPr latinLnBrk="0">
              <a:defRPr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pic>
        <p:nvPicPr>
          <p:cNvPr id="12" name="Picture 3" descr="http://www.sejong.ac.kr/sju01/images/sju01_22_54.gif"/>
          <p:cNvPicPr>
            <a:picLocks noChangeAspect="1" noChangeArrowheads="1"/>
          </p:cNvPicPr>
          <p:nvPr userDrawn="1"/>
        </p:nvPicPr>
        <p:blipFill>
          <a:blip r:embed="rId3" cstate="print"/>
          <a:srcRect l="12312" t="36867" r="13557" b="37328"/>
          <a:stretch>
            <a:fillRect/>
          </a:stretch>
        </p:blipFill>
        <p:spPr bwMode="auto">
          <a:xfrm>
            <a:off x="254000" y="6279264"/>
            <a:ext cx="1892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구역 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8507413" y="6272213"/>
            <a:ext cx="403225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01B72E33-B741-4BE6-824C-8690FCA4E262}" type="slidenum">
              <a:rPr lang="en-US" altLang="ko-KR" sz="1400">
                <a:latin typeface="Arial" charset="0"/>
                <a:ea typeface="굴림" charset="-127"/>
              </a:rPr>
              <a:pPr>
                <a:defRPr/>
              </a:pPr>
              <a:t>‹#›</a:t>
            </a:fld>
            <a:endParaRPr lang="ko-KR" altLang="en-US" sz="1400" dirty="0">
              <a:latin typeface="Arial" charset="0"/>
              <a:ea typeface="굴림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8725" y="2970112"/>
            <a:ext cx="8421687" cy="576262"/>
          </a:xfrm>
        </p:spPr>
        <p:txBody>
          <a:bodyPr/>
          <a:lstStyle>
            <a:lvl1pPr algn="ctr">
              <a:defRPr>
                <a:latin typeface="+mn-lt"/>
              </a:defRPr>
            </a:lvl1pPr>
          </a:lstStyle>
          <a:p>
            <a:endParaRPr lang="ko-KR" alt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03213" y="1039813"/>
            <a:ext cx="4156075" cy="4979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11688" y="1039813"/>
            <a:ext cx="4156075" cy="4979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94188" y="6265863"/>
            <a:ext cx="757237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0366D592-87BB-4627-BD40-D2B0BB04684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7" name="TextBox 6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94188" y="6265863"/>
            <a:ext cx="757237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E8C2D62C-B080-48D3-B583-C162A36FEEC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9" name="TextBox 8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94188" y="6265863"/>
            <a:ext cx="757237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A0D28B48-2C43-4130-A056-DF0E286B840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TextBox 4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94188" y="6265863"/>
            <a:ext cx="757237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B597486E-57E8-4348-BABC-AEF1B3C5CE6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TextBox 3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94188" y="6265863"/>
            <a:ext cx="757237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6F4BEFF7-6B25-40B4-844D-7839029852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TextBox 5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94188" y="6265863"/>
            <a:ext cx="757237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fld id="{F960C317-ABD3-447A-A05F-6EFF941024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TextBox 5"/>
          <p:cNvSpPr txBox="1"/>
          <p:nvPr userDrawn="1"/>
        </p:nvSpPr>
        <p:spPr>
          <a:xfrm>
            <a:off x="7493000" y="0"/>
            <a:ext cx="1650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JCT3V</a:t>
            </a:r>
            <a:r>
              <a:rPr lang="en-US" altLang="ko-KR" b="1" i="0" baseline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-K0025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563" y="87313"/>
            <a:ext cx="8421687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3213" y="863600"/>
            <a:ext cx="846455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0"/>
            <a:r>
              <a:rPr lang="ko-KR" altLang="en-US" smtClean="0"/>
              <a:t>둘째 수준</a:t>
            </a:r>
          </a:p>
          <a:p>
            <a:pPr lvl="1"/>
            <a:r>
              <a:rPr lang="ko-KR" altLang="en-US" smtClean="0"/>
              <a:t>셋째 수준</a:t>
            </a:r>
          </a:p>
          <a:p>
            <a:pPr lvl="2"/>
            <a:r>
              <a:rPr lang="ko-KR" altLang="en-US" smtClean="0"/>
              <a:t>넷째 수준</a:t>
            </a:r>
          </a:p>
          <a:p>
            <a:pPr lvl="3"/>
            <a:r>
              <a:rPr lang="ko-KR" altLang="en-US" smtClean="0"/>
              <a:t>다섯째 수준</a:t>
            </a:r>
          </a:p>
        </p:txBody>
      </p:sp>
      <p:sp>
        <p:nvSpPr>
          <p:cNvPr id="89092" name="AutoShape 4"/>
          <p:cNvSpPr>
            <a:spLocks noChangeArrowheads="1"/>
          </p:cNvSpPr>
          <p:nvPr/>
        </p:nvSpPr>
        <p:spPr bwMode="auto">
          <a:xfrm>
            <a:off x="198438" y="669925"/>
            <a:ext cx="8613775" cy="52388"/>
          </a:xfrm>
          <a:custGeom>
            <a:avLst/>
            <a:gdLst>
              <a:gd name="G0" fmla="+- 679 0 0"/>
            </a:gdLst>
            <a:ahLst/>
            <a:cxnLst>
              <a:cxn ang="0">
                <a:pos x="0" y="0"/>
              </a:cxn>
              <a:cxn ang="0">
                <a:pos x="679" y="0"/>
              </a:cxn>
              <a:cxn ang="0">
                <a:pos x="679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79" y="0"/>
                </a:lnTo>
                <a:lnTo>
                  <a:pt x="679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latinLnBrk="0">
              <a:defRPr/>
            </a:pPr>
            <a:endParaRPr kumimoji="0" lang="ko-KR" altLang="ko-KR" sz="2400">
              <a:latin typeface="Times New Roman" pitchFamily="18" charset="0"/>
            </a:endParaRPr>
          </a:p>
        </p:txBody>
      </p:sp>
      <p:sp>
        <p:nvSpPr>
          <p:cNvPr id="89093" name="Line 5"/>
          <p:cNvSpPr>
            <a:spLocks noChangeShapeType="1"/>
          </p:cNvSpPr>
          <p:nvPr/>
        </p:nvSpPr>
        <p:spPr bwMode="auto">
          <a:xfrm flipV="1">
            <a:off x="254000" y="6219825"/>
            <a:ext cx="8580438" cy="0"/>
          </a:xfrm>
          <a:prstGeom prst="line">
            <a:avLst/>
          </a:prstGeom>
          <a:noFill/>
          <a:ln w="31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ko-KR" altLang="en-US">
              <a:latin typeface="Arial" charset="0"/>
            </a:endParaRPr>
          </a:p>
        </p:txBody>
      </p:sp>
      <p:pic>
        <p:nvPicPr>
          <p:cNvPr id="2054" name="Picture 8" descr="MSPla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88238" y="6348413"/>
            <a:ext cx="1360487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세종대로고"/>
          <p:cNvPicPr>
            <a:picLocks noChangeAspect="1" noChangeArrowheads="1"/>
          </p:cNvPicPr>
          <p:nvPr/>
        </p:nvPicPr>
        <p:blipFill>
          <a:blip r:embed="rId15" cstate="print"/>
          <a:srcRect l="24608" t="36931" r="23627" b="-719"/>
          <a:stretch>
            <a:fillRect/>
          </a:stretch>
        </p:blipFill>
        <p:spPr bwMode="auto">
          <a:xfrm>
            <a:off x="161925" y="6302375"/>
            <a:ext cx="5524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9550" y="6296025"/>
            <a:ext cx="527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 bwMode="auto">
          <a:xfrm>
            <a:off x="150813" y="6259513"/>
            <a:ext cx="612775" cy="5794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>
              <a:latin typeface="Arial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287838" y="6272213"/>
            <a:ext cx="403225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0FDDDE93-74B9-4BAD-86F5-AC4B8A7356DC}" type="slidenum">
              <a:rPr lang="en-US" altLang="ko-KR" sz="1400">
                <a:latin typeface="Arial" charset="0"/>
                <a:ea typeface="굴림" charset="-127"/>
              </a:rPr>
              <a:pPr>
                <a:defRPr/>
              </a:pPr>
              <a:t>‹#›</a:t>
            </a:fld>
            <a:endParaRPr lang="ko-KR" altLang="en-US" sz="1400" dirty="0">
              <a:latin typeface="Arial" charset="0"/>
              <a:ea typeface="굴림" charset="-127"/>
            </a:endParaRPr>
          </a:p>
        </p:txBody>
      </p:sp>
      <p:pic>
        <p:nvPicPr>
          <p:cNvPr id="14" name="Picture 3" descr="http://www.sejong.ac.kr/sju01/images/sju01_22_54.gif"/>
          <p:cNvPicPr>
            <a:picLocks noChangeAspect="1" noChangeArrowheads="1"/>
          </p:cNvPicPr>
          <p:nvPr userDrawn="1"/>
        </p:nvPicPr>
        <p:blipFill>
          <a:blip r:embed="rId17" cstate="print"/>
          <a:srcRect l="12312" t="36867" r="13557" b="37328"/>
          <a:stretch>
            <a:fillRect/>
          </a:stretch>
        </p:blipFill>
        <p:spPr bwMode="auto">
          <a:xfrm>
            <a:off x="254000" y="6259945"/>
            <a:ext cx="1892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18" r:id="rId1"/>
    <p:sldLayoutId id="2147484919" r:id="rId2"/>
    <p:sldLayoutId id="2147484920" r:id="rId3"/>
    <p:sldLayoutId id="2147484921" r:id="rId4"/>
    <p:sldLayoutId id="2147484922" r:id="rId5"/>
    <p:sldLayoutId id="2147484923" r:id="rId6"/>
    <p:sldLayoutId id="2147484924" r:id="rId7"/>
    <p:sldLayoutId id="2147484925" r:id="rId8"/>
    <p:sldLayoutId id="2147484926" r:id="rId9"/>
    <p:sldLayoutId id="2147484927" r:id="rId10"/>
    <p:sldLayoutId id="2147484928" r:id="rId11"/>
    <p:sldLayoutId id="214748492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lang="ko-KR" altLang="en-US" sz="3200" b="1" i="1" dirty="0">
          <a:ln>
            <a:prstDash val="solid"/>
          </a:ln>
          <a:solidFill>
            <a:schemeClr val="tx1"/>
          </a:solidFill>
          <a:effectLst>
            <a:outerShdw blurRad="88000" dist="50800" dir="5040000" algn="tl">
              <a:schemeClr val="accent4">
                <a:tint val="80000"/>
                <a:satMod val="250000"/>
                <a:alpha val="45000"/>
              </a:schemeClr>
            </a:outerShdw>
          </a:effectLst>
          <a:latin typeface="Arial" charset="0"/>
          <a:ea typeface="굴림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Arial" charset="0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Arial" charset="0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Arial" charset="0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200" b="1" i="1">
          <a:solidFill>
            <a:schemeClr val="tx1"/>
          </a:solidFill>
          <a:latin typeface="Arial" charset="0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200" b="1" i="1">
          <a:solidFill>
            <a:schemeClr val="tx2"/>
          </a:solidFill>
          <a:latin typeface="Arial" charset="0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200" b="1" i="1">
          <a:solidFill>
            <a:schemeClr val="tx2"/>
          </a:solidFill>
          <a:latin typeface="Arial" charset="0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200" b="1" i="1">
          <a:solidFill>
            <a:schemeClr val="tx2"/>
          </a:solidFill>
          <a:latin typeface="Arial" charset="0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200" b="1" i="1">
          <a:solidFill>
            <a:schemeClr val="tx2"/>
          </a:solidFill>
          <a:latin typeface="Arial" charset="0"/>
          <a:ea typeface="굴림" pitchFamily="50" charset="-127"/>
        </a:defRPr>
      </a:lvl9pPr>
    </p:titleStyle>
    <p:bodyStyle>
      <a:lvl1pPr marL="469900" indent="-469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kumimoji="1" sz="2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o"/>
        <a:defRPr kumimoji="1" sz="16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kumimoji="1" sz="16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latinLnBrk="1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ea"/>
          <a:ea typeface="+mn-ea"/>
        </a:defRPr>
      </a:lvl5pPr>
      <a:lvl6pPr marL="2551113" indent="-398463" algn="l" rtl="0" fontAlgn="base" latinLnBrk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ea"/>
          <a:ea typeface="+mn-ea"/>
        </a:defRPr>
      </a:lvl6pPr>
      <a:lvl7pPr marL="3008313" indent="-398463" algn="l" rtl="0" fontAlgn="base" latinLnBrk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ea"/>
          <a:ea typeface="+mn-ea"/>
        </a:defRPr>
      </a:lvl7pPr>
      <a:lvl8pPr marL="3465513" indent="-398463" algn="l" rtl="0" fontAlgn="base" latinLnBrk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ea"/>
          <a:ea typeface="+mn-ea"/>
        </a:defRPr>
      </a:lvl8pPr>
      <a:lvl9pPr marL="3922713" indent="-398463" algn="l" rtl="0" fontAlgn="base" latinLnBrk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ea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6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58800" y="1576388"/>
            <a:ext cx="8440738" cy="8064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Alignment of TMVP derivation process between 3D-HEVC and HEVC</a:t>
            </a:r>
            <a:endParaRPr lang="en-US" altLang="ko-KR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246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450470" y="4329294"/>
            <a:ext cx="6038850" cy="980125"/>
          </a:xfrm>
        </p:spPr>
        <p:txBody>
          <a:bodyPr/>
          <a:lstStyle/>
          <a:p>
            <a:pPr algn="r" eaLnBrk="1" hangingPunct="1">
              <a:buNone/>
              <a:defRPr/>
            </a:pPr>
            <a:r>
              <a:rPr lang="en-US" altLang="ko-KR" sz="1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Sejong</a:t>
            </a:r>
            <a:r>
              <a:rPr lang="en-US" altLang="ko-KR" sz="1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University</a:t>
            </a:r>
          </a:p>
          <a:p>
            <a:pPr algn="r" eaLnBrk="1" hangingPunct="1">
              <a:buNone/>
              <a:defRPr/>
            </a:pPr>
            <a:r>
              <a:rPr lang="en-US" altLang="ko-KR" sz="1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Jae Yung Lee</a:t>
            </a:r>
          </a:p>
          <a:p>
            <a:pPr algn="r" eaLnBrk="1" hangingPunct="1">
              <a:buNone/>
              <a:defRPr/>
            </a:pPr>
            <a:r>
              <a:rPr lang="en-US" altLang="ko-KR" sz="1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Jong Ki Han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endParaRPr lang="en-US" altLang="ko-KR" sz="1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2450470" y="5309419"/>
            <a:ext cx="6038850" cy="9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"/>
              <a:defRPr kumimoji="1" sz="2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o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n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latinLnBrk="1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ea"/>
                <a:ea typeface="+mn-ea"/>
              </a:defRPr>
            </a:lvl5pPr>
            <a:lvl6pPr marL="2551113" indent="-398463" algn="l" rtl="0" fontAlgn="base" latinLnBrk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ea"/>
                <a:ea typeface="+mn-ea"/>
              </a:defRPr>
            </a:lvl6pPr>
            <a:lvl7pPr marL="3008313" indent="-398463" algn="l" rtl="0" fontAlgn="base" latinLnBrk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ea"/>
                <a:ea typeface="+mn-ea"/>
              </a:defRPr>
            </a:lvl7pPr>
            <a:lvl8pPr marL="3465513" indent="-398463" algn="l" rtl="0" fontAlgn="base" latinLnBrk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ea"/>
                <a:ea typeface="+mn-ea"/>
              </a:defRPr>
            </a:lvl8pPr>
            <a:lvl9pPr marL="3922713" indent="-398463" algn="l" rtl="0" fontAlgn="base" latinLnBrk="1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ea"/>
                <a:ea typeface="+mn-ea"/>
              </a:defRPr>
            </a:lvl9pPr>
          </a:lstStyle>
          <a:p>
            <a:pPr algn="r" eaLnBrk="1" hangingPunct="1">
              <a:buNone/>
              <a:defRPr/>
            </a:pPr>
            <a:r>
              <a:rPr lang="en-US" altLang="ko-KR" sz="1800" b="1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  <a:r>
              <a:rPr lang="en-US" altLang="ko-KR" sz="1800" b="1" i="1" kern="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</a:t>
            </a:r>
            <a:r>
              <a:rPr lang="en-US" altLang="ko-KR" sz="1800" b="1" i="1" kern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meeting: Geneva, </a:t>
            </a:r>
            <a:r>
              <a:rPr lang="en-US" altLang="ko-KR" sz="1800" b="1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</a:p>
          <a:p>
            <a:pPr algn="r" eaLnBrk="1" hangingPunct="1">
              <a:buNone/>
              <a:defRPr/>
            </a:pPr>
            <a:r>
              <a:rPr lang="en-US" altLang="ko-KR" sz="1800" b="1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12~18 Feb.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method[1/3]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3213" y="864066"/>
            <a:ext cx="8464550" cy="5348048"/>
          </a:xfrm>
        </p:spPr>
        <p:txBody>
          <a:bodyPr/>
          <a:lstStyle/>
          <a:p>
            <a:r>
              <a:rPr lang="en-US" altLang="ko-KR" dirty="0"/>
              <a:t>Alignment of TMVP derivation process between 3D-HEVC and </a:t>
            </a:r>
            <a:r>
              <a:rPr lang="en-US" altLang="ko-KR" dirty="0" smtClean="0"/>
              <a:t>HEVC</a:t>
            </a:r>
          </a:p>
          <a:p>
            <a:pPr lvl="1"/>
            <a:r>
              <a:rPr lang="en-US" altLang="ko-KR" dirty="0" smtClean="0"/>
              <a:t>When </a:t>
            </a:r>
            <a:r>
              <a:rPr lang="en-US" altLang="ko-KR" dirty="0" err="1" smtClean="0"/>
              <a:t>IvMvScalingFlag</a:t>
            </a:r>
            <a:r>
              <a:rPr lang="en-US" altLang="ko-KR" dirty="0" smtClean="0"/>
              <a:t> = 1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526926"/>
              </p:ext>
            </p:extLst>
          </p:nvPr>
        </p:nvGraphicFramePr>
        <p:xfrm>
          <a:off x="174172" y="2256672"/>
          <a:ext cx="8781144" cy="340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1049"/>
                <a:gridCol w="3029402"/>
                <a:gridCol w="2720693"/>
              </a:tblGrid>
              <a:tr h="137160"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IvMvScalingFlag</a:t>
                      </a:r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 = 1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Current block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Collocated block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Derived TMVP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088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Scaled TMVP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based </a:t>
                      </a: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 </a:t>
                      </a:r>
                      <a:r>
                        <a:rPr lang="en-US" sz="2000" b="1" kern="1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ViewID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88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 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Disabling TMVP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88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 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Disabling TMVP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88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 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 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Derive TMVP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 </a:t>
                      </a: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HEVC v.1 does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66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Proposed </a:t>
            </a:r>
            <a:r>
              <a:rPr lang="en-US" altLang="ko-KR" dirty="0" smtClean="0"/>
              <a:t>method[2/3]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When </a:t>
            </a:r>
            <a:r>
              <a:rPr lang="en-US" altLang="ko-KR" dirty="0" err="1"/>
              <a:t>IvMvScalingFlag</a:t>
            </a:r>
            <a:r>
              <a:rPr lang="en-US" altLang="ko-KR" dirty="0"/>
              <a:t> = </a:t>
            </a:r>
            <a:r>
              <a:rPr lang="en-US" altLang="ko-KR" dirty="0" smtClean="0"/>
              <a:t>0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marL="471487" lvl="1" indent="0">
              <a:buNone/>
            </a:pPr>
            <a:endParaRPr lang="en-US" altLang="ko-KR" dirty="0" smtClean="0"/>
          </a:p>
          <a:p>
            <a:pPr lvl="1"/>
            <a:r>
              <a:rPr lang="en-US" altLang="ko-KR" dirty="0" smtClean="0"/>
              <a:t>The </a:t>
            </a:r>
            <a:r>
              <a:rPr lang="en-US" altLang="ko-KR" dirty="0"/>
              <a:t>proposed method checks the difference between View IDs to specify the referencing type (among the inter-view prediction and temporal prediction) for the current and collocated blocks.</a:t>
            </a:r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179376"/>
              </p:ext>
            </p:extLst>
          </p:nvPr>
        </p:nvGraphicFramePr>
        <p:xfrm>
          <a:off x="158071" y="1342275"/>
          <a:ext cx="8840788" cy="340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51637"/>
                <a:gridCol w="3049978"/>
                <a:gridCol w="2739173"/>
              </a:tblGrid>
              <a:tr h="137160"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IvMvScalingFlag</a:t>
                      </a:r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 = 0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Current block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Collocated block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Derived TMVP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088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No scaling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88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 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Disabling TMVP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88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 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Disabling TMVP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088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 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 Inter-view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reference</a:t>
                      </a:r>
                      <a:r>
                        <a:rPr lang="en-US" altLang="ko-KR" sz="2000" b="1" kern="1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 picture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Derive TMVP </a:t>
                      </a:r>
                      <a:endParaRPr lang="en-US" sz="2000" b="1" kern="1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 </a:t>
                      </a: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HEVC v.1 does</a:t>
                      </a: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02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Proposed </a:t>
            </a:r>
            <a:r>
              <a:rPr lang="en-US" altLang="ko-KR" dirty="0" smtClean="0"/>
              <a:t>method[3/3]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3" y="1130766"/>
            <a:ext cx="8967608" cy="483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75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Bug-fix in </a:t>
            </a:r>
            <a:r>
              <a:rPr lang="en-US" altLang="ko-KR" dirty="0" err="1" smtClean="0"/>
              <a:t>AltRefIdx</a:t>
            </a:r>
            <a:r>
              <a:rPr lang="en-US" altLang="ko-KR" dirty="0" smtClean="0"/>
              <a:t> [1/2]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Bug is in the process using </a:t>
            </a:r>
            <a:r>
              <a:rPr lang="en-US" altLang="ko-KR" i="1" dirty="0" err="1" smtClean="0"/>
              <a:t>AltRefIdx</a:t>
            </a:r>
            <a:endParaRPr lang="ko-KR" altLang="en-US" i="1" dirty="0"/>
          </a:p>
        </p:txBody>
      </p:sp>
      <p:sp>
        <p:nvSpPr>
          <p:cNvPr id="54" name="TextBox 53"/>
          <p:cNvSpPr txBox="1"/>
          <p:nvPr/>
        </p:nvSpPr>
        <p:spPr>
          <a:xfrm>
            <a:off x="3487083" y="1272208"/>
            <a:ext cx="49821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/>
            <a:r>
              <a:rPr lang="en-US" altLang="ko-KR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ko-K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 index of the current block should be initialized with 0, before considering MV of the center block.</a:t>
            </a:r>
            <a:endParaRPr lang="en-US" altLang="ko-KR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ko-KR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in the current version of reference software,  </a:t>
            </a:r>
            <a:r>
              <a:rPr lang="en-US" altLang="ko-KR" sz="1600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CurRefIdx</a:t>
            </a:r>
            <a:r>
              <a:rPr lang="en-US" altLang="ko-KR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not initialized.</a:t>
            </a:r>
            <a:endParaRPr lang="ko-KR" alt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직사각형 27"/>
          <p:cNvSpPr/>
          <p:nvPr/>
        </p:nvSpPr>
        <p:spPr bwMode="auto">
          <a:xfrm>
            <a:off x="309565" y="1755430"/>
            <a:ext cx="2602004" cy="60358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latin typeface="Arial" charset="0"/>
              </a:rPr>
              <a:t>TMVP derivation process 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latin typeface="Arial" charset="0"/>
              </a:rPr>
              <a:t>in merge mode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순서도: 판단 29"/>
          <p:cNvSpPr/>
          <p:nvPr/>
        </p:nvSpPr>
        <p:spPr bwMode="auto">
          <a:xfrm>
            <a:off x="309563" y="3566465"/>
            <a:ext cx="2602004" cy="1511015"/>
          </a:xfrm>
          <a:prstGeom prst="flowChartDecisio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200" dirty="0" smtClean="0">
                <a:latin typeface="Arial" charset="0"/>
              </a:rPr>
              <a:t>(MV of  ‘</a:t>
            </a:r>
            <a:r>
              <a:rPr lang="en-US" altLang="ko-KR" sz="1200" dirty="0">
                <a:latin typeface="Arial" charset="0"/>
              </a:rPr>
              <a:t>Right-bottom’ </a:t>
            </a:r>
            <a:r>
              <a:rPr lang="en-US" altLang="ko-KR" sz="1200" dirty="0" smtClean="0">
                <a:latin typeface="Arial" charset="0"/>
              </a:rPr>
              <a:t>position</a:t>
            </a:r>
          </a:p>
          <a:p>
            <a:pPr algn="ctr"/>
            <a:r>
              <a:rPr lang="en-US" altLang="ko-KR" sz="1200" dirty="0" smtClean="0">
                <a:latin typeface="Arial" charset="0"/>
              </a:rPr>
              <a:t>is checked using </a:t>
            </a:r>
            <a:r>
              <a:rPr lang="en-US" altLang="ko-KR" sz="1200" i="1" dirty="0" err="1" smtClean="0">
                <a:latin typeface="Arial" charset="0"/>
              </a:rPr>
              <a:t>AltRefIdx</a:t>
            </a:r>
            <a:r>
              <a:rPr lang="en-US" altLang="ko-KR" sz="1200" i="1" dirty="0" smtClean="0">
                <a:latin typeface="Arial" charset="0"/>
              </a:rPr>
              <a:t>)</a:t>
            </a:r>
          </a:p>
          <a:p>
            <a:pPr algn="ctr"/>
            <a:r>
              <a:rPr lang="en-US" altLang="ko-KR" sz="1200" dirty="0" err="1" smtClean="0">
                <a:latin typeface="Arial" charset="0"/>
              </a:rPr>
              <a:t>availableFlagLXCol</a:t>
            </a:r>
            <a:r>
              <a:rPr lang="en-US" altLang="ko-KR" sz="1200" dirty="0" smtClean="0">
                <a:latin typeface="Arial" charset="0"/>
              </a:rPr>
              <a:t> == 1?</a:t>
            </a:r>
            <a:endParaRPr lang="ko-KR" altLang="en-US" sz="1200" dirty="0">
              <a:latin typeface="Arial" charset="0"/>
            </a:endParaRPr>
          </a:p>
        </p:txBody>
      </p:sp>
      <p:sp>
        <p:nvSpPr>
          <p:cNvPr id="31" name="순서도: 판단 30"/>
          <p:cNvSpPr/>
          <p:nvPr/>
        </p:nvSpPr>
        <p:spPr bwMode="auto">
          <a:xfrm>
            <a:off x="6039794" y="3566465"/>
            <a:ext cx="2602004" cy="1402045"/>
          </a:xfrm>
          <a:prstGeom prst="flowChartDecisio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200" dirty="0">
                <a:latin typeface="Arial" charset="0"/>
              </a:rPr>
              <a:t>(MV of  ‘</a:t>
            </a:r>
            <a:r>
              <a:rPr lang="en-US" altLang="ko-KR" sz="1200" dirty="0" smtClean="0">
                <a:latin typeface="Arial" charset="0"/>
              </a:rPr>
              <a:t>Center’ </a:t>
            </a:r>
            <a:r>
              <a:rPr lang="en-US" altLang="ko-KR" sz="1200" dirty="0">
                <a:latin typeface="Arial" charset="0"/>
              </a:rPr>
              <a:t>position</a:t>
            </a:r>
          </a:p>
          <a:p>
            <a:pPr algn="ctr"/>
            <a:r>
              <a:rPr lang="en-US" altLang="ko-KR" sz="1200" dirty="0">
                <a:latin typeface="Arial" charset="0"/>
              </a:rPr>
              <a:t>is checked using </a:t>
            </a:r>
            <a:r>
              <a:rPr lang="en-US" altLang="ko-KR" sz="1200" i="1" dirty="0" err="1">
                <a:latin typeface="Arial" charset="0"/>
              </a:rPr>
              <a:t>AltRefIdx</a:t>
            </a:r>
            <a:r>
              <a:rPr lang="en-US" altLang="ko-KR" sz="1200" i="1" dirty="0">
                <a:latin typeface="Arial" charset="0"/>
              </a:rPr>
              <a:t>)</a:t>
            </a:r>
            <a:endParaRPr lang="en-US" altLang="ko-KR" sz="1200" dirty="0">
              <a:latin typeface="Arial" charset="0"/>
            </a:endParaRPr>
          </a:p>
          <a:p>
            <a:pPr algn="ctr"/>
            <a:r>
              <a:rPr lang="en-US" altLang="ko-KR" sz="1200" dirty="0" err="1">
                <a:latin typeface="Arial" charset="0"/>
              </a:rPr>
              <a:t>availableFlagLXCol</a:t>
            </a:r>
            <a:r>
              <a:rPr lang="en-US" altLang="ko-KR" sz="1200" dirty="0">
                <a:latin typeface="Arial" charset="0"/>
              </a:rPr>
              <a:t> == 1?</a:t>
            </a:r>
            <a:endParaRPr lang="ko-KR" altLang="en-US" sz="1200" i="1" dirty="0">
              <a:latin typeface="Arial" charset="0"/>
            </a:endParaRPr>
          </a:p>
        </p:txBody>
      </p:sp>
      <p:cxnSp>
        <p:nvCxnSpPr>
          <p:cNvPr id="32" name="직선 화살표 연결선 31"/>
          <p:cNvCxnSpPr>
            <a:stCxn id="28" idx="2"/>
          </p:cNvCxnSpPr>
          <p:nvPr/>
        </p:nvCxnSpPr>
        <p:spPr bwMode="auto">
          <a:xfrm>
            <a:off x="1610567" y="2359017"/>
            <a:ext cx="0" cy="29906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cxnSp>
        <p:nvCxnSpPr>
          <p:cNvPr id="33" name="직선 화살표 연결선 32"/>
          <p:cNvCxnSpPr>
            <a:endCxn id="30" idx="0"/>
          </p:cNvCxnSpPr>
          <p:nvPr/>
        </p:nvCxnSpPr>
        <p:spPr bwMode="auto">
          <a:xfrm flipH="1">
            <a:off x="1610565" y="3266508"/>
            <a:ext cx="2" cy="29995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cxnSp>
        <p:nvCxnSpPr>
          <p:cNvPr id="34" name="직선 화살표 연결선 33"/>
          <p:cNvCxnSpPr>
            <a:stCxn id="30" idx="3"/>
          </p:cNvCxnSpPr>
          <p:nvPr/>
        </p:nvCxnSpPr>
        <p:spPr bwMode="auto">
          <a:xfrm flipV="1">
            <a:off x="2911567" y="4267489"/>
            <a:ext cx="249781" cy="544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35" name="직사각형 34"/>
          <p:cNvSpPr/>
          <p:nvPr/>
        </p:nvSpPr>
        <p:spPr bwMode="auto">
          <a:xfrm>
            <a:off x="309563" y="5497067"/>
            <a:ext cx="2602004" cy="60842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err="1" smtClean="0">
                <a:latin typeface="Arial" charset="0"/>
              </a:rPr>
              <a:t>mvLXcol</a:t>
            </a:r>
            <a:r>
              <a:rPr lang="en-US" altLang="ko-KR" sz="1600" dirty="0" smtClean="0">
                <a:latin typeface="Arial" charset="0"/>
              </a:rPr>
              <a:t> = derived MV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직사각형 35"/>
          <p:cNvSpPr/>
          <p:nvPr/>
        </p:nvSpPr>
        <p:spPr bwMode="auto">
          <a:xfrm>
            <a:off x="6039794" y="5268467"/>
            <a:ext cx="2602004" cy="60842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err="1" smtClean="0">
                <a:latin typeface="Arial" charset="0"/>
              </a:rPr>
              <a:t>mvLXcol</a:t>
            </a:r>
            <a:r>
              <a:rPr lang="en-US" altLang="ko-KR" sz="1600" dirty="0" smtClean="0">
                <a:latin typeface="Arial" charset="0"/>
              </a:rPr>
              <a:t> = derived MV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직사각형 36"/>
          <p:cNvSpPr/>
          <p:nvPr/>
        </p:nvSpPr>
        <p:spPr bwMode="auto">
          <a:xfrm>
            <a:off x="6039794" y="2609486"/>
            <a:ext cx="2602004" cy="60842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err="1" smtClean="0">
                <a:latin typeface="Arial" charset="0"/>
              </a:rPr>
              <a:t>mvLXcol</a:t>
            </a:r>
            <a:r>
              <a:rPr lang="en-US" altLang="ko-KR" sz="1600" dirty="0" smtClean="0">
                <a:latin typeface="Arial" charset="0"/>
              </a:rPr>
              <a:t> is not available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8" name="직선 화살표 연결선 37"/>
          <p:cNvCxnSpPr>
            <a:stCxn id="30" idx="2"/>
            <a:endCxn id="35" idx="0"/>
          </p:cNvCxnSpPr>
          <p:nvPr/>
        </p:nvCxnSpPr>
        <p:spPr bwMode="auto">
          <a:xfrm>
            <a:off x="1610565" y="5077480"/>
            <a:ext cx="0" cy="4195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cxnSp>
        <p:nvCxnSpPr>
          <p:cNvPr id="39" name="직선 화살표 연결선 38"/>
          <p:cNvCxnSpPr>
            <a:stCxn id="31" idx="2"/>
            <a:endCxn id="36" idx="0"/>
          </p:cNvCxnSpPr>
          <p:nvPr/>
        </p:nvCxnSpPr>
        <p:spPr bwMode="auto">
          <a:xfrm>
            <a:off x="7340796" y="4968510"/>
            <a:ext cx="0" cy="29995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cxnSp>
        <p:nvCxnSpPr>
          <p:cNvPr id="41" name="직선 화살표 연결선 40"/>
          <p:cNvCxnSpPr>
            <a:stCxn id="31" idx="0"/>
            <a:endCxn id="37" idx="2"/>
          </p:cNvCxnSpPr>
          <p:nvPr/>
        </p:nvCxnSpPr>
        <p:spPr bwMode="auto">
          <a:xfrm flipV="1">
            <a:off x="7340796" y="3217910"/>
            <a:ext cx="0" cy="34855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cxnSp>
        <p:nvCxnSpPr>
          <p:cNvPr id="42" name="직선 화살표 연결선 41"/>
          <p:cNvCxnSpPr>
            <a:endCxn id="31" idx="1"/>
          </p:cNvCxnSpPr>
          <p:nvPr/>
        </p:nvCxnSpPr>
        <p:spPr bwMode="auto">
          <a:xfrm>
            <a:off x="5763352" y="4267487"/>
            <a:ext cx="276442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1213300" y="5046075"/>
            <a:ext cx="3244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dirty="0"/>
              <a:t>Y</a:t>
            </a:r>
            <a:endParaRPr lang="ko-KR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827486" y="3863469"/>
            <a:ext cx="3244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dirty="0" smtClean="0"/>
              <a:t>N</a:t>
            </a:r>
            <a:endParaRPr lang="ko-KR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966601" y="3231821"/>
            <a:ext cx="3244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dirty="0" smtClean="0"/>
              <a:t>N</a:t>
            </a:r>
            <a:endParaRPr lang="ko-KR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966601" y="4902059"/>
            <a:ext cx="3244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dirty="0" smtClean="0"/>
              <a:t>Y</a:t>
            </a:r>
            <a:endParaRPr lang="ko-KR" altLang="en-US" dirty="0"/>
          </a:p>
        </p:txBody>
      </p:sp>
      <p:sp>
        <p:nvSpPr>
          <p:cNvPr id="47" name="직사각형 46"/>
          <p:cNvSpPr/>
          <p:nvPr/>
        </p:nvSpPr>
        <p:spPr bwMode="auto">
          <a:xfrm>
            <a:off x="6039794" y="5365320"/>
            <a:ext cx="2602004" cy="60842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err="1" smtClean="0">
                <a:latin typeface="Arial" charset="0"/>
              </a:rPr>
              <a:t>mvLXcol</a:t>
            </a:r>
            <a:r>
              <a:rPr lang="en-US" altLang="ko-KR" sz="1600" dirty="0" smtClean="0">
                <a:latin typeface="Arial" charset="0"/>
              </a:rPr>
              <a:t> = derived MV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직사각형 52"/>
          <p:cNvSpPr/>
          <p:nvPr/>
        </p:nvSpPr>
        <p:spPr bwMode="auto">
          <a:xfrm>
            <a:off x="3161348" y="3963275"/>
            <a:ext cx="2602004" cy="60842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Initialize a reference index 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of current block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55" name="직사각형 54"/>
          <p:cNvSpPr/>
          <p:nvPr/>
        </p:nvSpPr>
        <p:spPr bwMode="auto">
          <a:xfrm>
            <a:off x="309563" y="2666561"/>
            <a:ext cx="2602004" cy="608424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latin typeface="Arial" charset="0"/>
              </a:rPr>
              <a:t>Initialize a reference index 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latin typeface="Arial" charset="0"/>
              </a:rPr>
              <a:t>of current block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6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Bug-fix in </a:t>
            </a:r>
            <a:r>
              <a:rPr lang="en-US" altLang="ko-KR" dirty="0" err="1" smtClean="0"/>
              <a:t>AltRefIdx</a:t>
            </a:r>
            <a:r>
              <a:rPr lang="en-US" altLang="ko-KR" dirty="0" smtClean="0"/>
              <a:t> [</a:t>
            </a:r>
            <a:r>
              <a:rPr lang="en-US" altLang="ko-KR" dirty="0"/>
              <a:t>2/2</a:t>
            </a:r>
            <a:r>
              <a:rPr lang="en-US" altLang="ko-KR" dirty="0" smtClean="0"/>
              <a:t>]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7250" y="870959"/>
            <a:ext cx="8464550" cy="5214457"/>
          </a:xfrm>
        </p:spPr>
        <p:txBody>
          <a:bodyPr/>
          <a:lstStyle/>
          <a:p>
            <a:r>
              <a:rPr lang="en-US" altLang="ko-KR" dirty="0" smtClean="0"/>
              <a:t>Solution </a:t>
            </a:r>
            <a:endParaRPr lang="ko-KR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458042" y="1064707"/>
            <a:ext cx="4887062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contribution </a:t>
            </a:r>
            <a:r>
              <a:rPr lang="en-US" altLang="ko-KR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fixes </a:t>
            </a:r>
            <a:r>
              <a:rPr lang="en-US" altLang="ko-KR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bug by adding the 2nd initialization just before considering the MV of the center block.</a:t>
            </a:r>
            <a:endParaRPr lang="ko-KR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직선 화살표 연결선 46"/>
          <p:cNvCxnSpPr/>
          <p:nvPr/>
        </p:nvCxnSpPr>
        <p:spPr bwMode="auto">
          <a:xfrm>
            <a:off x="1610568" y="2359018"/>
            <a:ext cx="0" cy="29906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cxnSp>
        <p:nvCxnSpPr>
          <p:cNvPr id="48" name="직선 화살표 연결선 47"/>
          <p:cNvCxnSpPr/>
          <p:nvPr/>
        </p:nvCxnSpPr>
        <p:spPr bwMode="auto">
          <a:xfrm flipH="1">
            <a:off x="1610565" y="3266508"/>
            <a:ext cx="2" cy="29995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cxnSp>
        <p:nvCxnSpPr>
          <p:cNvPr id="49" name="직선 화살표 연결선 48"/>
          <p:cNvCxnSpPr>
            <a:stCxn id="27" idx="3"/>
            <a:endCxn id="56" idx="1"/>
          </p:cNvCxnSpPr>
          <p:nvPr/>
        </p:nvCxnSpPr>
        <p:spPr bwMode="auto">
          <a:xfrm flipV="1">
            <a:off x="2911567" y="4267487"/>
            <a:ext cx="249781" cy="9593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50" name="직사각형 49"/>
          <p:cNvSpPr/>
          <p:nvPr/>
        </p:nvSpPr>
        <p:spPr bwMode="auto">
          <a:xfrm>
            <a:off x="309563" y="5509767"/>
            <a:ext cx="2602004" cy="60842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err="1" smtClean="0">
                <a:latin typeface="Arial" charset="0"/>
              </a:rPr>
              <a:t>mvLXcol</a:t>
            </a:r>
            <a:r>
              <a:rPr lang="en-US" altLang="ko-KR" sz="1600" dirty="0" smtClean="0">
                <a:latin typeface="Arial" charset="0"/>
              </a:rPr>
              <a:t> = derived MV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3" name="직선 화살표 연결선 52"/>
          <p:cNvCxnSpPr>
            <a:stCxn id="27" idx="2"/>
            <a:endCxn id="50" idx="0"/>
          </p:cNvCxnSpPr>
          <p:nvPr/>
        </p:nvCxnSpPr>
        <p:spPr bwMode="auto">
          <a:xfrm>
            <a:off x="1610565" y="5160375"/>
            <a:ext cx="0" cy="34939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56" name="직사각형 55"/>
          <p:cNvSpPr/>
          <p:nvPr/>
        </p:nvSpPr>
        <p:spPr bwMode="auto">
          <a:xfrm>
            <a:off x="3161348" y="3963275"/>
            <a:ext cx="2602004" cy="608424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latin typeface="Arial" charset="0"/>
              </a:rPr>
              <a:t>Initialize a reference index 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latin typeface="Arial" charset="0"/>
              </a:rPr>
              <a:t>of current block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13300" y="5160375"/>
            <a:ext cx="3244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dirty="0"/>
              <a:t>Y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827486" y="3863469"/>
            <a:ext cx="3244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dirty="0" smtClean="0"/>
              <a:t>N</a:t>
            </a:r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 bwMode="auto">
          <a:xfrm>
            <a:off x="309563" y="2666561"/>
            <a:ext cx="2602004" cy="608424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latin typeface="Arial" charset="0"/>
              </a:rPr>
              <a:t>Initialize a reference index 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latin typeface="Arial" charset="0"/>
              </a:rPr>
              <a:t>of current block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직사각형 25"/>
          <p:cNvSpPr/>
          <p:nvPr/>
        </p:nvSpPr>
        <p:spPr bwMode="auto">
          <a:xfrm>
            <a:off x="309565" y="1755430"/>
            <a:ext cx="2602004" cy="60358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latin typeface="Arial" charset="0"/>
              </a:rPr>
              <a:t>TMVP derivation process 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smtClean="0">
                <a:latin typeface="Arial" charset="0"/>
              </a:rPr>
              <a:t>in merge mode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순서도: 판단 26"/>
          <p:cNvSpPr/>
          <p:nvPr/>
        </p:nvSpPr>
        <p:spPr bwMode="auto">
          <a:xfrm>
            <a:off x="309563" y="3566465"/>
            <a:ext cx="2602004" cy="1593910"/>
          </a:xfrm>
          <a:prstGeom prst="flowChartDecisio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200" dirty="0" smtClean="0">
                <a:latin typeface="Arial" charset="0"/>
              </a:rPr>
              <a:t>(MV of  ‘</a:t>
            </a:r>
            <a:r>
              <a:rPr lang="en-US" altLang="ko-KR" sz="1200" dirty="0">
                <a:latin typeface="Arial" charset="0"/>
              </a:rPr>
              <a:t>Right-bottom’ </a:t>
            </a:r>
            <a:r>
              <a:rPr lang="en-US" altLang="ko-KR" sz="1200" dirty="0" smtClean="0">
                <a:latin typeface="Arial" charset="0"/>
              </a:rPr>
              <a:t>position</a:t>
            </a:r>
          </a:p>
          <a:p>
            <a:pPr algn="ctr"/>
            <a:r>
              <a:rPr lang="en-US" altLang="ko-KR" sz="1200" dirty="0" smtClean="0">
                <a:latin typeface="Arial" charset="0"/>
              </a:rPr>
              <a:t>is checked using </a:t>
            </a:r>
            <a:r>
              <a:rPr lang="en-US" altLang="ko-KR" sz="1200" i="1" dirty="0" err="1" smtClean="0">
                <a:latin typeface="Arial" charset="0"/>
              </a:rPr>
              <a:t>AltRefIdx</a:t>
            </a:r>
            <a:r>
              <a:rPr lang="en-US" altLang="ko-KR" sz="1200" i="1" dirty="0" smtClean="0">
                <a:latin typeface="Arial" charset="0"/>
              </a:rPr>
              <a:t>)</a:t>
            </a:r>
          </a:p>
          <a:p>
            <a:pPr algn="ctr"/>
            <a:r>
              <a:rPr lang="en-US" altLang="ko-KR" sz="1200" dirty="0" err="1">
                <a:latin typeface="Arial" charset="0"/>
              </a:rPr>
              <a:t>availableFlagLXCol</a:t>
            </a:r>
            <a:r>
              <a:rPr lang="en-US" altLang="ko-KR" sz="1200" dirty="0">
                <a:latin typeface="Arial" charset="0"/>
              </a:rPr>
              <a:t> == 1</a:t>
            </a:r>
            <a:r>
              <a:rPr lang="en-US" altLang="ko-KR" sz="1200" dirty="0" smtClean="0">
                <a:latin typeface="Arial" charset="0"/>
              </a:rPr>
              <a:t>?</a:t>
            </a:r>
            <a:endParaRPr lang="ko-KR" altLang="en-US" sz="1200" dirty="0">
              <a:latin typeface="Arial" charset="0"/>
            </a:endParaRPr>
          </a:p>
        </p:txBody>
      </p:sp>
      <p:sp>
        <p:nvSpPr>
          <p:cNvPr id="34" name="순서도: 판단 33"/>
          <p:cNvSpPr/>
          <p:nvPr/>
        </p:nvSpPr>
        <p:spPr bwMode="auto">
          <a:xfrm>
            <a:off x="6039794" y="3566465"/>
            <a:ext cx="2602004" cy="1402045"/>
          </a:xfrm>
          <a:prstGeom prst="flowChartDecisio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200" dirty="0">
                <a:latin typeface="Arial" charset="0"/>
              </a:rPr>
              <a:t>(MV of  </a:t>
            </a:r>
            <a:r>
              <a:rPr lang="en-US" altLang="ko-KR" sz="1200" smtClean="0">
                <a:latin typeface="Arial" charset="0"/>
              </a:rPr>
              <a:t>‘</a:t>
            </a:r>
            <a:r>
              <a:rPr lang="en-US" altLang="ko-KR" sz="1200" smtClean="0">
                <a:latin typeface="Arial" charset="0"/>
              </a:rPr>
              <a:t>Center’ </a:t>
            </a:r>
            <a:r>
              <a:rPr lang="en-US" altLang="ko-KR" sz="1200" dirty="0">
                <a:latin typeface="Arial" charset="0"/>
              </a:rPr>
              <a:t>position</a:t>
            </a:r>
          </a:p>
          <a:p>
            <a:pPr algn="ctr"/>
            <a:r>
              <a:rPr lang="en-US" altLang="ko-KR" sz="1200" dirty="0">
                <a:latin typeface="Arial" charset="0"/>
              </a:rPr>
              <a:t>is checked using </a:t>
            </a:r>
            <a:r>
              <a:rPr lang="en-US" altLang="ko-KR" sz="1200" i="1" dirty="0" err="1">
                <a:latin typeface="Arial" charset="0"/>
              </a:rPr>
              <a:t>AltRefIdx</a:t>
            </a:r>
            <a:r>
              <a:rPr lang="en-US" altLang="ko-KR" sz="1200" i="1" dirty="0" smtClean="0">
                <a:latin typeface="Arial" charset="0"/>
              </a:rPr>
              <a:t>)</a:t>
            </a:r>
            <a:endParaRPr lang="en-US" altLang="ko-KR" sz="1200" dirty="0" smtClean="0">
              <a:latin typeface="Arial" charset="0"/>
            </a:endParaRPr>
          </a:p>
          <a:p>
            <a:pPr algn="ctr"/>
            <a:r>
              <a:rPr lang="en-US" altLang="ko-KR" sz="1200" dirty="0" err="1" smtClean="0">
                <a:latin typeface="Arial" charset="0"/>
              </a:rPr>
              <a:t>availableFlagLXCol</a:t>
            </a:r>
            <a:r>
              <a:rPr lang="en-US" altLang="ko-KR" sz="1200" dirty="0" smtClean="0">
                <a:latin typeface="Arial" charset="0"/>
              </a:rPr>
              <a:t> </a:t>
            </a:r>
            <a:r>
              <a:rPr lang="en-US" altLang="ko-KR" sz="1200" dirty="0">
                <a:latin typeface="Arial" charset="0"/>
              </a:rPr>
              <a:t>== 1?</a:t>
            </a:r>
            <a:endParaRPr lang="ko-KR" altLang="en-US" sz="1200" i="1" dirty="0">
              <a:latin typeface="Arial" charset="0"/>
            </a:endParaRPr>
          </a:p>
        </p:txBody>
      </p:sp>
      <p:sp>
        <p:nvSpPr>
          <p:cNvPr id="35" name="직사각형 34"/>
          <p:cNvSpPr/>
          <p:nvPr/>
        </p:nvSpPr>
        <p:spPr bwMode="auto">
          <a:xfrm>
            <a:off x="6039794" y="5268467"/>
            <a:ext cx="2602004" cy="60842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err="1" smtClean="0">
                <a:latin typeface="Arial" charset="0"/>
              </a:rPr>
              <a:t>mvLXcol</a:t>
            </a:r>
            <a:r>
              <a:rPr lang="en-US" altLang="ko-KR" sz="1600" dirty="0" smtClean="0">
                <a:latin typeface="Arial" charset="0"/>
              </a:rPr>
              <a:t> = derived MV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직사각형 35"/>
          <p:cNvSpPr/>
          <p:nvPr/>
        </p:nvSpPr>
        <p:spPr bwMode="auto">
          <a:xfrm>
            <a:off x="6039794" y="2609486"/>
            <a:ext cx="2602004" cy="60842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 err="1" smtClean="0">
                <a:latin typeface="Arial" charset="0"/>
              </a:rPr>
              <a:t>mvLXcol</a:t>
            </a:r>
            <a:r>
              <a:rPr lang="en-US" altLang="ko-KR" sz="1600" dirty="0" smtClean="0">
                <a:latin typeface="Arial" charset="0"/>
              </a:rPr>
              <a:t> is not available</a:t>
            </a:r>
            <a:endParaRPr kumimoji="1" lang="ko-KR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7" name="직선 화살표 연결선 36"/>
          <p:cNvCxnSpPr>
            <a:stCxn id="34" idx="2"/>
            <a:endCxn id="35" idx="0"/>
          </p:cNvCxnSpPr>
          <p:nvPr/>
        </p:nvCxnSpPr>
        <p:spPr bwMode="auto">
          <a:xfrm>
            <a:off x="7340796" y="4968510"/>
            <a:ext cx="0" cy="29995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cxnSp>
        <p:nvCxnSpPr>
          <p:cNvPr id="38" name="직선 화살표 연결선 37"/>
          <p:cNvCxnSpPr>
            <a:stCxn id="34" idx="0"/>
            <a:endCxn id="36" idx="2"/>
          </p:cNvCxnSpPr>
          <p:nvPr/>
        </p:nvCxnSpPr>
        <p:spPr bwMode="auto">
          <a:xfrm flipV="1">
            <a:off x="7340796" y="3217910"/>
            <a:ext cx="0" cy="34855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cxnSp>
        <p:nvCxnSpPr>
          <p:cNvPr id="39" name="직선 화살표 연결선 38"/>
          <p:cNvCxnSpPr>
            <a:endCxn id="34" idx="1"/>
          </p:cNvCxnSpPr>
          <p:nvPr/>
        </p:nvCxnSpPr>
        <p:spPr bwMode="auto">
          <a:xfrm>
            <a:off x="5763352" y="4267487"/>
            <a:ext cx="276442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6966601" y="3231821"/>
            <a:ext cx="3244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dirty="0" smtClean="0"/>
              <a:t>N</a:t>
            </a:r>
            <a:endParaRPr lang="ko-KR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966601" y="4902059"/>
            <a:ext cx="32446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dirty="0" smtClean="0"/>
              <a:t>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21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Conclusions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We </a:t>
            </a:r>
            <a:r>
              <a:rPr lang="en-US" altLang="ko-KR" dirty="0" smtClean="0"/>
              <a:t>can solve </a:t>
            </a:r>
            <a:r>
              <a:rPr lang="en-US" altLang="ko-KR" dirty="0"/>
              <a:t>the </a:t>
            </a:r>
            <a:r>
              <a:rPr lang="en-US" altLang="ko-KR" dirty="0" smtClean="0"/>
              <a:t>problem </a:t>
            </a:r>
            <a:r>
              <a:rPr lang="en-US" altLang="ko-KR" dirty="0"/>
              <a:t>of TMVP by discrimination between inter-view prediction and long-term prediction.</a:t>
            </a: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 smtClean="0"/>
              <a:t>We suggest to fix a bug in the process using the Alternative Reference Index, </a:t>
            </a:r>
            <a:r>
              <a:rPr lang="en-US" altLang="ko-KR" i="1" dirty="0" err="1" smtClean="0"/>
              <a:t>AltRefIdx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smtClean="0"/>
              <a:t>We appreciate Samsung and Sharp for their cross-checks. (</a:t>
            </a:r>
            <a:r>
              <a:rPr lang="en-US" altLang="ko-KR" dirty="0"/>
              <a:t>JCT3V-K0062, JCT3V-K0059)</a:t>
            </a:r>
            <a:endParaRPr lang="en-US" altLang="ko-KR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17600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0400" y="2448870"/>
            <a:ext cx="55626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dirty="0" smtClean="0"/>
              <a:t>Thank you!!</a:t>
            </a:r>
            <a:endParaRPr lang="ko-KR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63843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2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ko-KR" smtClean="0"/>
              <a:t>Contents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dirty="0" smtClean="0"/>
              <a:t>Introduction</a:t>
            </a:r>
          </a:p>
          <a:p>
            <a:pPr marL="471487" lvl="1" indent="0" eaLnBrk="1" hangingPunct="1">
              <a:lnSpc>
                <a:spcPct val="90000"/>
              </a:lnSpc>
              <a:buNone/>
            </a:pPr>
            <a:endParaRPr lang="en-US" altLang="ko-KR" dirty="0" smtClean="0"/>
          </a:p>
          <a:p>
            <a:pPr marL="471487" lvl="1" indent="0" eaLnBrk="1" hangingPunct="1">
              <a:lnSpc>
                <a:spcPct val="90000"/>
              </a:lnSpc>
              <a:buNone/>
            </a:pPr>
            <a:endParaRPr lang="en-US" altLang="ko-KR" dirty="0"/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/>
              <a:t>Problems </a:t>
            </a:r>
          </a:p>
          <a:p>
            <a:pPr marL="471487" lvl="1" indent="0" eaLnBrk="1" hangingPunct="1">
              <a:lnSpc>
                <a:spcPct val="90000"/>
              </a:lnSpc>
              <a:buNone/>
            </a:pPr>
            <a:endParaRPr lang="en-US" altLang="ko-KR" dirty="0" smtClean="0"/>
          </a:p>
          <a:p>
            <a:pPr marL="471487" lvl="1" indent="0" eaLnBrk="1" hangingPunct="1">
              <a:lnSpc>
                <a:spcPct val="90000"/>
              </a:lnSpc>
              <a:buNone/>
            </a:pPr>
            <a:endParaRPr lang="en-US" altLang="ko-KR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/>
              <a:t>Proposed method</a:t>
            </a:r>
          </a:p>
          <a:p>
            <a:pPr eaLnBrk="1" hangingPunct="1">
              <a:lnSpc>
                <a:spcPct val="90000"/>
              </a:lnSpc>
            </a:pPr>
            <a:endParaRPr lang="en-US" altLang="ko-KR" dirty="0" smtClean="0"/>
          </a:p>
          <a:p>
            <a:pPr eaLnBrk="1" hangingPunct="1">
              <a:lnSpc>
                <a:spcPct val="90000"/>
              </a:lnSpc>
            </a:pPr>
            <a:endParaRPr lang="en-US" altLang="ko-KR" dirty="0"/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/>
              <a:t>A bug-fix issue</a:t>
            </a:r>
          </a:p>
          <a:p>
            <a:pPr marL="471487" lvl="1" indent="0" eaLnBrk="1" hangingPunct="1">
              <a:lnSpc>
                <a:spcPct val="90000"/>
              </a:lnSpc>
              <a:buNone/>
            </a:pPr>
            <a:endParaRPr lang="en-US" altLang="ko-KR" dirty="0" smtClean="0"/>
          </a:p>
          <a:p>
            <a:pPr marL="471487" lvl="1" indent="0" eaLnBrk="1" hangingPunct="1">
              <a:lnSpc>
                <a:spcPct val="90000"/>
              </a:lnSpc>
              <a:buNone/>
            </a:pPr>
            <a:endParaRPr lang="en-US" altLang="ko-KR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/>
              <a:t>Conclusions</a:t>
            </a:r>
          </a:p>
          <a:p>
            <a:pPr lvl="1" eaLnBrk="1" hangingPunct="1">
              <a:lnSpc>
                <a:spcPct val="90000"/>
              </a:lnSpc>
            </a:pPr>
            <a:endParaRPr lang="en-US" altLang="ko-KR" dirty="0" smtClean="0"/>
          </a:p>
          <a:p>
            <a:pPr eaLnBrk="1" hangingPunct="1">
              <a:lnSpc>
                <a:spcPct val="90000"/>
              </a:lnSpc>
            </a:pPr>
            <a:endParaRPr lang="en-US" altLang="ko-KR" dirty="0" smtClean="0"/>
          </a:p>
        </p:txBody>
      </p:sp>
      <p:pic>
        <p:nvPicPr>
          <p:cNvPr id="143361" name="Picture 1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7191" y="4218350"/>
            <a:ext cx="1100137" cy="1804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Introduction[1/3]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Inter-view reference pictures are marked as ‘long-term reference picture’</a:t>
            </a:r>
          </a:p>
          <a:p>
            <a:r>
              <a:rPr lang="en-US" altLang="ko-KR" dirty="0" err="1" smtClean="0"/>
              <a:t>ViewID</a:t>
            </a:r>
            <a:r>
              <a:rPr lang="en-US" altLang="ko-KR" dirty="0" smtClean="0"/>
              <a:t> based scaling process is adopted in 3D-HEVC</a:t>
            </a:r>
          </a:p>
          <a:p>
            <a:endParaRPr lang="ko-KR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87" y="2156100"/>
            <a:ext cx="6839986" cy="392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47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Introduction[2/3]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3213" y="864066"/>
            <a:ext cx="8464550" cy="5526902"/>
          </a:xfrm>
        </p:spPr>
        <p:txBody>
          <a:bodyPr/>
          <a:lstStyle/>
          <a:p>
            <a:r>
              <a:rPr lang="en-US" altLang="ko-KR" dirty="0" smtClean="0"/>
              <a:t>Conditions of the scaled MV derivation process in merge mode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r>
              <a:rPr lang="en-US" altLang="ko-KR" dirty="0"/>
              <a:t>The TMVP derivation process of the current 3D-HEVC doesn’t discriminate between the inter-view prediction and the temporal long-term prediction.</a:t>
            </a:r>
            <a:endParaRPr lang="ko-KR" altLang="en-US" dirty="0"/>
          </a:p>
          <a:p>
            <a:pPr marL="0" indent="0">
              <a:buNone/>
            </a:pPr>
            <a:endParaRPr lang="en-US" altLang="ko-KR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649561"/>
              </p:ext>
            </p:extLst>
          </p:nvPr>
        </p:nvGraphicFramePr>
        <p:xfrm>
          <a:off x="395443" y="1450152"/>
          <a:ext cx="8618126" cy="3242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9163"/>
                <a:gridCol w="2064774"/>
                <a:gridCol w="1995949"/>
                <a:gridCol w="2878240"/>
              </a:tblGrid>
              <a:tr h="1310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IvMvScalingFlag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block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Collocated </a:t>
                      </a: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Derived TMVP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2013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short-term reference picture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short-term</a:t>
                      </a:r>
                      <a:r>
                        <a:rPr lang="en-US" altLang="ko-KR" sz="1600" b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reference picture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Scaled TMVP based on </a:t>
                      </a:r>
                      <a:r>
                        <a:rPr 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POC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24026"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Each reference</a:t>
                      </a:r>
                      <a:r>
                        <a:rPr lang="en-US" altLang="ko-KR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picture has different markings from another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Disabling TMVP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2013"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long-term reference picture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long-term</a:t>
                      </a:r>
                      <a:r>
                        <a:rPr lang="en-US" altLang="ko-KR" sz="1600" b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reference picture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Scaled TMVP based on </a:t>
                      </a:r>
                      <a:r>
                        <a:rPr 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POC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2013"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short-term reference picture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short-term</a:t>
                      </a:r>
                      <a:r>
                        <a:rPr lang="en-US" altLang="ko-KR" sz="1600" b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reference picture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Scaled TMVP based on </a:t>
                      </a:r>
                      <a:r>
                        <a:rPr lang="en-US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POC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24026"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Each reference</a:t>
                      </a:r>
                      <a:r>
                        <a:rPr lang="en-US" altLang="ko-KR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picture has different markings from another</a:t>
                      </a:r>
                      <a:endParaRPr lang="ko-KR" altLang="ko-KR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Disabling TMVP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2013"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long-term reference picture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long-term</a:t>
                      </a:r>
                      <a:r>
                        <a:rPr lang="en-US" altLang="ko-KR" sz="1600" b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reference picture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Scaled TMVP based on </a:t>
                      </a:r>
                      <a:r>
                        <a:rPr lang="en-US" sz="16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ViewID</a:t>
                      </a:r>
                      <a:endParaRPr lang="ko-KR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06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Introduction[3/3]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873" y="970358"/>
            <a:ext cx="8575253" cy="50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27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Problems[1/4]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Case 1: </a:t>
            </a:r>
            <a:r>
              <a:rPr lang="en-US" altLang="ko-KR" dirty="0" err="1" smtClean="0"/>
              <a:t>IvMvScalingFlag</a:t>
            </a:r>
            <a:r>
              <a:rPr lang="en-US" altLang="ko-KR" dirty="0" smtClean="0"/>
              <a:t> = 1</a:t>
            </a:r>
          </a:p>
          <a:p>
            <a:pPr lvl="1"/>
            <a:r>
              <a:rPr lang="en-CA" altLang="ko-KR" dirty="0" smtClean="0"/>
              <a:t>The current block is predicted by inter-view reference picture. </a:t>
            </a:r>
          </a:p>
          <a:p>
            <a:pPr lvl="1"/>
            <a:r>
              <a:rPr lang="en-CA" altLang="ko-KR" dirty="0" smtClean="0"/>
              <a:t>Denominator of scale factor is equal to ‘0’ when the collocated block is predicted by temporal long term reference picture.</a:t>
            </a:r>
          </a:p>
          <a:p>
            <a:pPr lvl="1"/>
            <a:endParaRPr lang="ko-KR" alt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455" y="2266140"/>
            <a:ext cx="6998999" cy="4012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884438" y="553147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307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Problems[2/4]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382" y="957535"/>
            <a:ext cx="8575253" cy="5096952"/>
          </a:xfrm>
          <a:prstGeom prst="rect">
            <a:avLst/>
          </a:prstGeom>
        </p:spPr>
      </p:pic>
      <p:graphicFrame>
        <p:nvGraphicFramePr>
          <p:cNvPr id="15" name="개체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60389"/>
              </p:ext>
            </p:extLst>
          </p:nvPr>
        </p:nvGraphicFramePr>
        <p:xfrm>
          <a:off x="5591175" y="5252023"/>
          <a:ext cx="208280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Equation" r:id="rId5" imgW="1777680" imgH="419040" progId="Equation.DSMT4">
                  <p:embed/>
                </p:oleObj>
              </mc:Choice>
              <mc:Fallback>
                <p:oleObj name="Equation" r:id="rId5" imgW="177768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91175" y="5252023"/>
                        <a:ext cx="2082800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직사각형 15"/>
          <p:cNvSpPr/>
          <p:nvPr/>
        </p:nvSpPr>
        <p:spPr>
          <a:xfrm>
            <a:off x="3275856" y="978709"/>
            <a:ext cx="1595180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ko-KR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currIvFlag</a:t>
            </a:r>
            <a:r>
              <a:rPr lang="en-US" altLang="ko-KR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</a:t>
            </a:r>
          </a:p>
          <a:p>
            <a:pPr algn="just"/>
            <a:r>
              <a:rPr lang="en-US" altLang="ko-KR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colIvFlag</a:t>
            </a:r>
            <a:r>
              <a:rPr lang="en-US" altLang="ko-KR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= 1</a:t>
            </a:r>
            <a:endParaRPr lang="ko-KR" alt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직선 화살표 연결선 8"/>
          <p:cNvCxnSpPr>
            <a:stCxn id="21" idx="2"/>
          </p:cNvCxnSpPr>
          <p:nvPr/>
        </p:nvCxnSpPr>
        <p:spPr>
          <a:xfrm rot="16200000" flipH="1">
            <a:off x="2632545" y="576362"/>
            <a:ext cx="867919" cy="3010992"/>
          </a:xfrm>
          <a:prstGeom prst="bentConnector2">
            <a:avLst/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8"/>
          <p:cNvCxnSpPr/>
          <p:nvPr/>
        </p:nvCxnSpPr>
        <p:spPr>
          <a:xfrm>
            <a:off x="5103996" y="2888431"/>
            <a:ext cx="844605" cy="512026"/>
          </a:xfrm>
          <a:prstGeom prst="bentConnector3">
            <a:avLst>
              <a:gd name="adj1" fmla="val 1281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/>
          <p:cNvSpPr/>
          <p:nvPr/>
        </p:nvSpPr>
        <p:spPr>
          <a:xfrm>
            <a:off x="7524328" y="4246175"/>
            <a:ext cx="1296144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ko-KR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colDiff</a:t>
            </a:r>
            <a:r>
              <a:rPr lang="en-US" altLang="ko-KR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= </a:t>
            </a:r>
            <a:r>
              <a:rPr lang="en-US" altLang="ko-KR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altLang="ko-KR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ko-KR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currDiff</a:t>
            </a:r>
            <a:r>
              <a:rPr lang="en-US" altLang="ko-KR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</a:t>
            </a:r>
            <a:endParaRPr lang="ko-KR" alt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직선 화살표 연결선 8"/>
          <p:cNvCxnSpPr>
            <a:stCxn id="22" idx="2"/>
            <a:endCxn id="23" idx="1"/>
          </p:cNvCxnSpPr>
          <p:nvPr/>
        </p:nvCxnSpPr>
        <p:spPr>
          <a:xfrm rot="5400000">
            <a:off x="5899986" y="3545851"/>
            <a:ext cx="1166076" cy="1527234"/>
          </a:xfrm>
          <a:prstGeom prst="bentConnector4">
            <a:avLst>
              <a:gd name="adj1" fmla="val 13518"/>
              <a:gd name="adj2" fmla="val 177835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262968" y="930760"/>
            <a:ext cx="2596080" cy="71713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5948601" y="3074485"/>
            <a:ext cx="2596080" cy="65194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5719407" y="4651287"/>
            <a:ext cx="1293245" cy="48243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02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Problems[3/4]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Case </a:t>
            </a:r>
            <a:r>
              <a:rPr lang="en-US" altLang="ko-KR" dirty="0" smtClean="0"/>
              <a:t>2: </a:t>
            </a:r>
            <a:r>
              <a:rPr lang="en-US" altLang="ko-KR" dirty="0" err="1"/>
              <a:t>IvMvScalingFlag</a:t>
            </a:r>
            <a:r>
              <a:rPr lang="en-US" altLang="ko-KR" dirty="0"/>
              <a:t> = </a:t>
            </a:r>
            <a:r>
              <a:rPr lang="en-US" altLang="ko-KR" dirty="0" smtClean="0"/>
              <a:t>0</a:t>
            </a:r>
            <a:endParaRPr lang="en-US" altLang="ko-KR" dirty="0"/>
          </a:p>
          <a:p>
            <a:pPr lvl="1"/>
            <a:r>
              <a:rPr lang="en-CA" altLang="ko-KR" dirty="0"/>
              <a:t>The current block is predicted by </a:t>
            </a:r>
            <a:r>
              <a:rPr lang="en-CA" altLang="ko-KR" dirty="0" smtClean="0"/>
              <a:t>temporal long term </a:t>
            </a:r>
            <a:r>
              <a:rPr lang="en-CA" altLang="ko-KR" dirty="0"/>
              <a:t>reference picture. </a:t>
            </a:r>
          </a:p>
          <a:p>
            <a:pPr lvl="1"/>
            <a:r>
              <a:rPr lang="en-CA" altLang="ko-KR" dirty="0"/>
              <a:t>Denominator of scale factor is equal to ‘0’ when the collocated block is predicted by </a:t>
            </a:r>
            <a:r>
              <a:rPr lang="en-CA" altLang="ko-KR" dirty="0" smtClean="0"/>
              <a:t>inter-view </a:t>
            </a:r>
            <a:r>
              <a:rPr lang="en-CA" altLang="ko-KR" dirty="0"/>
              <a:t>reference picture.</a:t>
            </a:r>
          </a:p>
          <a:p>
            <a:endParaRPr lang="ko-KR" altLang="en-US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042" y="2282674"/>
            <a:ext cx="6015050" cy="344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직사각형 4"/>
              <p:cNvSpPr/>
              <p:nvPr/>
            </p:nvSpPr>
            <p:spPr>
              <a:xfrm>
                <a:off x="1796235" y="5631934"/>
                <a:ext cx="6871368" cy="636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ko-KR" altLang="en-US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ko-KR" altLang="en-US" i="1">
                                <a:latin typeface="Cambria Math" panose="02040503050406030204" pitchFamily="18" charset="0"/>
                              </a:rPr>
                              <m:t>𝐶𝑢𝑟𝐷𝑖𝑓𝑓</m:t>
                            </m:r>
                            <m:r>
                              <a:rPr lang="ko-KR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ko-KR" altLang="en-US" i="1">
                                <a:latin typeface="Cambria Math" panose="02040503050406030204" pitchFamily="18" charset="0"/>
                              </a:rPr>
                              <m:t>𝑃𝑂𝐶</m:t>
                            </m:r>
                            <m:d>
                              <m:dPr>
                                <m:ctrlP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𝐶𝑢𝑟𝑟</m:t>
                                </m:r>
                                <m:r>
                                  <a:rPr lang="ko-KR" altLang="en-US" i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𝑃𝑖𝑐</m:t>
                                </m:r>
                              </m:e>
                            </m:d>
                            <m:r>
                              <a:rPr lang="ko-KR" altLang="en-US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ko-KR" altLang="en-US" i="1">
                                <a:latin typeface="Cambria Math" panose="02040503050406030204" pitchFamily="18" charset="0"/>
                              </a:rPr>
                              <m:t>𝑃𝑂𝐶</m:t>
                            </m:r>
                            <m:d>
                              <m:dPr>
                                <m:ctrlP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𝐶𝑢𝑟𝑟𝑅𝑒𝑓</m:t>
                                </m:r>
                                <m:r>
                                  <a:rPr lang="ko-KR" altLang="en-US" i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𝑃𝑖𝑐</m:t>
                                </m:r>
                              </m:e>
                            </m:d>
                            <m:r>
                              <a:rPr lang="ko-KR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ko-KR" b="0" i="0" smtClean="0">
                                <a:latin typeface="Cambria Math" panose="02040503050406030204" pitchFamily="18" charset="0"/>
                              </a:rPr>
                              <m:t>POCN</m:t>
                            </m:r>
                            <m:r>
                              <a:rPr lang="en-US" altLang="ko-KR" b="0" i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ko-KR" b="0" i="0" smtClean="0">
                                <a:latin typeface="Cambria Math" panose="02040503050406030204" pitchFamily="18" charset="0"/>
                              </a:rPr>
                              <m:t>POC</m:t>
                            </m:r>
                            <m:r>
                              <a:rPr lang="en-US" altLang="ko-KR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ko-KR" alt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𝑪𝒐𝒍𝑫𝒊𝒇𝒇</m:t>
                            </m:r>
                            <m:r>
                              <a:rPr lang="ko-KR" altLang="en-US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ko-KR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𝑷𝑶𝑪</m:t>
                            </m:r>
                            <m:r>
                              <a:rPr lang="ko-KR" altLang="en-US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ko-KR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𝑪𝒐𝒍</m:t>
                            </m:r>
                            <m:r>
                              <a:rPr lang="ko-KR" altLang="en-US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ko-KR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𝑷𝒊𝒄</m:t>
                            </m:r>
                            <m:r>
                              <a:rPr lang="ko-KR" altLang="en-US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)−</m:t>
                            </m:r>
                            <m:r>
                              <a:rPr lang="ko-KR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𝑷𝑶𝑪</m:t>
                            </m:r>
                            <m:r>
                              <a:rPr lang="ko-KR" altLang="en-US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ko-KR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𝑪𝒐𝒍𝑹𝒆𝒇</m:t>
                            </m:r>
                            <m:r>
                              <a:rPr lang="ko-KR" altLang="en-US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ko-KR" alt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𝑷𝒊𝒄</m:t>
                            </m:r>
                            <m:r>
                              <a:rPr lang="ko-KR" altLang="en-US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)=</m:t>
                            </m:r>
                            <m:r>
                              <a:rPr lang="ko-KR" altLang="en-US" b="1" i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mr>
                      </m:m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5" name="직사각형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6235" y="5631934"/>
                <a:ext cx="6871368" cy="636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628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Problems[4/4]</a:t>
            </a:r>
            <a:endParaRPr lang="ko-KR" altLang="en-US" dirty="0"/>
          </a:p>
        </p:txBody>
      </p:sp>
      <p:pic>
        <p:nvPicPr>
          <p:cNvPr id="208" name="그림 20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582" y="985537"/>
            <a:ext cx="8575253" cy="5096952"/>
          </a:xfrm>
          <a:prstGeom prst="rect">
            <a:avLst/>
          </a:prstGeom>
        </p:spPr>
      </p:pic>
      <p:graphicFrame>
        <p:nvGraphicFramePr>
          <p:cNvPr id="209" name="개체 20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620693"/>
              </p:ext>
            </p:extLst>
          </p:nvPr>
        </p:nvGraphicFramePr>
        <p:xfrm>
          <a:off x="5518150" y="5280025"/>
          <a:ext cx="2128838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4" name="Equation" r:id="rId5" imgW="1815840" imgH="419040" progId="Equation.DSMT4">
                  <p:embed/>
                </p:oleObj>
              </mc:Choice>
              <mc:Fallback>
                <p:oleObj name="Equation" r:id="rId5" imgW="181584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18150" y="5280025"/>
                        <a:ext cx="2128838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0" name="직사각형 209"/>
          <p:cNvSpPr/>
          <p:nvPr/>
        </p:nvSpPr>
        <p:spPr>
          <a:xfrm>
            <a:off x="3225056" y="1006711"/>
            <a:ext cx="1595180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ko-KR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currIvFlag</a:t>
            </a:r>
            <a:r>
              <a:rPr lang="en-US" altLang="ko-KR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</a:t>
            </a:r>
          </a:p>
          <a:p>
            <a:pPr algn="just"/>
            <a:r>
              <a:rPr lang="en-US" altLang="ko-KR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colIvFlag</a:t>
            </a:r>
            <a:r>
              <a:rPr lang="en-US" altLang="ko-KR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= 1</a:t>
            </a:r>
            <a:endParaRPr lang="ko-KR" alt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1" name="직선 화살표 연결선 8"/>
          <p:cNvCxnSpPr>
            <a:stCxn id="215" idx="2"/>
          </p:cNvCxnSpPr>
          <p:nvPr/>
        </p:nvCxnSpPr>
        <p:spPr>
          <a:xfrm rot="16200000" flipH="1">
            <a:off x="2581745" y="604364"/>
            <a:ext cx="867919" cy="3010992"/>
          </a:xfrm>
          <a:prstGeom prst="bentConnector2">
            <a:avLst/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직선 화살표 연결선 8"/>
          <p:cNvCxnSpPr/>
          <p:nvPr/>
        </p:nvCxnSpPr>
        <p:spPr>
          <a:xfrm flipV="1">
            <a:off x="5668608" y="2543822"/>
            <a:ext cx="229195" cy="38919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직사각형 212"/>
          <p:cNvSpPr/>
          <p:nvPr/>
        </p:nvSpPr>
        <p:spPr>
          <a:xfrm>
            <a:off x="7473528" y="4274177"/>
            <a:ext cx="1440160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altLang="ko-KR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colDiff</a:t>
            </a:r>
            <a:r>
              <a:rPr lang="en-US" altLang="ko-KR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= </a:t>
            </a:r>
            <a:r>
              <a:rPr lang="en-US" altLang="ko-KR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altLang="ko-KR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ko-KR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currDiff</a:t>
            </a:r>
            <a:r>
              <a:rPr lang="en-US" altLang="ko-KR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ko-KR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ko-KR" altLang="en-US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4" name="직선 화살표 연결선 8"/>
          <p:cNvCxnSpPr>
            <a:stCxn id="216" idx="3"/>
            <a:endCxn id="217" idx="1"/>
          </p:cNvCxnSpPr>
          <p:nvPr/>
        </p:nvCxnSpPr>
        <p:spPr>
          <a:xfrm flipH="1">
            <a:off x="5668607" y="2599563"/>
            <a:ext cx="2967392" cy="2320945"/>
          </a:xfrm>
          <a:prstGeom prst="bentConnector5">
            <a:avLst>
              <a:gd name="adj1" fmla="val -7704"/>
              <a:gd name="adj2" fmla="val 68771"/>
              <a:gd name="adj3" fmla="val 140838"/>
            </a:avLst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직사각형 214"/>
          <p:cNvSpPr/>
          <p:nvPr/>
        </p:nvSpPr>
        <p:spPr>
          <a:xfrm>
            <a:off x="212168" y="958762"/>
            <a:ext cx="2596080" cy="71713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6" name="직사각형 215"/>
          <p:cNvSpPr/>
          <p:nvPr/>
        </p:nvSpPr>
        <p:spPr>
          <a:xfrm>
            <a:off x="5897802" y="2273590"/>
            <a:ext cx="2738197" cy="65194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7" name="직사각형 216"/>
          <p:cNvSpPr/>
          <p:nvPr/>
        </p:nvSpPr>
        <p:spPr>
          <a:xfrm>
            <a:off x="5668607" y="4679289"/>
            <a:ext cx="1293245" cy="48243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75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P">
  <a:themeElements>
    <a:clrScheme name="MSP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MSP">
      <a:majorFont>
        <a:latin typeface="Arial"/>
        <a:ea typeface="굴림"/>
        <a:cs typeface=""/>
      </a:majorFont>
      <a:minorFont>
        <a:latin typeface="Times New Roman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lnDef>
  </a:objectDefaults>
  <a:extraClrSchemeLst>
    <a:extraClrScheme>
      <a:clrScheme name="MSP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P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P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P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P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P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P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P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P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135171</TotalTime>
  <Words>712</Words>
  <Application>Microsoft Office PowerPoint</Application>
  <PresentationFormat>화면 슬라이드 쇼(4:3)</PresentationFormat>
  <Paragraphs>219</Paragraphs>
  <Slides>16</Slides>
  <Notes>15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4" baseType="lpstr">
      <vt:lpstr>Arial</vt:lpstr>
      <vt:lpstr>Cambria Math</vt:lpstr>
      <vt:lpstr>굴림</vt:lpstr>
      <vt:lpstr>맑은 고딕</vt:lpstr>
      <vt:lpstr>Times New Roman</vt:lpstr>
      <vt:lpstr>Wingdings</vt:lpstr>
      <vt:lpstr>MSP</vt:lpstr>
      <vt:lpstr>Equation</vt:lpstr>
      <vt:lpstr>Alignment of TMVP derivation process between 3D-HEVC and HEVC</vt:lpstr>
      <vt:lpstr>Contents</vt:lpstr>
      <vt:lpstr>Introduction[1/3]</vt:lpstr>
      <vt:lpstr>Introduction[2/3]</vt:lpstr>
      <vt:lpstr>Introduction[3/3]</vt:lpstr>
      <vt:lpstr>Problems[1/4]</vt:lpstr>
      <vt:lpstr>Problems[2/4]</vt:lpstr>
      <vt:lpstr>Problems[3/4]</vt:lpstr>
      <vt:lpstr>Problems[4/4]</vt:lpstr>
      <vt:lpstr>Proposed method[1/3]</vt:lpstr>
      <vt:lpstr>Proposed method[2/3]</vt:lpstr>
      <vt:lpstr>Proposed method[3/3]</vt:lpstr>
      <vt:lpstr>Bug-fix in AltRefIdx [1/2]</vt:lpstr>
      <vt:lpstr>Bug-fix in AltRefIdx [2/2]</vt:lpstr>
      <vt:lpstr> Conclusions </vt:lpstr>
      <vt:lpstr>PowerPoint 프레젠테이션</vt:lpstr>
    </vt:vector>
  </TitlesOfParts>
  <Company>삼성전자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012200</dc:title>
  <dc:creator>Seung-Yong, Shim</dc:creator>
  <cp:lastModifiedBy>Administrator</cp:lastModifiedBy>
  <cp:revision>6399</cp:revision>
  <cp:lastPrinted>2013-06-24T00:21:27Z</cp:lastPrinted>
  <dcterms:created xsi:type="dcterms:W3CDTF">2000-11-29T04:52:10Z</dcterms:created>
  <dcterms:modified xsi:type="dcterms:W3CDTF">2015-02-11T11:45:14Z</dcterms:modified>
</cp:coreProperties>
</file>