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3" r:id="rId2"/>
    <p:sldId id="274" r:id="rId3"/>
    <p:sldId id="267" r:id="rId4"/>
    <p:sldId id="265" r:id="rId5"/>
    <p:sldId id="268" r:id="rId6"/>
    <p:sldId id="269" r:id="rId7"/>
    <p:sldId id="270" r:id="rId8"/>
    <p:sldId id="271" r:id="rId9"/>
    <p:sldId id="277" r:id="rId10"/>
    <p:sldId id="276" r:id="rId11"/>
    <p:sldId id="275" r:id="rId12"/>
    <p:sldId id="266" r:id="rId13"/>
    <p:sldId id="262" r:id="rId14"/>
    <p:sldId id="263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C07A3-6A47-484B-A8E2-24BBE5A3202F}" type="datetimeFigureOut">
              <a:rPr kumimoji="1" lang="ja-JP" altLang="en-US" smtClean="0"/>
              <a:pPr/>
              <a:t>2014/10/22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F6418-F3F8-40BA-86E5-83D9406E4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F6418-F3F8-40BA-86E5-83D9406E4A61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2014/10/22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2014/10/22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2014/10/22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2014/10/22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2014/10/22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2014/10/22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2014/10/22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/>
        </p:nvGraphicFramePr>
        <p:xfrm>
          <a:off x="107504" y="1268761"/>
          <a:ext cx="8964493" cy="4282725"/>
        </p:xfrm>
        <a:graphic>
          <a:graphicData uri="http://schemas.openxmlformats.org/drawingml/2006/table">
            <a:tbl>
              <a:tblPr/>
              <a:tblGrid>
                <a:gridCol w="1378890"/>
                <a:gridCol w="1702331"/>
                <a:gridCol w="735409"/>
                <a:gridCol w="735409"/>
                <a:gridCol w="735409"/>
                <a:gridCol w="735409"/>
                <a:gridCol w="735409"/>
                <a:gridCol w="735409"/>
                <a:gridCol w="735409"/>
                <a:gridCol w="735409"/>
              </a:tblGrid>
              <a:tr h="7947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short description</a:t>
                      </a:r>
                    </a:p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uncompressed</a:t>
                      </a:r>
                    </a:p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compressed</a:t>
                      </a:r>
                    </a:p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CTC</a:t>
                      </a:r>
                    </a:p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36000" marB="36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3600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AI</a:t>
                      </a:r>
                    </a:p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36000" marB="36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3600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1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texture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synthesis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texture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video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synthesis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5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HTM120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anchor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48.3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16.3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5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J0035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reduce 16x16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22.1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8.1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0.02%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-0.01%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0.02%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-0.01%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5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J0025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rotate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50.5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7.7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0.01%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0.01%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0.01%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1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J0025</a:t>
                      </a:r>
                    </a:p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+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J0035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rotate</a:t>
                      </a:r>
                    </a:p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+reduce16x16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22.6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3.6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-0.02%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0.04%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-0.01%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3075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J0021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ＭＳ Ｐゴシック"/>
                        </a:rPr>
                        <a:t>scale+shift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6.2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3.2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0.03%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0.04%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0.10%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0.02%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0.06%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20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J0025+J0021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i="0" u="none" strike="noStrike" dirty="0" err="1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rotate+scale+shift</a:t>
                      </a:r>
                      <a:endParaRPr lang="en-US" altLang="ja-JP" sz="1800" b="0" i="0" u="none" strike="noStrike" dirty="0" smtClean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kumimoji="1" lang="en-US" altLang="ja-JP" sz="1800" b="0" i="0" u="none" strike="noStrike" kern="1200" dirty="0">
                          <a:solidFill>
                            <a:srgbClr val="000000"/>
                          </a:solidFill>
                          <a:latin typeface="ＭＳ Ｐゴシック"/>
                          <a:ea typeface="+mn-ea"/>
                          <a:cs typeface="+mn-cs"/>
                        </a:rPr>
                        <a:t>6.6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kumimoji="1" lang="en-US" altLang="ja-JP" sz="1800" b="0" i="0" u="none" strike="noStrike" kern="1200" dirty="0">
                          <a:solidFill>
                            <a:srgbClr val="000000"/>
                          </a:solidFill>
                          <a:latin typeface="ＭＳ Ｐゴシック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kumimoji="1" lang="en-US" altLang="ja-JP" sz="1800" b="0" i="0" u="none" strike="noStrike" kern="1200" dirty="0">
                          <a:solidFill>
                            <a:srgbClr val="000000"/>
                          </a:solidFill>
                          <a:latin typeface="ＭＳ Ｐゴシック"/>
                          <a:ea typeface="+mn-ea"/>
                          <a:cs typeface="+mn-cs"/>
                        </a:rPr>
                        <a:t>0.03%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kumimoji="1" lang="en-US" altLang="ja-JP" sz="1800" b="0" i="0" u="none" strike="noStrike" kern="1200" dirty="0">
                          <a:solidFill>
                            <a:srgbClr val="000000"/>
                          </a:solidFill>
                          <a:latin typeface="ＭＳ Ｐゴシック"/>
                          <a:ea typeface="+mn-ea"/>
                          <a:cs typeface="+mn-cs"/>
                        </a:rPr>
                        <a:t>0.04%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kumimoji="1" lang="en-US" altLang="ja-JP" sz="1800" b="0" i="0" u="none" strike="noStrike" kern="1200" dirty="0">
                          <a:solidFill>
                            <a:srgbClr val="000000"/>
                          </a:solidFill>
                          <a:latin typeface="ＭＳ Ｐゴシック"/>
                          <a:ea typeface="+mn-ea"/>
                          <a:cs typeface="+mn-cs"/>
                        </a:rPr>
                        <a:t>0.12%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kumimoji="1" lang="en-US" altLang="ja-JP" sz="1800" b="0" i="0" u="none" strike="noStrike" kern="1200" dirty="0">
                          <a:solidFill>
                            <a:srgbClr val="000000"/>
                          </a:solidFill>
                          <a:latin typeface="ＭＳ Ｐゴシック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kumimoji="1" lang="en-US" altLang="ja-JP" sz="1800" b="0" i="0" u="none" strike="noStrike" kern="1200" dirty="0">
                          <a:solidFill>
                            <a:srgbClr val="000000"/>
                          </a:solidFill>
                          <a:latin typeface="ＭＳ Ｐゴシック"/>
                          <a:ea typeface="+mn-ea"/>
                          <a:cs typeface="+mn-cs"/>
                        </a:rPr>
                        <a:t>0.02%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kumimoji="1" lang="en-US" altLang="ja-JP" sz="1800" b="0" i="0" u="none" strike="noStrike" kern="1200" dirty="0">
                          <a:solidFill>
                            <a:srgbClr val="000000"/>
                          </a:solidFill>
                          <a:latin typeface="ＭＳ Ｐゴシック"/>
                          <a:ea typeface="+mn-ea"/>
                          <a:cs typeface="+mn-cs"/>
                        </a:rPr>
                        <a:t>0.07%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3563888" y="33265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Summary</a:t>
            </a:r>
            <a:endParaRPr kumimoji="1" lang="ja-JP" altLang="en-US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131840" y="5685055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J0025+J0035</a:t>
            </a:r>
          </a:p>
          <a:p>
            <a:pPr>
              <a:buFontTx/>
              <a:buChar char="-"/>
            </a:pPr>
            <a:r>
              <a:rPr lang="en-US" altLang="ja-JP" sz="2400" dirty="0" smtClean="0"/>
              <a:t> No coding loss (0.04 % in CTC, 0.00% in AI)</a:t>
            </a:r>
          </a:p>
          <a:p>
            <a:r>
              <a:rPr kumimoji="1" lang="en-US" altLang="ja-JP" sz="2400" dirty="0" smtClean="0"/>
              <a:t>- </a:t>
            </a:r>
            <a:r>
              <a:rPr lang="en-US" altLang="ja-JP" sz="2400" dirty="0" smtClean="0"/>
              <a:t>3.</a:t>
            </a:r>
            <a:r>
              <a:rPr kumimoji="1" lang="en-US" altLang="ja-JP" sz="2400" dirty="0" smtClean="0"/>
              <a:t>6 k bytes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260648"/>
            <a:ext cx="9145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rotation decode (J0025)</a:t>
            </a:r>
            <a:endParaRPr kumimoji="1" lang="ja-JP" altLang="en-US" sz="3200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8103918" cy="447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251520" y="5661248"/>
          <a:ext cx="8640959" cy="1110979"/>
        </p:xfrm>
        <a:graphic>
          <a:graphicData uri="http://schemas.openxmlformats.org/drawingml/2006/table">
            <a:tbl>
              <a:tblPr/>
              <a:tblGrid>
                <a:gridCol w="1512168"/>
                <a:gridCol w="2088232"/>
                <a:gridCol w="1440160"/>
                <a:gridCol w="1368152"/>
                <a:gridCol w="1152128"/>
                <a:gridCol w="1080119"/>
              </a:tblGrid>
              <a:tr h="379459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Compression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ADD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00FF"/>
                          </a:highlight>
                          <a:latin typeface="Times New Roman"/>
                          <a:ea typeface="ＭＳ 明朝"/>
                        </a:rPr>
                        <a:t>TBL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ADD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00FF"/>
                          </a:highlight>
                          <a:latin typeface="Times New Roman"/>
                          <a:ea typeface="ＭＳ 明朝"/>
                        </a:rPr>
                        <a:t>TBL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432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J0025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Rotate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5xMxN+8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MxN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328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64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260648"/>
            <a:ext cx="9145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scale + shift (J0021)</a:t>
            </a:r>
            <a:endParaRPr kumimoji="1" lang="ja-JP" altLang="en-US" sz="3200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80962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539552" y="6372617"/>
            <a:ext cx="9145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Note: pixel-level parallel operation can be used</a:t>
            </a:r>
            <a:endParaRPr kumimoji="1" lang="ja-JP" altLang="en-US" sz="3200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323528" y="5445224"/>
          <a:ext cx="8640959" cy="1011891"/>
        </p:xfrm>
        <a:graphic>
          <a:graphicData uri="http://schemas.openxmlformats.org/drawingml/2006/table">
            <a:tbl>
              <a:tblPr/>
              <a:tblGrid>
                <a:gridCol w="1512168"/>
                <a:gridCol w="2088232"/>
                <a:gridCol w="1440160"/>
                <a:gridCol w="1368152"/>
                <a:gridCol w="1152128"/>
                <a:gridCol w="1080119"/>
              </a:tblGrid>
              <a:tr h="379459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Compression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ADD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00FF"/>
                          </a:highlight>
                          <a:latin typeface="Times New Roman"/>
                          <a:ea typeface="ＭＳ 明朝"/>
                        </a:rPr>
                        <a:t>TBL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ADD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00FF"/>
                          </a:highlight>
                          <a:latin typeface="Times New Roman"/>
                          <a:ea typeface="ＭＳ 明朝"/>
                        </a:rPr>
                        <a:t>TBL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432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J0021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err="1">
                          <a:latin typeface="Times New Roman"/>
                          <a:ea typeface="ＭＳ 明朝"/>
                        </a:rPr>
                        <a:t>Scale&amp;Shift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4xMxN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MxN+1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256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65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771800" y="2564904"/>
            <a:ext cx="390498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dirty="0" smtClean="0"/>
              <a:t>Simulation results</a:t>
            </a:r>
          </a:p>
          <a:p>
            <a:r>
              <a:rPr lang="en-US" altLang="ja-JP" sz="4000" dirty="0" smtClean="0"/>
              <a:t>(J0025+J0035)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67544" y="5288340"/>
            <a:ext cx="8244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251521" y="1484784"/>
          <a:ext cx="8712967" cy="4727064"/>
        </p:xfrm>
        <a:graphic>
          <a:graphicData uri="http://schemas.openxmlformats.org/drawingml/2006/table">
            <a:tbl>
              <a:tblPr/>
              <a:tblGrid>
                <a:gridCol w="955255"/>
                <a:gridCol w="895552"/>
                <a:gridCol w="895552"/>
                <a:gridCol w="895552"/>
                <a:gridCol w="895552"/>
                <a:gridCol w="895552"/>
                <a:gridCol w="895552"/>
                <a:gridCol w="794800"/>
                <a:gridCol w="794800"/>
                <a:gridCol w="794800"/>
              </a:tblGrid>
              <a:tr h="304277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103.2%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627784" y="476672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/>
              <a:t>J0025+J0035 (</a:t>
            </a:r>
            <a:r>
              <a:rPr kumimoji="1" lang="en-US" altLang="ja-JP" sz="3600" dirty="0" smtClean="0"/>
              <a:t>CTC)</a:t>
            </a:r>
            <a:endParaRPr kumimoji="1" lang="ja-JP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627784" y="476672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/>
              <a:t>J0025+J0035 (AI</a:t>
            </a:r>
            <a:r>
              <a:rPr kumimoji="1" lang="en-US" altLang="ja-JP" sz="3600" dirty="0" smtClean="0"/>
              <a:t>)</a:t>
            </a:r>
            <a:endParaRPr kumimoji="1" lang="ja-JP" altLang="en-US" sz="3600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/>
        </p:nvGraphicFramePr>
        <p:xfrm>
          <a:off x="179512" y="1484784"/>
          <a:ext cx="8784977" cy="4727064"/>
        </p:xfrm>
        <a:graphic>
          <a:graphicData uri="http://schemas.openxmlformats.org/drawingml/2006/table">
            <a:tbl>
              <a:tblPr/>
              <a:tblGrid>
                <a:gridCol w="963149"/>
                <a:gridCol w="902953"/>
                <a:gridCol w="902953"/>
                <a:gridCol w="902953"/>
                <a:gridCol w="902953"/>
                <a:gridCol w="902953"/>
                <a:gridCol w="902953"/>
                <a:gridCol w="801370"/>
                <a:gridCol w="801370"/>
                <a:gridCol w="801370"/>
              </a:tblGrid>
              <a:tr h="304277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102.0%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102.5%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96.5%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96.1%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102.6%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95.0%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102.0%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96.6%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94.1%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94.3%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101.6%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96.2%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93.6%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93.9%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102.4%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95.5%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96.3%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101.5%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96.1%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96.5%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179512" y="1596791"/>
          <a:ext cx="8640959" cy="3838882"/>
        </p:xfrm>
        <a:graphic>
          <a:graphicData uri="http://schemas.openxmlformats.org/drawingml/2006/table">
            <a:tbl>
              <a:tblPr/>
              <a:tblGrid>
                <a:gridCol w="1512168"/>
                <a:gridCol w="2088232"/>
                <a:gridCol w="1440160"/>
                <a:gridCol w="1368152"/>
                <a:gridCol w="1152128"/>
                <a:gridCol w="1080119"/>
              </a:tblGrid>
              <a:tr h="379459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Compression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ADD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00FF"/>
                          </a:highlight>
                          <a:latin typeface="Times New Roman"/>
                          <a:ea typeface="ＭＳ 明朝"/>
                        </a:rPr>
                        <a:t>TBL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ADD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00FF"/>
                          </a:highlight>
                          <a:latin typeface="Times New Roman"/>
                          <a:ea typeface="ＭＳ 明朝"/>
                        </a:rPr>
                        <a:t>TBL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175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HTM12/J0035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No compress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432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HTM12/J0035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Run-length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MxN+2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0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66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0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432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J0025+J0035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err="1">
                          <a:latin typeface="Times New Roman"/>
                          <a:ea typeface="ＭＳ 明朝"/>
                        </a:rPr>
                        <a:t>Rotate+Run</a:t>
                      </a: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-Length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MxN</a:t>
                      </a:r>
                      <a:r>
                        <a:rPr lang="en-US" altLang="ja-JP" sz="2400" b="1" kern="100" dirty="0" smtClean="0">
                          <a:latin typeface="Times New Roman"/>
                          <a:ea typeface="ＭＳ 明朝"/>
                        </a:rPr>
                        <a:t>+M+2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altLang="ja-JP" sz="2400" b="1" kern="100" dirty="0" smtClean="0">
                          <a:latin typeface="Times New Roman"/>
                          <a:ea typeface="ＭＳ 明朝"/>
                        </a:rPr>
                        <a:t>74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0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758918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J0025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Rotate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5xMxN+8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MxN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328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64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945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J0021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Scale&amp;Shift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4xMxN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MxN+1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256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65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2627784" y="476672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Complexity</a:t>
            </a:r>
            <a:endParaRPr kumimoji="1" lang="ja-JP" altLang="en-US" sz="3600" dirty="0"/>
          </a:p>
        </p:txBody>
      </p:sp>
      <p:cxnSp>
        <p:nvCxnSpPr>
          <p:cNvPr id="5" name="直線矢印コネクタ 4"/>
          <p:cNvCxnSpPr/>
          <p:nvPr/>
        </p:nvCxnSpPr>
        <p:spPr>
          <a:xfrm flipH="1" flipV="1">
            <a:off x="7596336" y="5949280"/>
            <a:ext cx="144016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380312" y="623731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8x8 block case</a:t>
            </a:r>
            <a:endParaRPr kumimoji="1" lang="ja-JP" altLang="en-US" dirty="0"/>
          </a:p>
        </p:txBody>
      </p:sp>
      <p:sp>
        <p:nvSpPr>
          <p:cNvPr id="7" name="左中かっこ 6"/>
          <p:cNvSpPr/>
          <p:nvPr/>
        </p:nvSpPr>
        <p:spPr>
          <a:xfrm rot="16200000">
            <a:off x="7632340" y="4833156"/>
            <a:ext cx="144016" cy="208823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H="1" flipV="1">
            <a:off x="5148064" y="5949280"/>
            <a:ext cx="216024" cy="2880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5004048" y="6237313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MxN</a:t>
            </a:r>
            <a:r>
              <a:rPr kumimoji="1" lang="en-US" altLang="ja-JP" dirty="0" smtClean="0"/>
              <a:t> block case</a:t>
            </a:r>
            <a:endParaRPr kumimoji="1" lang="ja-JP" altLang="en-US" dirty="0"/>
          </a:p>
        </p:txBody>
      </p:sp>
      <p:sp>
        <p:nvSpPr>
          <p:cNvPr id="11" name="左中かっこ 10"/>
          <p:cNvSpPr/>
          <p:nvPr/>
        </p:nvSpPr>
        <p:spPr>
          <a:xfrm rot="16200000">
            <a:off x="5256076" y="4833157"/>
            <a:ext cx="144016" cy="208823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763688" y="2132856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200" dirty="0" smtClean="0"/>
              <a:t>Compression</a:t>
            </a:r>
            <a:endParaRPr kumimoji="1" lang="ja-JP" alt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260648"/>
            <a:ext cx="9145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run-length </a:t>
            </a:r>
            <a:r>
              <a:rPr lang="en-US" altLang="ja-JP" sz="3200" dirty="0" smtClean="0"/>
              <a:t>compression (HTM, J0035, J0025+J0035...)</a:t>
            </a:r>
            <a:endParaRPr kumimoji="1" lang="ja-JP" altLang="en-US" sz="3200" dirty="0"/>
          </a:p>
        </p:txBody>
      </p:sp>
      <p:sp>
        <p:nvSpPr>
          <p:cNvPr id="3" name="正方形/長方形 2"/>
          <p:cNvSpPr/>
          <p:nvPr/>
        </p:nvSpPr>
        <p:spPr>
          <a:xfrm>
            <a:off x="251520" y="160266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611600" y="160266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971600" y="160266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331680" y="160266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1691680" y="160266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051760" y="160266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411760" y="160266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2771840" y="160266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51520" y="196270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611600" y="196270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971600" y="196270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331680" y="196270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691680" y="196270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2051760" y="196270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2411760" y="196270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2771840" y="196270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251520" y="232278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11600" y="232278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71600" y="232278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331680" y="232278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1691680" y="232278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2051760" y="232278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2411760" y="232278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2771840" y="232278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251520" y="268282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611600" y="268282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971600" y="268282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1331680" y="268282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1691680" y="268282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2051760" y="268282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2411760" y="268282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2771840" y="268282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251520" y="304286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611600" y="304286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971600" y="304286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1331680" y="304286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1691680" y="304286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2051760" y="304286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2411760" y="304286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2771840" y="304286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251520" y="340290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611600" y="340290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971600" y="340290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1331680" y="340290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1691680" y="340290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2051760" y="340290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2411760" y="340290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2771840" y="340290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251520" y="3762946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611600" y="376294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971600" y="376294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1331680" y="376294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1691680" y="376294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2051760" y="376294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2411760" y="376294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2771840" y="376294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251520" y="412298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611600" y="412298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971600" y="412298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1331680" y="412298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1691680" y="412298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2051760" y="412298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2411760" y="412298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2771840" y="4122986"/>
            <a:ext cx="36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419872" y="1602666"/>
            <a:ext cx="51845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/>
              <a:t>staVal</a:t>
            </a:r>
            <a:r>
              <a:rPr lang="en-US" altLang="ja-JP" sz="2400" dirty="0" smtClean="0"/>
              <a:t>=1, length=0  =&gt; 1000</a:t>
            </a:r>
          </a:p>
          <a:p>
            <a:r>
              <a:rPr kumimoji="1" lang="en-US" altLang="ja-JP" sz="2400" dirty="0" err="1" smtClean="0"/>
              <a:t>staVal</a:t>
            </a:r>
            <a:r>
              <a:rPr kumimoji="1" lang="en-US" altLang="ja-JP" sz="2400" dirty="0" smtClean="0"/>
              <a:t>=1, </a:t>
            </a:r>
            <a:r>
              <a:rPr lang="en-US" altLang="ja-JP" sz="2400" dirty="0" smtClean="0"/>
              <a:t>length=</a:t>
            </a:r>
            <a:r>
              <a:rPr kumimoji="1" lang="en-US" altLang="ja-JP" sz="2400" dirty="0" smtClean="0"/>
              <a:t>7</a:t>
            </a:r>
            <a:r>
              <a:rPr lang="en-US" altLang="ja-JP" sz="2400" dirty="0" smtClean="0"/>
              <a:t>  =&gt; 1111</a:t>
            </a:r>
            <a:endParaRPr kumimoji="1" lang="en-US" altLang="ja-JP" sz="2400" dirty="0" smtClean="0"/>
          </a:p>
          <a:p>
            <a:r>
              <a:rPr lang="en-US" altLang="ja-JP" sz="2400" dirty="0" err="1" smtClean="0"/>
              <a:t>staVal</a:t>
            </a:r>
            <a:r>
              <a:rPr lang="en-US" altLang="ja-JP" sz="2400" dirty="0" smtClean="0"/>
              <a:t>=1, length=6  =&gt; 1110</a:t>
            </a:r>
          </a:p>
          <a:p>
            <a:r>
              <a:rPr lang="en-US" altLang="ja-JP" sz="2400" dirty="0" err="1" smtClean="0"/>
              <a:t>staVal</a:t>
            </a:r>
            <a:r>
              <a:rPr lang="en-US" altLang="ja-JP" sz="2400" dirty="0" smtClean="0"/>
              <a:t>=1, length=5  =&gt; 1101</a:t>
            </a:r>
          </a:p>
          <a:p>
            <a:r>
              <a:rPr lang="en-US" altLang="ja-JP" sz="2400" dirty="0" err="1" smtClean="0"/>
              <a:t>staVal</a:t>
            </a:r>
            <a:r>
              <a:rPr lang="en-US" altLang="ja-JP" sz="2400" dirty="0" smtClean="0"/>
              <a:t>=1, length=4  =&gt; 1100</a:t>
            </a:r>
          </a:p>
          <a:p>
            <a:r>
              <a:rPr lang="en-US" altLang="ja-JP" sz="2400" dirty="0" err="1" smtClean="0"/>
              <a:t>staVal</a:t>
            </a:r>
            <a:r>
              <a:rPr lang="en-US" altLang="ja-JP" sz="2400" dirty="0" smtClean="0"/>
              <a:t>=1, length=3  =&gt; 1011</a:t>
            </a:r>
          </a:p>
          <a:p>
            <a:r>
              <a:rPr lang="en-US" altLang="ja-JP" sz="2400" dirty="0" err="1" smtClean="0"/>
              <a:t>staVal</a:t>
            </a:r>
            <a:r>
              <a:rPr lang="en-US" altLang="ja-JP" sz="2400" dirty="0" smtClean="0"/>
              <a:t>=1, length=1  =&gt; 1001</a:t>
            </a:r>
          </a:p>
          <a:p>
            <a:r>
              <a:rPr lang="en-US" altLang="ja-JP" sz="2400" dirty="0" err="1" smtClean="0"/>
              <a:t>staVal</a:t>
            </a:r>
            <a:r>
              <a:rPr lang="en-US" altLang="ja-JP" sz="2400" dirty="0" smtClean="0"/>
              <a:t>=0, length=0  =&gt; 0000</a:t>
            </a:r>
          </a:p>
          <a:p>
            <a:endParaRPr kumimoji="1" lang="ja-JP" altLang="en-US" sz="2400" dirty="0"/>
          </a:p>
        </p:txBody>
      </p:sp>
      <p:cxnSp>
        <p:nvCxnSpPr>
          <p:cNvPr id="69" name="直線矢印コネクタ 68"/>
          <p:cNvCxnSpPr/>
          <p:nvPr/>
        </p:nvCxnSpPr>
        <p:spPr>
          <a:xfrm>
            <a:off x="6372200" y="153065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/>
          <p:cNvSpPr txBox="1"/>
          <p:nvPr/>
        </p:nvSpPr>
        <p:spPr>
          <a:xfrm>
            <a:off x="6084168" y="102660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4bit / line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827584" y="5059050"/>
            <a:ext cx="4032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/>
              <a:t>64 bits </a:t>
            </a:r>
          </a:p>
          <a:p>
            <a:r>
              <a:rPr lang="en-US" altLang="ja-JP" sz="3600" dirty="0" smtClean="0"/>
              <a:t>=&gt; </a:t>
            </a:r>
            <a:r>
              <a:rPr lang="en-US" altLang="ja-JP" sz="3600" dirty="0" smtClean="0">
                <a:solidFill>
                  <a:srgbClr val="FF0000"/>
                </a:solidFill>
              </a:rPr>
              <a:t>4 bit/line </a:t>
            </a:r>
            <a:r>
              <a:rPr lang="en-US" altLang="ja-JP" sz="3600" dirty="0" smtClean="0"/>
              <a:t>* 8 line</a:t>
            </a:r>
          </a:p>
          <a:p>
            <a:r>
              <a:rPr lang="en-US" altLang="ja-JP" sz="3600" dirty="0" smtClean="0"/>
              <a:t>=&gt; 32 bits</a:t>
            </a:r>
            <a:endParaRPr kumimoji="1" lang="ja-JP" altLang="en-US" sz="3600" dirty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6228184" y="5589240"/>
            <a:ext cx="2376264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sz="4000" dirty="0" smtClean="0"/>
              <a:t>3</a:t>
            </a:r>
            <a:r>
              <a:rPr kumimoji="1" lang="en-US" altLang="ja-JP" sz="4000" dirty="0" smtClean="0"/>
              <a:t>/4 </a:t>
            </a:r>
            <a:r>
              <a:rPr kumimoji="1" lang="ja-JP" altLang="en-US" sz="4000" dirty="0" smtClean="0"/>
              <a:t>～ </a:t>
            </a:r>
            <a:r>
              <a:rPr kumimoji="1" lang="en-US" altLang="ja-JP" sz="4000" dirty="0" smtClean="0"/>
              <a:t>1/3</a:t>
            </a:r>
            <a:endParaRPr kumimoji="1" lang="ja-JP" altLang="en-US" sz="4000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251520" y="1556793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1</a:t>
            </a:r>
          </a:p>
          <a:p>
            <a:endParaRPr kumimoji="1" lang="ja-JP" altLang="en-US" sz="2400" dirty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51520" y="1949931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1</a:t>
            </a:r>
          </a:p>
          <a:p>
            <a:endParaRPr kumimoji="1" lang="ja-JP" altLang="en-US" sz="2400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51520" y="2309971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1</a:t>
            </a:r>
          </a:p>
          <a:p>
            <a:endParaRPr kumimoji="1" lang="ja-JP" altLang="en-US" sz="2400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51520" y="2670011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1</a:t>
            </a:r>
          </a:p>
          <a:p>
            <a:endParaRPr kumimoji="1" lang="ja-JP" altLang="en-US" sz="2400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51520" y="2958043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1</a:t>
            </a:r>
          </a:p>
          <a:p>
            <a:endParaRPr kumimoji="1" lang="ja-JP" altLang="en-US" sz="2400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51520" y="3318083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1</a:t>
            </a:r>
          </a:p>
          <a:p>
            <a:endParaRPr kumimoji="1" lang="ja-JP" altLang="en-US" sz="2400" dirty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51520" y="3678123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1</a:t>
            </a:r>
          </a:p>
          <a:p>
            <a:endParaRPr kumimoji="1" lang="ja-JP" altLang="en-US" sz="2400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251520" y="4038163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0</a:t>
            </a:r>
          </a:p>
          <a:p>
            <a:endParaRPr kumimoji="1" lang="ja-JP" altLang="en-US" sz="2400" dirty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724128" y="514790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compression ratio: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11560" y="1484784"/>
            <a:ext cx="324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Table (</a:t>
            </a:r>
            <a:r>
              <a:rPr kumimoji="1" lang="en-US" altLang="ja-JP" sz="3200" dirty="0" err="1" smtClean="0"/>
              <a:t>Ori</a:t>
            </a:r>
            <a:r>
              <a:rPr kumimoji="1" lang="en-US" altLang="ja-JP" sz="3200" dirty="0" smtClean="0"/>
              <a:t>=0)</a:t>
            </a:r>
            <a:endParaRPr kumimoji="1" lang="ja-JP" altLang="en-US" sz="3200" dirty="0"/>
          </a:p>
        </p:txBody>
      </p:sp>
      <p:sp>
        <p:nvSpPr>
          <p:cNvPr id="3" name="正方形/長方形 2"/>
          <p:cNvSpPr/>
          <p:nvPr/>
        </p:nvSpPr>
        <p:spPr>
          <a:xfrm>
            <a:off x="611560" y="2204944"/>
            <a:ext cx="324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Table (</a:t>
            </a:r>
            <a:r>
              <a:rPr kumimoji="1" lang="en-US" altLang="ja-JP" sz="3200" dirty="0" err="1" smtClean="0"/>
              <a:t>Ori</a:t>
            </a:r>
            <a:r>
              <a:rPr kumimoji="1" lang="en-US" altLang="ja-JP" sz="3200" dirty="0" smtClean="0"/>
              <a:t>=1)</a:t>
            </a:r>
            <a:endParaRPr kumimoji="1" lang="ja-JP" altLang="en-US" sz="3200" dirty="0"/>
          </a:p>
        </p:txBody>
      </p:sp>
      <p:sp>
        <p:nvSpPr>
          <p:cNvPr id="4" name="正方形/長方形 3"/>
          <p:cNvSpPr/>
          <p:nvPr/>
        </p:nvSpPr>
        <p:spPr>
          <a:xfrm>
            <a:off x="611560" y="2925024"/>
            <a:ext cx="324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Table (</a:t>
            </a:r>
            <a:r>
              <a:rPr kumimoji="1" lang="en-US" altLang="ja-JP" sz="3200" dirty="0" err="1" smtClean="0"/>
              <a:t>Ori</a:t>
            </a:r>
            <a:r>
              <a:rPr kumimoji="1" lang="en-US" altLang="ja-JP" sz="3200" dirty="0" smtClean="0"/>
              <a:t>=2)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611560" y="3645104"/>
            <a:ext cx="324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Table (</a:t>
            </a:r>
            <a:r>
              <a:rPr kumimoji="1" lang="en-US" altLang="ja-JP" sz="3200" dirty="0" err="1" smtClean="0"/>
              <a:t>Ori</a:t>
            </a:r>
            <a:r>
              <a:rPr kumimoji="1" lang="en-US" altLang="ja-JP" sz="3200" dirty="0" smtClean="0"/>
              <a:t>=3)</a:t>
            </a:r>
            <a:endParaRPr kumimoji="1" lang="ja-JP" altLang="en-US" sz="3200" dirty="0"/>
          </a:p>
        </p:txBody>
      </p:sp>
      <p:sp>
        <p:nvSpPr>
          <p:cNvPr id="6" name="正方形/長方形 5"/>
          <p:cNvSpPr/>
          <p:nvPr/>
        </p:nvSpPr>
        <p:spPr>
          <a:xfrm>
            <a:off x="611560" y="4365184"/>
            <a:ext cx="324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Table (</a:t>
            </a:r>
            <a:r>
              <a:rPr kumimoji="1" lang="en-US" altLang="ja-JP" sz="3200" dirty="0" err="1" smtClean="0"/>
              <a:t>Ori</a:t>
            </a:r>
            <a:r>
              <a:rPr kumimoji="1" lang="en-US" altLang="ja-JP" sz="3200" dirty="0" smtClean="0"/>
              <a:t>=4)</a:t>
            </a:r>
            <a:endParaRPr kumimoji="1" lang="ja-JP" altLang="en-US" sz="3200" dirty="0"/>
          </a:p>
        </p:txBody>
      </p:sp>
      <p:sp>
        <p:nvSpPr>
          <p:cNvPr id="7" name="正方形/長方形 6"/>
          <p:cNvSpPr/>
          <p:nvPr/>
        </p:nvSpPr>
        <p:spPr>
          <a:xfrm>
            <a:off x="611560" y="5085264"/>
            <a:ext cx="324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Table (</a:t>
            </a:r>
            <a:r>
              <a:rPr kumimoji="1" lang="en-US" altLang="ja-JP" sz="3200" dirty="0" err="1" smtClean="0"/>
              <a:t>Ori</a:t>
            </a:r>
            <a:r>
              <a:rPr lang="en-US" altLang="ja-JP" sz="3200" dirty="0" smtClean="0"/>
              <a:t>=5</a:t>
            </a:r>
            <a:r>
              <a:rPr kumimoji="1" lang="en-US" altLang="ja-JP" sz="3200" dirty="0" smtClean="0"/>
              <a:t>)</a:t>
            </a:r>
            <a:endParaRPr kumimoji="1" lang="ja-JP" altLang="en-US" sz="3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1520" y="260648"/>
            <a:ext cx="9145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rotate </a:t>
            </a:r>
            <a:r>
              <a:rPr lang="en-US" altLang="ja-JP" sz="3200" dirty="0" smtClean="0"/>
              <a:t>compression (J0025, J0025+J0035...)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148064" y="2852936"/>
            <a:ext cx="324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Table (</a:t>
            </a:r>
            <a:r>
              <a:rPr kumimoji="1" lang="en-US" altLang="ja-JP" sz="3200" dirty="0" err="1" smtClean="0"/>
              <a:t>Ori</a:t>
            </a:r>
            <a:r>
              <a:rPr kumimoji="1" lang="en-US" altLang="ja-JP" sz="3200" dirty="0" smtClean="0"/>
              <a:t>=0)</a:t>
            </a:r>
            <a:endParaRPr kumimoji="1" lang="ja-JP" altLang="en-US" sz="3200" dirty="0"/>
          </a:p>
        </p:txBody>
      </p:sp>
      <p:sp>
        <p:nvSpPr>
          <p:cNvPr id="13" name="正方形/長方形 12"/>
          <p:cNvSpPr/>
          <p:nvPr/>
        </p:nvSpPr>
        <p:spPr>
          <a:xfrm>
            <a:off x="5148064" y="3573096"/>
            <a:ext cx="324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Table (</a:t>
            </a:r>
            <a:r>
              <a:rPr kumimoji="1" lang="en-US" altLang="ja-JP" sz="3200" dirty="0" err="1" smtClean="0"/>
              <a:t>Ori</a:t>
            </a:r>
            <a:r>
              <a:rPr kumimoji="1" lang="en-US" altLang="ja-JP" sz="3200" dirty="0" smtClean="0"/>
              <a:t>=4)</a:t>
            </a:r>
            <a:endParaRPr kumimoji="1" lang="ja-JP" altLang="en-US" sz="3200" dirty="0"/>
          </a:p>
        </p:txBody>
      </p:sp>
      <p:sp>
        <p:nvSpPr>
          <p:cNvPr id="15" name="右矢印 14"/>
          <p:cNvSpPr/>
          <p:nvPr/>
        </p:nvSpPr>
        <p:spPr>
          <a:xfrm>
            <a:off x="4283968" y="3284984"/>
            <a:ext cx="432048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228184" y="5589240"/>
            <a:ext cx="2376264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～</a:t>
            </a:r>
            <a:r>
              <a:rPr kumimoji="1" lang="en-US" altLang="ja-JP" sz="4000" dirty="0" smtClean="0"/>
              <a:t>1/3</a:t>
            </a:r>
            <a:endParaRPr kumimoji="1" lang="ja-JP" altLang="en-US" sz="4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24128" y="514790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compression ratio: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260648"/>
            <a:ext cx="9145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scale </a:t>
            </a:r>
            <a:r>
              <a:rPr lang="en-US" altLang="ja-JP" sz="3200" dirty="0" smtClean="0"/>
              <a:t>compression (J0025, J0025+J0035...)</a:t>
            </a:r>
            <a:endParaRPr kumimoji="1" lang="ja-JP" altLang="en-US" sz="3200" dirty="0"/>
          </a:p>
        </p:txBody>
      </p:sp>
      <p:sp>
        <p:nvSpPr>
          <p:cNvPr id="3" name="正方形/長方形 2"/>
          <p:cNvSpPr/>
          <p:nvPr/>
        </p:nvSpPr>
        <p:spPr>
          <a:xfrm>
            <a:off x="611560" y="1484784"/>
            <a:ext cx="324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8x8</a:t>
            </a:r>
            <a:r>
              <a:rPr lang="en-US" altLang="ja-JP" sz="3200" dirty="0" smtClean="0"/>
              <a:t> table</a:t>
            </a:r>
            <a:endParaRPr kumimoji="1" lang="ja-JP" altLang="en-US" sz="3200" dirty="0"/>
          </a:p>
        </p:txBody>
      </p:sp>
      <p:sp>
        <p:nvSpPr>
          <p:cNvPr id="4" name="正方形/長方形 3"/>
          <p:cNvSpPr/>
          <p:nvPr/>
        </p:nvSpPr>
        <p:spPr>
          <a:xfrm>
            <a:off x="611560" y="2204944"/>
            <a:ext cx="3240000" cy="216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16x16</a:t>
            </a:r>
            <a:r>
              <a:rPr lang="en-US" altLang="ja-JP" sz="3200" dirty="0" smtClean="0"/>
              <a:t> table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5148064" y="2492976"/>
            <a:ext cx="324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8x8 table</a:t>
            </a:r>
            <a:endParaRPr kumimoji="1" lang="ja-JP" altLang="en-US" sz="3200" dirty="0"/>
          </a:p>
        </p:txBody>
      </p:sp>
      <p:sp>
        <p:nvSpPr>
          <p:cNvPr id="10" name="右矢印 9"/>
          <p:cNvSpPr/>
          <p:nvPr/>
        </p:nvSpPr>
        <p:spPr>
          <a:xfrm>
            <a:off x="4283968" y="2492896"/>
            <a:ext cx="432048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228184" y="5589240"/>
            <a:ext cx="2376264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～</a:t>
            </a:r>
            <a:r>
              <a:rPr kumimoji="1" lang="en-US" altLang="ja-JP" sz="4000" dirty="0" smtClean="0"/>
              <a:t>1/8</a:t>
            </a:r>
            <a:endParaRPr kumimoji="1" lang="ja-JP" altLang="en-US" sz="4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24128" y="514790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compression ratio: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339752" y="2492896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200" dirty="0" smtClean="0"/>
              <a:t>Decode</a:t>
            </a:r>
            <a:endParaRPr kumimoji="1" lang="ja-JP" alt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260648"/>
            <a:ext cx="9145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run-length </a:t>
            </a:r>
            <a:r>
              <a:rPr lang="en-US" altLang="ja-JP" sz="3200" dirty="0" smtClean="0"/>
              <a:t>decode (HTM, J0035)</a:t>
            </a:r>
            <a:endParaRPr kumimoji="1" lang="ja-JP" altLang="en-US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8604414" cy="520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323528" y="5661248"/>
          <a:ext cx="8640959" cy="1110979"/>
        </p:xfrm>
        <a:graphic>
          <a:graphicData uri="http://schemas.openxmlformats.org/drawingml/2006/table">
            <a:tbl>
              <a:tblPr/>
              <a:tblGrid>
                <a:gridCol w="1512168"/>
                <a:gridCol w="2088232"/>
                <a:gridCol w="1440160"/>
                <a:gridCol w="1368152"/>
                <a:gridCol w="1152128"/>
                <a:gridCol w="1080119"/>
              </a:tblGrid>
              <a:tr h="379459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Compression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ADD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00FF"/>
                          </a:highlight>
                          <a:latin typeface="Times New Roman"/>
                          <a:ea typeface="ＭＳ 明朝"/>
                        </a:rPr>
                        <a:t>TBL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ADD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00FF"/>
                          </a:highlight>
                          <a:latin typeface="Times New Roman"/>
                          <a:ea typeface="ＭＳ 明朝"/>
                        </a:rPr>
                        <a:t>TBL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432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HTM12/J0035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Run-length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MxN+2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0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66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0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260648"/>
            <a:ext cx="9145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run-length + rotate </a:t>
            </a:r>
            <a:r>
              <a:rPr lang="en-US" altLang="ja-JP" sz="3200" dirty="0" smtClean="0"/>
              <a:t>decode (J0025+J0035)</a:t>
            </a:r>
            <a:endParaRPr kumimoji="1" lang="ja-JP" altLang="en-US" sz="3200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0962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323528" y="5702397"/>
          <a:ext cx="8640959" cy="1110979"/>
        </p:xfrm>
        <a:graphic>
          <a:graphicData uri="http://schemas.openxmlformats.org/drawingml/2006/table">
            <a:tbl>
              <a:tblPr/>
              <a:tblGrid>
                <a:gridCol w="1512168"/>
                <a:gridCol w="2088232"/>
                <a:gridCol w="1440160"/>
                <a:gridCol w="1368152"/>
                <a:gridCol w="1152128"/>
                <a:gridCol w="1080119"/>
              </a:tblGrid>
              <a:tr h="379459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Compression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ADD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00FF"/>
                          </a:highlight>
                          <a:latin typeface="Times New Roman"/>
                          <a:ea typeface="ＭＳ 明朝"/>
                        </a:rPr>
                        <a:t>TBL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</a:rPr>
                        <a:t>ADD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highlight>
                            <a:srgbClr val="0000FF"/>
                          </a:highlight>
                          <a:latin typeface="Times New Roman"/>
                          <a:ea typeface="ＭＳ 明朝"/>
                        </a:rPr>
                        <a:t>TBL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432"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J0025+J0035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err="1">
                          <a:latin typeface="Times New Roman"/>
                          <a:ea typeface="ＭＳ 明朝"/>
                        </a:rPr>
                        <a:t>Rotate+Run</a:t>
                      </a: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-Length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 smtClean="0">
                          <a:latin typeface="Times New Roman"/>
                          <a:ea typeface="ＭＳ 明朝"/>
                        </a:rPr>
                        <a:t>MxN</a:t>
                      </a:r>
                      <a:r>
                        <a:rPr lang="en-US" altLang="ja-JP" sz="2400" b="1" kern="100" dirty="0" smtClean="0">
                          <a:latin typeface="Times New Roman"/>
                          <a:ea typeface="ＭＳ 明朝"/>
                        </a:rPr>
                        <a:t>+M+2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2400" kern="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altLang="ja-JP" sz="2400" b="1" kern="100" dirty="0" smtClean="0">
                          <a:latin typeface="Times New Roman"/>
                          <a:ea typeface="ＭＳ 明朝"/>
                        </a:rPr>
                        <a:t>74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44259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  <a:tab pos="504190" algn="l"/>
                          <a:tab pos="756285" algn="l"/>
                          <a:tab pos="1008380" algn="l"/>
                          <a:tab pos="1260475" algn="l"/>
                          <a:tab pos="1511935" algn="l"/>
                        </a:tabLst>
                      </a:pPr>
                      <a:r>
                        <a:rPr lang="en-US" sz="2400" b="1" kern="100" dirty="0">
                          <a:latin typeface="Times New Roman"/>
                          <a:ea typeface="ＭＳ 明朝"/>
                        </a:rPr>
                        <a:t>0</a:t>
                      </a:r>
                      <a:endParaRPr lang="ja-JP" sz="2400" kern="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907</Words>
  <Application>Microsoft Office PowerPoint</Application>
  <PresentationFormat>画面に合わせる (4:3)</PresentationFormat>
  <Paragraphs>457</Paragraphs>
  <Slides>14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猪飼知宏/主事</dc:creator>
  <cp:lastModifiedBy>Tomohiro Ikai</cp:lastModifiedBy>
  <cp:revision>164</cp:revision>
  <dcterms:created xsi:type="dcterms:W3CDTF">2014-10-20T21:14:20Z</dcterms:created>
  <dcterms:modified xsi:type="dcterms:W3CDTF">2014-10-22T07:03:14Z</dcterms:modified>
</cp:coreProperties>
</file>