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1129" r:id="rId2"/>
    <p:sldId id="1146" r:id="rId3"/>
    <p:sldId id="1137" r:id="rId4"/>
    <p:sldId id="1149" r:id="rId5"/>
    <p:sldId id="1150" r:id="rId6"/>
    <p:sldId id="1131" r:id="rId7"/>
    <p:sldId id="1132" r:id="rId8"/>
    <p:sldId id="1133" r:id="rId9"/>
    <p:sldId id="1144" r:id="rId10"/>
    <p:sldId id="1134" r:id="rId11"/>
    <p:sldId id="1145" r:id="rId12"/>
    <p:sldId id="1151" r:id="rId13"/>
    <p:sldId id="1152" r:id="rId14"/>
    <p:sldId id="1147" r:id="rId15"/>
    <p:sldId id="1148" r:id="rId16"/>
  </p:sldIdLst>
  <p:sldSz cx="9144000" cy="6858000" type="screen4x3"/>
  <p:notesSz cx="7099300" cy="10234613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3333FF"/>
    <a:srgbClr val="0000FF"/>
    <a:srgbClr val="FFFF99"/>
    <a:srgbClr val="D6FA20"/>
    <a:srgbClr val="FF9999"/>
    <a:srgbClr val="FFFFCC"/>
    <a:srgbClr val="C0C0C0"/>
    <a:srgbClr val="969696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26" autoAdjust="0"/>
    <p:restoredTop sz="85863" autoAdjust="0"/>
  </p:normalViewPr>
  <p:slideViewPr>
    <p:cSldViewPr>
      <p:cViewPr>
        <p:scale>
          <a:sx n="80" d="100"/>
          <a:sy n="80" d="100"/>
        </p:scale>
        <p:origin x="-52" y="420"/>
      </p:cViewPr>
      <p:guideLst>
        <p:guide orient="horz" pos="324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4" tIns="49522" rIns="99044" bIns="4952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4" tIns="49522" rIns="99044" bIns="4952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13312CAE-7C0A-4842-8542-944A7FC1FD5E}" type="datetimeFigureOut">
              <a:rPr lang="zh-TW" altLang="en-US"/>
              <a:pPr>
                <a:defRPr/>
              </a:pPr>
              <a:t>2014/10/21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4" tIns="49522" rIns="99044" bIns="49522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4" tIns="49522" rIns="99044" bIns="49522" rtlCol="0">
            <a:normAutofit/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  <a:endParaRPr lang="zh-TW" altLang="en-US" noProof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4" tIns="49522" rIns="99044" bIns="4952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4" tIns="49522" rIns="99044" bIns="4952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0A0A4396-DDF0-4B20-9304-7BD00B19407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34350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0A4396-DDF0-4B20-9304-7BD00B194074}" type="slidenum">
              <a:rPr lang="zh-TW" altLang="en-US" smtClean="0"/>
              <a:pPr>
                <a:defRPr/>
              </a:pPr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1326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9" descr="Schneefall"/>
          <p:cNvPicPr>
            <a:picLocks noChangeAspect="1" noChangeArrowheads="1" noCrop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49275"/>
            <a:ext cx="1476375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8" descr="Schneefall"/>
          <p:cNvPicPr>
            <a:picLocks noChangeAspect="1" noChangeArrowheads="1" noCrop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700213"/>
            <a:ext cx="10890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8" descr="Schneefall"/>
          <p:cNvPicPr>
            <a:picLocks noChangeAspect="1" noChangeArrowheads="1" noCrop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349500"/>
            <a:ext cx="692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標題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121296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4400" b="1">
                <a:ln>
                  <a:noFill/>
                </a:ln>
                <a:solidFill>
                  <a:schemeClr val="tx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17" name="副標題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2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 anchor="t">
            <a:normAutofit/>
          </a:bodyPr>
          <a:lstStyle>
            <a:lvl1pPr algn="ctr">
              <a:defRPr sz="400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文字方塊 5"/>
          <p:cNvSpPr txBox="1"/>
          <p:nvPr userDrawn="1"/>
        </p:nvSpPr>
        <p:spPr>
          <a:xfrm>
            <a:off x="5580112" y="81497"/>
            <a:ext cx="21585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400" dirty="0" smtClean="0">
                <a:solidFill>
                  <a:schemeClr val="tx2">
                    <a:lumMod val="9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雲端媒體服務研發中心</a:t>
            </a:r>
            <a:endParaRPr lang="zh-TW" altLang="en-US" sz="1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  <p:bldLst>
      <p:bldP spid="6" grpId="0"/>
      <p:bldP spid="6" grpId="1"/>
      <p:bldP spid="6" grpId="2"/>
      <p:bldP spid="6" grpId="3"/>
      <p:bldP spid="6" grpId="4"/>
      <p:bldP spid="6" grpId="5"/>
      <p:bldP spid="6" grpId="6"/>
      <p:bldP spid="6" grpId="7"/>
      <p:bldP spid="6" grpId="8"/>
      <p:bldP spid="6" grpId="9"/>
      <p:bldP spid="6" grpId="10"/>
      <p:bldP spid="6" grpId="11"/>
      <p:bldP spid="6" grpId="12"/>
      <p:bldP spid="6" grpId="13"/>
      <p:bldP spid="6" grpId="14"/>
      <p:bldP spid="6" grpId="15"/>
      <p:bldP spid="6" grpId="16"/>
      <p:bldP spid="6" grpId="17"/>
      <p:bldP spid="6" grpId="18"/>
      <p:bldP spid="6" grpId="19"/>
      <p:bldP spid="6" grpId="20"/>
      <p:bldP spid="6" grpId="21"/>
      <p:bldP spid="6" grpId="22"/>
      <p:bldP spid="6" grpId="23"/>
      <p:bldP spid="6" grpId="24"/>
      <p:bldP spid="6" grpId="25"/>
      <p:bldP spid="6" grpId="26"/>
      <p:bldP spid="6" grpId="27"/>
      <p:bldP spid="6" grpId="28"/>
      <p:bldP spid="6" grpId="29"/>
      <p:bldP spid="6" grpId="30"/>
      <p:bldP spid="6" grpId="31"/>
      <p:bldP spid="6" grpId="32"/>
      <p:bldP spid="6" grpId="33"/>
      <p:bldP spid="6" grpId="34"/>
      <p:bldP spid="6" grpId="35"/>
      <p:bldP spid="6" grpId="36"/>
      <p:bldP spid="6" grpId="37"/>
      <p:bldP spid="6" grpId="38"/>
      <p:bldP spid="6" grpId="39"/>
      <p:bldP spid="6" grpId="40"/>
      <p:bldP spid="6" grpId="41"/>
      <p:bldP spid="6" grpId="42"/>
      <p:bldP spid="6" grpId="43"/>
      <p:bldP spid="6" grpId="44"/>
      <p:bldP spid="6" grpId="45"/>
      <p:bldP spid="6" grpId="46"/>
      <p:bldP spid="6" grpId="47"/>
      <p:bldP spid="6" grpId="48"/>
      <p:bldP spid="6" grpId="49"/>
      <p:bldP spid="6" grpId="50"/>
      <p:bldP spid="6" grpId="51"/>
      <p:bldP spid="6" grpId="52"/>
      <p:bldP spid="6" grpId="53"/>
      <p:bldP spid="6" grpId="54"/>
      <p:bldP spid="6" grpId="55"/>
      <p:bldP spid="6" grpId="56"/>
      <p:bldP spid="6" grpId="57"/>
      <p:bldP spid="6" grpId="58"/>
      <p:bldP spid="6" grpId="59"/>
      <p:bldP spid="6" grpId="60"/>
      <p:bldP spid="6" grpId="61"/>
      <p:bldP spid="6" grpId="62"/>
      <p:bldP spid="6" grpId="63"/>
      <p:bldP spid="6" grpId="64"/>
      <p:bldP spid="6" grpId="65"/>
      <p:bldP spid="6" grpId="66"/>
      <p:bldP spid="6" grpId="67"/>
      <p:bldP spid="6" grpId="68"/>
      <p:bldP spid="6" grpId="69"/>
      <p:bldP spid="6" grpId="70"/>
      <p:bldP spid="6" grpId="71"/>
      <p:bldP spid="6" grpId="72"/>
      <p:bldP spid="6" grpId="73"/>
      <p:bldP spid="6" grpId="74"/>
      <p:bldP spid="6" grpId="75"/>
      <p:bldP spid="6" grpId="76"/>
      <p:bldP spid="6" grpId="77"/>
      <p:bldP spid="6" grpId="78"/>
      <p:bldP spid="6" grpId="79"/>
      <p:bldP spid="6" grpId="80"/>
      <p:bldP spid="6" grpId="81"/>
      <p:bldP spid="6" grpId="82"/>
      <p:bldP spid="6" grpId="83"/>
      <p:bldP spid="6" grpId="84"/>
      <p:bldP spid="6" grpId="85"/>
      <p:bldP spid="6" grpId="86"/>
      <p:bldP spid="6" grpId="87"/>
      <p:bldP spid="6" grpId="88"/>
      <p:bldP spid="6" grpId="89"/>
      <p:bldP spid="6" grpId="90"/>
      <p:bldP spid="6" grpId="91"/>
      <p:bldP spid="6" grpId="92"/>
      <p:bldP spid="6" grpId="93"/>
      <p:bldP spid="6" grpId="94"/>
      <p:bldP spid="6" grpId="95"/>
      <p:bldP spid="6" grpId="96"/>
      <p:bldP spid="6" grpId="97"/>
      <p:bldP spid="6" grpId="98"/>
      <p:bldP spid="6" grpId="99"/>
      <p:bldP spid="6" grpId="100"/>
      <p:bldP spid="6" grpId="101"/>
      <p:bldP spid="6" grpId="102"/>
      <p:bldP spid="6" grpId="103"/>
      <p:bldP spid="6" grpId="104"/>
      <p:bldP spid="6" grpId="105"/>
      <p:bldP spid="6" grpId="106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日期版面配置區 9"/>
          <p:cNvSpPr>
            <a:spLocks noGrp="1"/>
          </p:cNvSpPr>
          <p:nvPr>
            <p:ph type="dt" sz="half" idx="13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13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6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日期版面配置區 9"/>
          <p:cNvSpPr>
            <a:spLocks noGrp="1"/>
          </p:cNvSpPr>
          <p:nvPr>
            <p:ph type="dt" sz="half" idx="13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剪去並圓角化單一角落矩形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6" name="直角三角形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7" name="手繪多邊形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手繪多邊形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TW" altLang="en-US" noProof="0" smtClean="0"/>
              <a:t>按一下圖示以新增圖片</a:t>
            </a:r>
            <a:endParaRPr lang="en-US" noProof="0" dirty="0"/>
          </a:p>
        </p:txBody>
      </p:sp>
      <p:sp>
        <p:nvSpPr>
          <p:cNvPr id="12" name="日期版面配置區 9"/>
          <p:cNvSpPr>
            <a:spLocks noGrp="1"/>
          </p:cNvSpPr>
          <p:nvPr>
            <p:ph type="dt" sz="half" idx="10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9971" y="6629369"/>
            <a:ext cx="21336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80000"/>
              </a:lnSpc>
              <a:defRPr/>
            </a:pPr>
            <a:fld id="{E5CCA6AD-8264-4C48-A104-77B4355DE4B2}" type="slidenum">
              <a:rPr lang="en-US" altLang="zh-TW" sz="1000">
                <a:latin typeface="Arial" charset="0"/>
              </a:rPr>
              <a:pPr algn="l">
                <a:lnSpc>
                  <a:spcPct val="80000"/>
                </a:lnSpc>
                <a:defRPr/>
              </a:pPr>
              <a:t>‹#›</a:t>
            </a:fld>
            <a:endParaRPr lang="en-US" altLang="zh-TW" sz="1000" dirty="0">
              <a:latin typeface="Arial" charset="0"/>
            </a:endParaRPr>
          </a:p>
        </p:txBody>
      </p:sp>
      <p:sp>
        <p:nvSpPr>
          <p:cNvPr id="7" name="手繪多邊形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latin typeface="+mn-lt"/>
              <a:ea typeface="+mn-ea"/>
            </a:endParaRPr>
          </a:p>
        </p:txBody>
      </p:sp>
      <p:sp>
        <p:nvSpPr>
          <p:cNvPr id="6148" name="標題版面配置區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  <a:endParaRPr lang="en-US" smtClean="0"/>
          </a:p>
        </p:txBody>
      </p:sp>
      <p:sp>
        <p:nvSpPr>
          <p:cNvPr id="6149" name="文字版面配置區 29"/>
          <p:cNvSpPr>
            <a:spLocks noGrp="1"/>
          </p:cNvSpPr>
          <p:nvPr>
            <p:ph type="body" idx="1"/>
          </p:nvPr>
        </p:nvSpPr>
        <p:spPr bwMode="auto">
          <a:xfrm>
            <a:off x="395288" y="1628775"/>
            <a:ext cx="8229600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 smtClean="0"/>
          </a:p>
        </p:txBody>
      </p:sp>
      <p:grpSp>
        <p:nvGrpSpPr>
          <p:cNvPr id="6151" name="群組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手繪多邊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>
                <a:latin typeface="+mn-lt"/>
                <a:ea typeface="+mn-ea"/>
              </a:endParaRPr>
            </a:p>
          </p:txBody>
        </p:sp>
        <p:sp>
          <p:nvSpPr>
            <p:cNvPr id="13" name="手繪多邊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>
                <a:latin typeface="+mn-lt"/>
                <a:ea typeface="+mn-ea"/>
              </a:endParaRPr>
            </a:p>
          </p:txBody>
        </p:sp>
      </p:grpSp>
      <p:pic>
        <p:nvPicPr>
          <p:cNvPr id="15" name="圖片 14" descr="TOUCH去背_2.pn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35496" y="0"/>
            <a:ext cx="1187624" cy="439861"/>
          </a:xfrm>
          <a:prstGeom prst="rect">
            <a:avLst/>
          </a:prstGeom>
        </p:spPr>
      </p:pic>
      <p:sp>
        <p:nvSpPr>
          <p:cNvPr id="16" name="文字方塊 15"/>
          <p:cNvSpPr txBox="1"/>
          <p:nvPr/>
        </p:nvSpPr>
        <p:spPr>
          <a:xfrm>
            <a:off x="1115616" y="66110"/>
            <a:ext cx="936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Center</a:t>
            </a:r>
            <a:endParaRPr lang="zh-TW" altLang="en-US" sz="1600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7" name="Picture 8" descr="ncku-title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104" y="6623447"/>
            <a:ext cx="720725" cy="26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文字方塊 18"/>
          <p:cNvSpPr txBox="1"/>
          <p:nvPr userDrawn="1"/>
        </p:nvSpPr>
        <p:spPr>
          <a:xfrm>
            <a:off x="3408935" y="6623774"/>
            <a:ext cx="2307042" cy="261610"/>
          </a:xfrm>
          <a:prstGeom prst="rect">
            <a:avLst/>
          </a:prstGeom>
          <a:noFill/>
          <a:effectLst>
            <a:outerShdw blurRad="50800" dist="38100" dir="1800000" sx="88000" sy="88000" algn="tl" rotWithShape="0">
              <a:prstClr val="black">
                <a:alpha val="64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TW" sz="1100" b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National Cheng Kung University</a:t>
            </a:r>
            <a:endParaRPr lang="zh-TW" altLang="en-US" sz="1100" b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1" name="文字方塊 20"/>
          <p:cNvSpPr txBox="1"/>
          <p:nvPr userDrawn="1"/>
        </p:nvSpPr>
        <p:spPr>
          <a:xfrm>
            <a:off x="5436096" y="76562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000" b="1" dirty="0" smtClean="0">
                <a:solidFill>
                  <a:schemeClr val="tx2">
                    <a:lumMod val="9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Center for</a:t>
            </a:r>
            <a:r>
              <a:rPr lang="en-US" altLang="zh-TW" sz="1000" b="1" baseline="0" dirty="0" smtClean="0">
                <a:solidFill>
                  <a:schemeClr val="tx2">
                    <a:lumMod val="9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Tomorrow Ubiquitous Cloud and Hypermedia Services</a:t>
            </a:r>
            <a:endParaRPr lang="zh-TW" altLang="en-US" sz="1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timing>
    <p:tnLst>
      <p:par>
        <p:cTn id="1" dur="indefinite" restart="never" nodeType="tmRoot"/>
      </p:par>
    </p:tnLst>
    <p:bldLst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6" grpId="12"/>
      <p:bldP spid="16" grpId="13"/>
      <p:bldP spid="16" grpId="14"/>
      <p:bldP spid="16" grpId="15"/>
      <p:bldP spid="16" grpId="16"/>
      <p:bldP spid="16" grpId="17"/>
      <p:bldP spid="16" grpId="18"/>
      <p:bldP spid="16" grpId="19"/>
      <p:bldP spid="16" grpId="20"/>
      <p:bldP spid="16" grpId="21"/>
      <p:bldP spid="16" grpId="22"/>
      <p:bldP spid="16" grpId="23"/>
      <p:bldP spid="16" grpId="24"/>
      <p:bldP spid="16" grpId="25"/>
      <p:bldP spid="16" grpId="26"/>
      <p:bldP spid="16" grpId="27"/>
      <p:bldP spid="16" grpId="28"/>
      <p:bldP spid="16" grpId="29"/>
      <p:bldP spid="16" grpId="30"/>
      <p:bldP spid="16" grpId="31"/>
      <p:bldP spid="16" grpId="32"/>
      <p:bldP spid="16" grpId="33"/>
      <p:bldP spid="16" grpId="34"/>
      <p:bldP spid="16" grpId="35"/>
      <p:bldP spid="16" grpId="36"/>
      <p:bldP spid="16" grpId="37"/>
      <p:bldP spid="16" grpId="38"/>
      <p:bldP spid="16" grpId="39"/>
      <p:bldP spid="16" grpId="40"/>
      <p:bldP spid="16" grpId="41"/>
      <p:bldP spid="16" grpId="42"/>
      <p:bldP spid="16" grpId="43"/>
      <p:bldP spid="16" grpId="44"/>
      <p:bldP spid="16" grpId="45"/>
      <p:bldP spid="16" grpId="46"/>
      <p:bldP spid="16" grpId="47"/>
      <p:bldP spid="16" grpId="48"/>
      <p:bldP spid="16" grpId="49"/>
      <p:bldP spid="16" grpId="50"/>
      <p:bldP spid="16" grpId="51"/>
      <p:bldP spid="16" grpId="52"/>
      <p:bldP spid="16" grpId="53"/>
      <p:bldP spid="16" grpId="54"/>
      <p:bldP spid="16" grpId="55"/>
      <p:bldP spid="16" grpId="56"/>
      <p:bldP spid="16" grpId="57"/>
      <p:bldP spid="16" grpId="58"/>
      <p:bldP spid="16" grpId="59"/>
      <p:bldP spid="16" grpId="60"/>
      <p:bldP spid="16" grpId="61"/>
      <p:bldP spid="16" grpId="62"/>
      <p:bldP spid="16" grpId="63"/>
      <p:bldP spid="16" grpId="64"/>
      <p:bldP spid="16" grpId="65"/>
      <p:bldP spid="16" grpId="66"/>
      <p:bldP spid="16" grpId="67"/>
      <p:bldP spid="16" grpId="68"/>
      <p:bldP spid="16" grpId="69"/>
      <p:bldP spid="16" grpId="70"/>
      <p:bldP spid="16" grpId="71"/>
      <p:bldP spid="16" grpId="72"/>
      <p:bldP spid="16" grpId="73"/>
      <p:bldP spid="16" grpId="74"/>
      <p:bldP spid="16" grpId="75"/>
      <p:bldP spid="16" grpId="76"/>
      <p:bldP spid="16" grpId="77"/>
      <p:bldP spid="16" grpId="78"/>
      <p:bldP spid="16" grpId="79"/>
      <p:bldP spid="16" grpId="80"/>
      <p:bldP spid="16" grpId="81"/>
      <p:bldP spid="16" grpId="82"/>
      <p:bldP spid="16" grpId="83"/>
      <p:bldP spid="16" grpId="84"/>
      <p:bldP spid="16" grpId="85"/>
      <p:bldP spid="16" grpId="86"/>
      <p:bldP spid="16" grpId="87"/>
      <p:bldP spid="16" grpId="88"/>
      <p:bldP spid="16" grpId="89"/>
      <p:bldP spid="16" grpId="90"/>
      <p:bldP spid="16" grpId="91"/>
      <p:bldP spid="16" grpId="92"/>
      <p:bldP spid="16" grpId="93"/>
      <p:bldP spid="16" grpId="94"/>
      <p:bldP spid="16" grpId="95"/>
      <p:bldP spid="16" grpId="96"/>
      <p:bldP spid="16" grpId="97"/>
      <p:bldP spid="16" grpId="98"/>
      <p:bldP spid="16" grpId="99"/>
      <p:bldP spid="16" grpId="100"/>
      <p:bldP spid="16" grpId="101"/>
      <p:bldP spid="16" grpId="102"/>
      <p:bldP spid="16" grpId="103"/>
      <p:bldP spid="16" grpId="104"/>
      <p:bldP spid="16" grpId="105"/>
      <p:bldP spid="16" grpId="106"/>
      <p:bldP spid="16" grpId="107"/>
      <p:bldP spid="16" grpId="108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19" grpId="12"/>
      <p:bldP spid="19" grpId="13"/>
      <p:bldP spid="19" grpId="14"/>
      <p:bldP spid="19" grpId="15"/>
      <p:bldP spid="19" grpId="16"/>
      <p:bldP spid="19" grpId="17"/>
      <p:bldP spid="19" grpId="18"/>
      <p:bldP spid="19" grpId="19"/>
      <p:bldP spid="19" grpId="20"/>
      <p:bldP spid="19" grpId="21"/>
      <p:bldP spid="19" grpId="22"/>
      <p:bldP spid="19" grpId="23"/>
      <p:bldP spid="19" grpId="24"/>
      <p:bldP spid="19" grpId="25"/>
      <p:bldP spid="19" grpId="26"/>
      <p:bldP spid="19" grpId="27"/>
      <p:bldP spid="19" grpId="28"/>
      <p:bldP spid="19" grpId="29"/>
      <p:bldP spid="19" grpId="30"/>
      <p:bldP spid="19" grpId="31"/>
      <p:bldP spid="19" grpId="32"/>
      <p:bldP spid="19" grpId="33"/>
      <p:bldP spid="19" grpId="34"/>
      <p:bldP spid="19" grpId="35"/>
      <p:bldP spid="19" grpId="36"/>
      <p:bldP spid="19" grpId="37"/>
      <p:bldP spid="19" grpId="38"/>
      <p:bldP spid="19" grpId="39"/>
      <p:bldP spid="19" grpId="40"/>
      <p:bldP spid="19" grpId="41"/>
      <p:bldP spid="19" grpId="42"/>
      <p:bldP spid="19" grpId="43"/>
      <p:bldP spid="19" grpId="44"/>
      <p:bldP spid="19" grpId="45"/>
      <p:bldP spid="19" grpId="46"/>
      <p:bldP spid="19" grpId="47"/>
      <p:bldP spid="19" grpId="48"/>
      <p:bldP spid="19" grpId="49"/>
      <p:bldP spid="19" grpId="50"/>
      <p:bldP spid="19" grpId="51"/>
      <p:bldP spid="19" grpId="52"/>
      <p:bldP spid="19" grpId="53"/>
      <p:bldP spid="19" grpId="54"/>
      <p:bldP spid="19" grpId="55"/>
      <p:bldP spid="19" grpId="56"/>
      <p:bldP spid="19" grpId="57"/>
      <p:bldP spid="19" grpId="58"/>
      <p:bldP spid="19" grpId="59"/>
      <p:bldP spid="19" grpId="60"/>
      <p:bldP spid="19" grpId="61"/>
      <p:bldP spid="19" grpId="62"/>
      <p:bldP spid="19" grpId="63"/>
      <p:bldP spid="19" grpId="64"/>
      <p:bldP spid="19" grpId="65"/>
      <p:bldP spid="19" grpId="66"/>
      <p:bldP spid="19" grpId="67"/>
      <p:bldP spid="19" grpId="68"/>
      <p:bldP spid="19" grpId="69"/>
      <p:bldP spid="19" grpId="70"/>
      <p:bldP spid="19" grpId="71"/>
      <p:bldP spid="19" grpId="72"/>
      <p:bldP spid="19" grpId="73"/>
      <p:bldP spid="19" grpId="74"/>
      <p:bldP spid="19" grpId="75"/>
      <p:bldP spid="19" grpId="76"/>
      <p:bldP spid="19" grpId="77"/>
      <p:bldP spid="19" grpId="78"/>
      <p:bldP spid="19" grpId="79"/>
      <p:bldP spid="19" grpId="80"/>
      <p:bldP spid="19" grpId="81"/>
      <p:bldP spid="19" grpId="82"/>
      <p:bldP spid="19" grpId="83"/>
      <p:bldP spid="19" grpId="84"/>
      <p:bldP spid="19" grpId="85"/>
      <p:bldP spid="19" grpId="86"/>
      <p:bldP spid="19" grpId="87"/>
      <p:bldP spid="19" grpId="88"/>
      <p:bldP spid="19" grpId="89"/>
      <p:bldP spid="19" grpId="90"/>
      <p:bldP spid="19" grpId="91"/>
      <p:bldP spid="19" grpId="92"/>
      <p:bldP spid="19" grpId="93"/>
      <p:bldP spid="19" grpId="94"/>
      <p:bldP spid="19" grpId="95"/>
      <p:bldP spid="19" grpId="96"/>
      <p:bldP spid="19" grpId="97"/>
      <p:bldP spid="19" grpId="98"/>
      <p:bldP spid="19" grpId="99"/>
      <p:bldP spid="19" grpId="100"/>
      <p:bldP spid="19" grpId="101"/>
      <p:bldP spid="19" grpId="102"/>
      <p:bldP spid="19" grpId="103"/>
      <p:bldP spid="19" grpId="104"/>
      <p:bldP spid="19" grpId="105"/>
      <p:bldP spid="19" grpId="106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1" grpId="12"/>
      <p:bldP spid="21" grpId="13"/>
      <p:bldP spid="21" grpId="14"/>
      <p:bldP spid="21" grpId="15"/>
      <p:bldP spid="21" grpId="16"/>
      <p:bldP spid="21" grpId="17"/>
      <p:bldP spid="21" grpId="18"/>
      <p:bldP spid="21" grpId="19"/>
      <p:bldP spid="21" grpId="20"/>
      <p:bldP spid="21" grpId="21"/>
      <p:bldP spid="21" grpId="22"/>
      <p:bldP spid="21" grpId="23"/>
      <p:bldP spid="21" grpId="24"/>
      <p:bldP spid="21" grpId="25"/>
      <p:bldP spid="21" grpId="26"/>
      <p:bldP spid="21" grpId="27"/>
      <p:bldP spid="21" grpId="28"/>
      <p:bldP spid="21" grpId="29"/>
      <p:bldP spid="21" grpId="30"/>
      <p:bldP spid="21" grpId="31"/>
      <p:bldP spid="21" grpId="32"/>
      <p:bldP spid="21" grpId="33"/>
      <p:bldP spid="21" grpId="34"/>
      <p:bldP spid="21" grpId="35"/>
      <p:bldP spid="21" grpId="36"/>
      <p:bldP spid="21" grpId="37"/>
      <p:bldP spid="21" grpId="38"/>
      <p:bldP spid="21" grpId="39"/>
      <p:bldP spid="21" grpId="40"/>
      <p:bldP spid="21" grpId="41"/>
      <p:bldP spid="21" grpId="42"/>
      <p:bldP spid="21" grpId="43"/>
      <p:bldP spid="21" grpId="44"/>
      <p:bldP spid="21" grpId="45"/>
      <p:bldP spid="21" grpId="46"/>
      <p:bldP spid="21" grpId="47"/>
      <p:bldP spid="21" grpId="48"/>
      <p:bldP spid="21" grpId="49"/>
      <p:bldP spid="21" grpId="50"/>
      <p:bldP spid="21" grpId="51"/>
      <p:bldP spid="21" grpId="52"/>
      <p:bldP spid="21" grpId="53"/>
      <p:bldP spid="21" grpId="54"/>
      <p:bldP spid="21" grpId="55"/>
      <p:bldP spid="21" grpId="56"/>
      <p:bldP spid="21" grpId="57"/>
      <p:bldP spid="21" grpId="58"/>
      <p:bldP spid="21" grpId="59"/>
      <p:bldP spid="21" grpId="60"/>
      <p:bldP spid="21" grpId="61"/>
      <p:bldP spid="21" grpId="62"/>
      <p:bldP spid="21" grpId="63"/>
      <p:bldP spid="21" grpId="64"/>
      <p:bldP spid="21" grpId="65"/>
      <p:bldP spid="21" grpId="66"/>
      <p:bldP spid="21" grpId="67"/>
      <p:bldP spid="21" grpId="68"/>
      <p:bldP spid="21" grpId="69"/>
      <p:bldP spid="21" grpId="70"/>
      <p:bldP spid="21" grpId="71"/>
      <p:bldP spid="21" grpId="72"/>
      <p:bldP spid="21" grpId="73"/>
      <p:bldP spid="21" grpId="74"/>
      <p:bldP spid="21" grpId="75"/>
      <p:bldP spid="21" grpId="76"/>
      <p:bldP spid="21" grpId="77"/>
      <p:bldP spid="21" grpId="78"/>
      <p:bldP spid="21" grpId="79"/>
      <p:bldP spid="21" grpId="80"/>
      <p:bldP spid="21" grpId="81"/>
      <p:bldP spid="21" grpId="82"/>
      <p:bldP spid="21" grpId="83"/>
      <p:bldP spid="21" grpId="84"/>
      <p:bldP spid="21" grpId="85"/>
      <p:bldP spid="21" grpId="86"/>
      <p:bldP spid="21" grpId="87"/>
      <p:bldP spid="21" grpId="88"/>
      <p:bldP spid="21" grpId="89"/>
      <p:bldP spid="21" grpId="90"/>
      <p:bldP spid="21" grpId="91"/>
      <p:bldP spid="21" grpId="92"/>
      <p:bldP spid="21" grpId="93"/>
      <p:bldP spid="21" grpId="94"/>
      <p:bldP spid="21" grpId="95"/>
      <p:bldP spid="21" grpId="96"/>
      <p:bldP spid="21" grpId="97"/>
      <p:bldP spid="21" grpId="98"/>
      <p:bldP spid="21" grpId="99"/>
      <p:bldP spid="21" grpId="100"/>
      <p:bldP spid="21" grpId="101"/>
      <p:bldP spid="21" grpId="102"/>
      <p:bldP spid="21" grpId="103"/>
      <p:bldP spid="21" grpId="104"/>
      <p:bldP spid="21" grpId="105"/>
      <p:bldP spid="21" grpId="106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nstantia" pitchFamily="18" charset="0"/>
          <a:ea typeface="標楷體" pitchFamily="65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nstantia" pitchFamily="18" charset="0"/>
          <a:ea typeface="標楷體" pitchFamily="65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nstantia" pitchFamily="18" charset="0"/>
          <a:ea typeface="標楷體" pitchFamily="65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nstantia" pitchFamily="18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  <a:ea typeface="標楷體" pitchFamily="65" charset="-12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30152" y="1412776"/>
            <a:ext cx="8174296" cy="1913384"/>
          </a:xfrm>
        </p:spPr>
        <p:txBody>
          <a:bodyPr>
            <a:noAutofit/>
          </a:bodyPr>
          <a:lstStyle/>
          <a:p>
            <a:pPr marL="355600" indent="-355600">
              <a:spcBef>
                <a:spcPts val="1200"/>
              </a:spcBef>
            </a:pPr>
            <a:r>
              <a:rPr lang="en-US" altLang="zh-TW" sz="3600" dirty="0" smtClean="0">
                <a:latin typeface="Calibri" pitchFamily="34" charset="0"/>
              </a:rPr>
              <a:t/>
            </a:r>
            <a:br>
              <a:rPr lang="en-US" altLang="zh-TW" sz="3600" dirty="0" smtClean="0">
                <a:latin typeface="Calibri" pitchFamily="34" charset="0"/>
              </a:rPr>
            </a:br>
            <a:r>
              <a:rPr lang="en-US" altLang="zh-TW" sz="3600" dirty="0" smtClean="0">
                <a:latin typeface="Calibri" pitchFamily="34" charset="0"/>
              </a:rPr>
              <a:t>Centralized Texture-Depth </a:t>
            </a:r>
            <a:r>
              <a:rPr lang="en-US" altLang="zh-TW" sz="3600" dirty="0">
                <a:latin typeface="Calibri" pitchFamily="34" charset="0"/>
              </a:rPr>
              <a:t>Packing (</a:t>
            </a:r>
            <a:r>
              <a:rPr lang="en-US" altLang="zh-TW" sz="3600" dirty="0" smtClean="0">
                <a:latin typeface="Calibri" pitchFamily="34" charset="0"/>
              </a:rPr>
              <a:t>CTDP</a:t>
            </a:r>
            <a:r>
              <a:rPr lang="en-US" altLang="zh-TW" sz="3600" dirty="0">
                <a:latin typeface="Calibri" pitchFamily="34" charset="0"/>
              </a:rPr>
              <a:t>) </a:t>
            </a:r>
            <a:r>
              <a:rPr lang="en-US" altLang="zh-TW" sz="3600" dirty="0" smtClean="0">
                <a:latin typeface="Calibri" pitchFamily="34" charset="0"/>
              </a:rPr>
              <a:t>SEI Message Syntax</a:t>
            </a:r>
            <a:r>
              <a:rPr lang="en-US" altLang="zh-TW" sz="3600" smtClean="0">
                <a:latin typeface="Calibri" pitchFamily="34" charset="0"/>
              </a:rPr>
              <a:t/>
            </a:r>
            <a:br>
              <a:rPr lang="en-US" altLang="zh-TW" sz="3600" smtClean="0">
                <a:latin typeface="Calibri" pitchFamily="34" charset="0"/>
              </a:rPr>
            </a:br>
            <a:endParaRPr lang="en-US" altLang="zh-TW" sz="3600" dirty="0">
              <a:latin typeface="Calibri" pitchFamily="34" charset="0"/>
            </a:endParaRPr>
          </a:p>
        </p:txBody>
      </p:sp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323528" y="4221088"/>
            <a:ext cx="828092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2" tIns="45711" rIns="91422" bIns="45711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altLang="zh-TW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Presenter : Jar-</a:t>
            </a:r>
            <a:r>
              <a:rPr lang="en-US" altLang="zh-TW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Ferr</a:t>
            </a:r>
            <a:r>
              <a:rPr lang="en-US" altLang="zh-TW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Yang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endParaRPr lang="en-US" altLang="zh-TW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>
              <a:spcBef>
                <a:spcPts val="0"/>
              </a:spcBef>
              <a:defRPr/>
            </a:pPr>
            <a:endParaRPr lang="en-US" altLang="zh-TW" dirty="0" smtClean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  <a:cs typeface="Calibri" pitchFamily="34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en-US" altLang="zh-TW" sz="1600" dirty="0" smtClean="0">
                <a:latin typeface="微軟正黑體" pitchFamily="34" charset="-120"/>
                <a:ea typeface="微軟正黑體" pitchFamily="34" charset="-120"/>
                <a:cs typeface="Calibri" pitchFamily="34" charset="0"/>
              </a:rPr>
              <a:t> 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  <a:cs typeface="Calibri" pitchFamily="34" charset="0"/>
              </a:rPr>
              <a:t>Center for Tomorrow Ubiquitous Cloud and Hypermedia Services</a:t>
            </a:r>
          </a:p>
          <a:p>
            <a:pPr algn="ctr">
              <a:spcBef>
                <a:spcPts val="0"/>
              </a:spcBef>
              <a:defRPr/>
            </a:pP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Institute of Computer and Communication Engineering</a:t>
            </a:r>
          </a:p>
          <a:p>
            <a:pPr lvl="0" algn="ctr">
              <a:lnSpc>
                <a:spcPct val="80000"/>
              </a:lnSpc>
              <a:spcBef>
                <a:spcPct val="20000"/>
              </a:spcBef>
              <a:buClr>
                <a:srgbClr val="0000FF"/>
              </a:buClr>
            </a:pP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Department of Electrical Engineering</a:t>
            </a:r>
          </a:p>
          <a:p>
            <a:pPr lvl="0" algn="ctr">
              <a:lnSpc>
                <a:spcPct val="80000"/>
              </a:lnSpc>
              <a:spcBef>
                <a:spcPct val="20000"/>
              </a:spcBef>
              <a:buClr>
                <a:srgbClr val="0000FF"/>
              </a:buClr>
            </a:pP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 National Cheng Kung University</a:t>
            </a:r>
          </a:p>
        </p:txBody>
      </p:sp>
    </p:spTree>
    <p:extLst>
      <p:ext uri="{BB962C8B-B14F-4D97-AF65-F5344CB8AC3E}">
        <p14:creationId xmlns:p14="http://schemas.microsoft.com/office/powerpoint/2010/main" val="232445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Calibri" panose="020F0502020204030204" pitchFamily="34" charset="0"/>
              </a:rPr>
              <a:t> </a:t>
            </a:r>
            <a:r>
              <a:rPr lang="en-US" altLang="zh-TW" sz="3200" dirty="0" err="1" smtClean="0">
                <a:latin typeface="Calibri" panose="020F0502020204030204" pitchFamily="34" charset="0"/>
              </a:rPr>
              <a:t>texture_samping_type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texture_samping_type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indicates that the method of the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texture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sampling is used by an encoder to indicate to a decoder as specified in Table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X‑3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.</a:t>
            </a:r>
            <a:endParaRPr lang="zh-TW" altLang="zh-TW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endParaRPr lang="zh-TW" altLang="en-US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zh-TW" altLang="en-US" dirty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916355"/>
              </p:ext>
            </p:extLst>
          </p:nvPr>
        </p:nvGraphicFramePr>
        <p:xfrm>
          <a:off x="611560" y="2348880"/>
          <a:ext cx="7848872" cy="7315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58987"/>
                <a:gridCol w="7089885"/>
              </a:tblGrid>
              <a:tr h="13201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1" lang="en-GB" sz="16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Value</a:t>
                      </a:r>
                      <a:endParaRPr kumimoji="1" lang="zh-TW" sz="1600" kern="1200" dirty="0">
                        <a:solidFill>
                          <a:schemeClr val="tx1"/>
                        </a:solidFill>
                        <a:latin typeface="Arial" pitchFamily="34" charset="0"/>
                        <a:ea typeface="新細明體" pitchFamily="18" charset="-12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1" lang="en-GB" sz="16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Interpretation</a:t>
                      </a:r>
                      <a:endParaRPr kumimoji="1" lang="zh-TW" sz="1600" kern="1200" dirty="0">
                        <a:solidFill>
                          <a:schemeClr val="tx1"/>
                        </a:solidFill>
                        <a:latin typeface="Arial" pitchFamily="34" charset="0"/>
                        <a:ea typeface="新細明體" pitchFamily="18" charset="-12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1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1" lang="en-US" altLang="zh-TW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0</a:t>
                      </a:r>
                      <a:endParaRPr kumimoji="1" lang="zh-TW" sz="1600" kern="1200" dirty="0">
                        <a:solidFill>
                          <a:schemeClr val="tx1"/>
                        </a:solidFill>
                        <a:latin typeface="Arial" pitchFamily="34" charset="0"/>
                        <a:ea typeface="新細明體" pitchFamily="18" charset="-12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  <a:defRPr/>
                      </a:pPr>
                      <a:r>
                        <a:rPr kumimoji="1" lang="en-US" altLang="zh-TW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Encoder using bilinear method to downscale the vertical or horizontal resolution of texture frame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539552" y="4725144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zh-TW" sz="1400" dirty="0"/>
              <a:t>Values </a:t>
            </a:r>
            <a:r>
              <a:rPr lang="en-CA" altLang="zh-TW" sz="1400" dirty="0" smtClean="0"/>
              <a:t>of  </a:t>
            </a:r>
            <a:r>
              <a:rPr lang="en-US" altLang="zh-TW" sz="1400" dirty="0" err="1" smtClean="0"/>
              <a:t>texture_samping_type</a:t>
            </a:r>
            <a:r>
              <a:rPr lang="en-CA" altLang="zh-TW" sz="1400" dirty="0" smtClean="0"/>
              <a:t> </a:t>
            </a:r>
            <a:r>
              <a:rPr lang="en-CA" altLang="zh-TW" sz="1400" dirty="0"/>
              <a:t>that do not appear in Table </a:t>
            </a:r>
            <a:r>
              <a:rPr lang="en-CA" altLang="zh-TW" sz="1400" dirty="0" smtClean="0"/>
              <a:t>X.3 </a:t>
            </a:r>
            <a:r>
              <a:rPr lang="en-CA" altLang="zh-TW" sz="1400" dirty="0"/>
              <a:t>are reserved for future specification by ITU-T |ISO/IEC and shall not be present in </a:t>
            </a:r>
            <a:r>
              <a:rPr lang="en-CA" altLang="zh-TW" sz="1400" dirty="0" err="1"/>
              <a:t>bitstreams</a:t>
            </a:r>
            <a:r>
              <a:rPr lang="en-CA" altLang="zh-TW" sz="1400" dirty="0"/>
              <a:t> conforming to this version of this Specification. Decoders shall </a:t>
            </a:r>
            <a:r>
              <a:rPr lang="en-CA" altLang="zh-TW" sz="1400" dirty="0" smtClean="0"/>
              <a:t>ignore</a:t>
            </a:r>
            <a:r>
              <a:rPr lang="en-US" altLang="zh-TW" sz="14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400" dirty="0">
                <a:ea typeface="Arial Unicode MS" panose="020B0604020202020204" pitchFamily="34" charset="-120"/>
                <a:cs typeface="Arial" panose="020B0604020202020204" pitchFamily="34" charset="0"/>
              </a:rPr>
              <a:t>centralized </a:t>
            </a:r>
            <a:r>
              <a:rPr lang="en-US" altLang="zh-TW" sz="14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texture-depth </a:t>
            </a:r>
            <a:r>
              <a:rPr lang="en-US" altLang="zh-TW" sz="1400" dirty="0">
                <a:ea typeface="Arial Unicode MS" panose="020B0604020202020204" pitchFamily="34" charset="-120"/>
                <a:cs typeface="Arial" panose="020B0604020202020204" pitchFamily="34" charset="0"/>
              </a:rPr>
              <a:t>packing</a:t>
            </a:r>
            <a:r>
              <a:rPr lang="en-CA" altLang="zh-TW" sz="1400" dirty="0" smtClean="0"/>
              <a:t> arrangement </a:t>
            </a:r>
            <a:r>
              <a:rPr lang="en-CA" altLang="zh-TW" sz="1400" dirty="0"/>
              <a:t>SEI messages that contain reserved values of </a:t>
            </a:r>
            <a:r>
              <a:rPr lang="en-CA" altLang="zh-TW" sz="1400" dirty="0" err="1" smtClean="0"/>
              <a:t>texture_sampling_type</a:t>
            </a:r>
            <a:r>
              <a:rPr lang="en-CA" altLang="zh-TW" sz="1400" dirty="0"/>
              <a:t>.</a:t>
            </a:r>
            <a:endParaRPr lang="zh-TW" altLang="en-US" sz="1400" dirty="0"/>
          </a:p>
        </p:txBody>
      </p:sp>
      <p:sp>
        <p:nvSpPr>
          <p:cNvPr id="7" name="矩形 6"/>
          <p:cNvSpPr/>
          <p:nvPr/>
        </p:nvSpPr>
        <p:spPr>
          <a:xfrm>
            <a:off x="1187624" y="3212976"/>
            <a:ext cx="6552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CA" altLang="zh-TW" sz="1200" dirty="0"/>
              <a:t>NOTE </a:t>
            </a:r>
            <a:r>
              <a:rPr lang="en-CA" altLang="zh-TW" sz="1200" dirty="0" smtClean="0"/>
              <a:t>2– When </a:t>
            </a:r>
            <a:r>
              <a:rPr lang="en-US" altLang="zh-TW" sz="1200" dirty="0" err="1" smtClean="0"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centralized_texture-depth_packing_content_interpretation_type</a:t>
            </a:r>
            <a:r>
              <a:rPr lang="en-US" altLang="zh-TW" sz="12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CA" altLang="zh-TW" sz="1200" dirty="0" smtClean="0"/>
              <a:t> </a:t>
            </a:r>
            <a:r>
              <a:rPr lang="en-CA" altLang="zh-TW" sz="1200" dirty="0"/>
              <a:t>equal to 1, the value 0 for </a:t>
            </a:r>
            <a:r>
              <a:rPr lang="en-CA" altLang="zh-TW" sz="1200" dirty="0" err="1" smtClean="0"/>
              <a:t>texture_sampling_type</a:t>
            </a:r>
            <a:r>
              <a:rPr lang="en-CA" altLang="zh-TW" sz="1200" dirty="0"/>
              <a:t>, the </a:t>
            </a:r>
            <a:r>
              <a:rPr lang="en-CA" altLang="zh-TW" sz="1200" dirty="0" smtClean="0"/>
              <a:t>texture </a:t>
            </a:r>
            <a:r>
              <a:rPr lang="en-CA" altLang="zh-TW" sz="1200" dirty="0"/>
              <a:t>frame is down scale the vertical resolution by using bilinear method. When </a:t>
            </a:r>
            <a:r>
              <a:rPr lang="en-US" altLang="zh-TW" sz="1200" dirty="0" err="1" smtClean="0"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centralized_texture-depth_packing_content_interpretation_type</a:t>
            </a:r>
            <a:r>
              <a:rPr lang="en-US" altLang="zh-TW" sz="12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CA" altLang="zh-TW" sz="1200" dirty="0" smtClean="0"/>
              <a:t> </a:t>
            </a:r>
            <a:r>
              <a:rPr lang="en-CA" altLang="zh-TW" sz="1200" dirty="0"/>
              <a:t>equal to 2, the value 0 for </a:t>
            </a:r>
            <a:r>
              <a:rPr lang="en-CA" altLang="zh-TW" sz="1200" dirty="0" err="1" smtClean="0"/>
              <a:t>texture_sampling_type</a:t>
            </a:r>
            <a:r>
              <a:rPr lang="en-CA" altLang="zh-TW" sz="1200" dirty="0"/>
              <a:t>, the </a:t>
            </a:r>
            <a:r>
              <a:rPr lang="en-CA" altLang="zh-TW" sz="1200" dirty="0" smtClean="0"/>
              <a:t>texture </a:t>
            </a:r>
            <a:r>
              <a:rPr lang="en-CA" altLang="zh-TW" sz="1200" dirty="0"/>
              <a:t>frame is down scaled in the horizontal resolution by using bilinear method.</a:t>
            </a:r>
            <a:endParaRPr lang="zh-TW" altLang="zh-TW" sz="1200" dirty="0"/>
          </a:p>
        </p:txBody>
      </p:sp>
    </p:spTree>
    <p:extLst>
      <p:ext uri="{BB962C8B-B14F-4D97-AF65-F5344CB8AC3E}">
        <p14:creationId xmlns:p14="http://schemas.microsoft.com/office/powerpoint/2010/main" val="267480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Calibri" panose="020F0502020204030204" pitchFamily="34" charset="0"/>
              </a:rPr>
              <a:t> </a:t>
            </a:r>
            <a:r>
              <a:rPr lang="en-US" altLang="zh-TW" sz="3200" dirty="0" err="1" smtClean="0">
                <a:latin typeface="Calibri" panose="020F0502020204030204" pitchFamily="34" charset="0"/>
              </a:rPr>
              <a:t>depth_samping_type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depth_samping_type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indicates that the method of the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depth sampling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is used by an encoder to indicate to a decoder as specified in Table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X‑4.</a:t>
            </a:r>
            <a:endParaRPr lang="zh-TW" altLang="zh-TW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endParaRPr lang="zh-TW" altLang="en-US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zh-TW" altLang="en-US" dirty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718764"/>
              </p:ext>
            </p:extLst>
          </p:nvPr>
        </p:nvGraphicFramePr>
        <p:xfrm>
          <a:off x="611560" y="2348880"/>
          <a:ext cx="7848872" cy="7315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58987"/>
                <a:gridCol w="7089885"/>
              </a:tblGrid>
              <a:tr h="13201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1" lang="en-GB" sz="16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Value</a:t>
                      </a:r>
                      <a:endParaRPr kumimoji="1" lang="zh-TW" sz="1600" kern="1200" dirty="0">
                        <a:solidFill>
                          <a:schemeClr val="tx1"/>
                        </a:solidFill>
                        <a:latin typeface="Arial" pitchFamily="34" charset="0"/>
                        <a:ea typeface="新細明體" pitchFamily="18" charset="-12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1" lang="en-GB" sz="16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Interpretation</a:t>
                      </a:r>
                      <a:endParaRPr kumimoji="1" lang="zh-TW" sz="1600" kern="1200" dirty="0">
                        <a:solidFill>
                          <a:schemeClr val="tx1"/>
                        </a:solidFill>
                        <a:latin typeface="Arial" pitchFamily="34" charset="0"/>
                        <a:ea typeface="新細明體" pitchFamily="18" charset="-12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1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1" lang="en-US" altLang="zh-TW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0</a:t>
                      </a:r>
                      <a:endParaRPr kumimoji="1" lang="zh-TW" sz="1600" kern="1200" dirty="0">
                        <a:solidFill>
                          <a:schemeClr val="tx1"/>
                        </a:solidFill>
                        <a:latin typeface="Arial" pitchFamily="34" charset="0"/>
                        <a:ea typeface="新細明體" pitchFamily="18" charset="-12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  <a:defRPr/>
                      </a:pPr>
                      <a:r>
                        <a:rPr kumimoji="1" lang="en-US" altLang="zh-TW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Encoder </a:t>
                      </a:r>
                      <a:r>
                        <a:rPr kumimoji="1" lang="en-CA" altLang="zh-TW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using bilinear method to downscale the vertical or horizontal resolution of depth frame</a:t>
                      </a:r>
                      <a:endParaRPr kumimoji="1" lang="en-US" altLang="zh-TW" sz="16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新細明體" pitchFamily="18" charset="-12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539552" y="4707141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zh-TW" sz="1400" dirty="0"/>
              <a:t>Values of </a:t>
            </a:r>
            <a:r>
              <a:rPr lang="en-US" altLang="zh-TW" sz="1400" dirty="0" err="1" smtClean="0"/>
              <a:t>depth_samping_type</a:t>
            </a:r>
            <a:r>
              <a:rPr lang="en-CA" altLang="zh-TW" sz="1400" dirty="0" smtClean="0"/>
              <a:t> </a:t>
            </a:r>
            <a:r>
              <a:rPr lang="en-CA" altLang="zh-TW" sz="1400" dirty="0"/>
              <a:t>that do not appear in Table </a:t>
            </a:r>
            <a:r>
              <a:rPr lang="en-CA" altLang="zh-TW" sz="1400" dirty="0" smtClean="0"/>
              <a:t>X.4 </a:t>
            </a:r>
            <a:r>
              <a:rPr lang="en-CA" altLang="zh-TW" sz="1400" dirty="0"/>
              <a:t>are reserved for future specification by ITU-T |ISO/IEC and shall not be present in </a:t>
            </a:r>
            <a:r>
              <a:rPr lang="en-CA" altLang="zh-TW" sz="1400" dirty="0" err="1"/>
              <a:t>bitstreams</a:t>
            </a:r>
            <a:r>
              <a:rPr lang="en-CA" altLang="zh-TW" sz="1400" dirty="0"/>
              <a:t> conforming to this version of this Specification. Decoders shall </a:t>
            </a:r>
            <a:r>
              <a:rPr lang="en-CA" altLang="zh-TW" sz="1400" dirty="0" smtClean="0"/>
              <a:t>ignore </a:t>
            </a:r>
            <a:r>
              <a:rPr lang="en-US" altLang="zh-TW" sz="14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centralized texture-depth packing </a:t>
            </a:r>
            <a:r>
              <a:rPr lang="en-CA" altLang="zh-TW" sz="1400" dirty="0" smtClean="0"/>
              <a:t>arrangement </a:t>
            </a:r>
            <a:r>
              <a:rPr lang="en-CA" altLang="zh-TW" sz="1400" dirty="0"/>
              <a:t>SEI messages that contain reserved values of </a:t>
            </a:r>
            <a:r>
              <a:rPr lang="en-US" altLang="zh-TW" sz="1400" dirty="0" err="1"/>
              <a:t>depth_samping_type</a:t>
            </a:r>
            <a:r>
              <a:rPr lang="en-CA" altLang="zh-TW" sz="1400" dirty="0"/>
              <a:t> .</a:t>
            </a:r>
            <a:endParaRPr lang="zh-TW" altLang="en-US" sz="1400" dirty="0"/>
          </a:p>
        </p:txBody>
      </p:sp>
      <p:sp>
        <p:nvSpPr>
          <p:cNvPr id="4" name="矩形 3"/>
          <p:cNvSpPr/>
          <p:nvPr/>
        </p:nvSpPr>
        <p:spPr>
          <a:xfrm>
            <a:off x="1187624" y="3212976"/>
            <a:ext cx="66967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CA" altLang="zh-TW" sz="1200" dirty="0"/>
              <a:t>NOTE </a:t>
            </a:r>
            <a:r>
              <a:rPr lang="en-CA" altLang="zh-TW" sz="1200" dirty="0" smtClean="0"/>
              <a:t>3–When </a:t>
            </a:r>
            <a:r>
              <a:rPr lang="en-US" altLang="zh-TW" sz="1200" dirty="0" err="1" smtClean="0"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centralized_texture-depth_packing_content_interpretation_type</a:t>
            </a:r>
            <a:r>
              <a:rPr lang="en-US" altLang="zh-TW" sz="12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CA" altLang="zh-TW" sz="1200" dirty="0" smtClean="0"/>
              <a:t>equal </a:t>
            </a:r>
            <a:r>
              <a:rPr lang="en-CA" altLang="zh-TW" sz="1200" dirty="0"/>
              <a:t>to </a:t>
            </a:r>
            <a:r>
              <a:rPr lang="en-CA" altLang="zh-TW" sz="1200" dirty="0" smtClean="0"/>
              <a:t>1, </a:t>
            </a:r>
            <a:r>
              <a:rPr lang="en-CA" altLang="zh-TW" sz="1200" dirty="0"/>
              <a:t>the value 0 for </a:t>
            </a:r>
            <a:r>
              <a:rPr lang="en-CA" altLang="zh-TW" sz="1200" dirty="0" err="1"/>
              <a:t>depth_samping_type</a:t>
            </a:r>
            <a:r>
              <a:rPr lang="en-CA" altLang="zh-TW" sz="1200" dirty="0"/>
              <a:t>, the depth frame is down scale the vertical resolution by using bilinear method. When </a:t>
            </a:r>
            <a:r>
              <a:rPr lang="en-US" altLang="zh-TW" sz="1200" dirty="0" err="1" smtClean="0"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centralized_texture-depth_packing_content_interpretation_type</a:t>
            </a:r>
            <a:r>
              <a:rPr lang="en-US" altLang="zh-TW" sz="12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CA" altLang="zh-TW" sz="1200" dirty="0" smtClean="0"/>
              <a:t>equal </a:t>
            </a:r>
            <a:r>
              <a:rPr lang="en-CA" altLang="zh-TW" sz="1200" dirty="0"/>
              <a:t>to </a:t>
            </a:r>
            <a:r>
              <a:rPr lang="en-CA" altLang="zh-TW" sz="1200" dirty="0" smtClean="0"/>
              <a:t>2, </a:t>
            </a:r>
            <a:r>
              <a:rPr lang="en-CA" altLang="zh-TW" sz="1200" dirty="0"/>
              <a:t>the value 0 for </a:t>
            </a:r>
            <a:r>
              <a:rPr lang="en-CA" altLang="zh-TW" sz="1200" dirty="0" err="1"/>
              <a:t>depth_samping_type</a:t>
            </a:r>
            <a:r>
              <a:rPr lang="en-CA" altLang="zh-TW" sz="1200" dirty="0"/>
              <a:t>, the depth frame is down scale the horizontal resolution by using bilinear method.</a:t>
            </a:r>
            <a:endParaRPr lang="zh-TW" altLang="zh-TW" sz="1200" dirty="0"/>
          </a:p>
        </p:txBody>
      </p:sp>
    </p:spTree>
    <p:extLst>
      <p:ext uri="{BB962C8B-B14F-4D97-AF65-F5344CB8AC3E}">
        <p14:creationId xmlns:p14="http://schemas.microsoft.com/office/powerpoint/2010/main" val="55946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TW" sz="3200" dirty="0" err="1" smtClean="0">
                <a:latin typeface="Calibri" panose="020F0502020204030204" pitchFamily="34" charset="0"/>
              </a:rPr>
              <a:t>centralized_texture-depth_packing_reserved_byte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/>
          <a:lstStyle/>
          <a:p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centralized_texture-depth_packing_reserved_byte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is reserved for future use by ITU-T | ISO/IEC. It is a requirement of </a:t>
            </a:r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bitstreams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conformance that the value of </a:t>
            </a:r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centralized_texture-depth_packing_reserved_byte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shall be equal to 0. All other values of </a:t>
            </a:r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centralized_texture-depth_packing_reserved_byte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are reserved for future use by ITU-T | ISO/IEC. Decoders shall ignore the value of </a:t>
            </a:r>
            <a:r>
              <a:rPr lang="en-GB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centralized_texture-depth_packing_reserved_byte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.</a:t>
            </a:r>
            <a:endParaRPr lang="zh-TW" altLang="en-US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86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>
            <a:normAutofit/>
          </a:bodyPr>
          <a:lstStyle/>
          <a:p>
            <a:r>
              <a:rPr lang="en-GB" altLang="zh-TW" sz="3200" dirty="0" err="1" smtClean="0">
                <a:latin typeface="Calibri" panose="020F0502020204030204" pitchFamily="34" charset="0"/>
              </a:rPr>
              <a:t>centralized_texture-depth_packing_persistence_flag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7536"/>
            <a:ext cx="8229600" cy="4839816"/>
          </a:xfrm>
        </p:spPr>
        <p:txBody>
          <a:bodyPr/>
          <a:lstStyle/>
          <a:p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centralized_texture-depth_packing_persistence_flag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specifies the persistence of the </a:t>
            </a:r>
            <a:r>
              <a:rPr lang="en-GB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 </a:t>
            </a:r>
            <a:r>
              <a:rPr lang="en-GB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texture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-</a:t>
            </a:r>
            <a:r>
              <a:rPr lang="en-GB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depth packing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arrangement SEI message.</a:t>
            </a:r>
            <a:endParaRPr lang="zh-TW" altLang="zh-TW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r>
              <a:rPr lang="en-GB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centralized_texture-depth_packing_persistence_flag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equal to 0 specifies that the centralized </a:t>
            </a:r>
            <a:r>
              <a:rPr lang="en-GB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texture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-</a:t>
            </a:r>
            <a:r>
              <a:rPr lang="en-GB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depth packing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arrangement SEI message applies to the current decoded frame only.</a:t>
            </a:r>
            <a:endParaRPr lang="zh-TW" altLang="zh-TW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centralized_texture-depth_packing_persistence_flag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equal to 1 specifies that the centralized </a:t>
            </a:r>
            <a:r>
              <a:rPr lang="en-GB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texture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-</a:t>
            </a:r>
            <a:r>
              <a:rPr lang="en-GB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depth packing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arrangement SEI message persists in output order until any of the following conditions are true:</a:t>
            </a:r>
            <a:endParaRPr lang="zh-TW" altLang="zh-TW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pPr marL="366713" lvl="1" indent="0">
              <a:buNone/>
            </a:pPr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–	A new CVS begins.</a:t>
            </a:r>
            <a:endParaRPr lang="zh-TW" altLang="zh-TW" sz="14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pPr marL="366713" lvl="1" indent="0">
              <a:buNone/>
            </a:pPr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–	The </a:t>
            </a:r>
            <a:r>
              <a:rPr lang="en-GB" altLang="zh-TW" sz="14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bitstream</a:t>
            </a:r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ends.</a:t>
            </a:r>
            <a:endParaRPr lang="zh-TW" altLang="zh-TW" sz="14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pPr marL="366713" lvl="1" indent="0">
              <a:buNone/>
            </a:pPr>
            <a:r>
              <a:rPr lang="en-US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–	A frame in an access unit containing a centralized </a:t>
            </a:r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texture</a:t>
            </a:r>
            <a:r>
              <a:rPr lang="en-US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-</a:t>
            </a:r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depth packing </a:t>
            </a:r>
            <a:r>
              <a:rPr lang="en-US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SEI message with the same value of </a:t>
            </a:r>
            <a:r>
              <a:rPr lang="en-US" altLang="zh-TW" sz="14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centralized_texture-depth_packing_id</a:t>
            </a:r>
            <a:r>
              <a:rPr lang="en-US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is output having </a:t>
            </a:r>
            <a:r>
              <a:rPr lang="en-US" altLang="zh-TW" sz="14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PicOrderCntVal</a:t>
            </a:r>
            <a:r>
              <a:rPr lang="en-US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greater than </a:t>
            </a:r>
            <a:r>
              <a:rPr lang="en-US" altLang="zh-TW" sz="14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PicOrderCnt</a:t>
            </a:r>
            <a:r>
              <a:rPr lang="en-US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( </a:t>
            </a:r>
            <a:r>
              <a:rPr lang="en-US" altLang="zh-TW" sz="14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CurrPic</a:t>
            </a:r>
            <a:r>
              <a:rPr lang="en-US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 ).</a:t>
            </a:r>
            <a:endParaRPr lang="zh-TW" altLang="en-US" sz="14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30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857" y="692497"/>
            <a:ext cx="7775575" cy="576263"/>
          </a:xfrm>
        </p:spPr>
        <p:txBody>
          <a:bodyPr/>
          <a:lstStyle/>
          <a:p>
            <a:r>
              <a:rPr lang="en-US" altLang="zh-TW" sz="3200" b="1" i="0" dirty="0" smtClean="0">
                <a:effectLst/>
                <a:latin typeface="Calibri" pitchFamily="34" charset="0"/>
              </a:rPr>
              <a:t>Conclusions</a:t>
            </a:r>
            <a:endParaRPr lang="en-US" altLang="zh-TW" sz="3200" b="1" i="0" dirty="0">
              <a:effectLst/>
              <a:latin typeface="Calibri" pitchFamily="34" charset="0"/>
            </a:endParaRP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457200" y="1484784"/>
            <a:ext cx="8147248" cy="4839816"/>
          </a:xfrm>
          <a:prstGeom prst="rect">
            <a:avLst/>
          </a:prstGeom>
          <a:ln>
            <a:noFill/>
          </a:ln>
        </p:spPr>
        <p:txBody>
          <a:bodyPr/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In this contribution, the objective measurements of the proposed </a:t>
            </a:r>
            <a:r>
              <a:rPr kumimoji="0" lang="en-US" altLang="zh-TW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texture-3/4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zh-TW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texture-7/8 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kumimoji="0" lang="en-US" altLang="zh-TW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texture-15/16 CTDP 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methods are comparing to that of the frame compatible </a:t>
            </a:r>
            <a:r>
              <a:rPr kumimoji="0" lang="en-US" altLang="zh-TW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texture-and-depth 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0" lang="en-US" altLang="zh-TW" sz="2000" dirty="0" err="1">
                <a:latin typeface="Arial" panose="020B0604020202020204" pitchFamily="34" charset="0"/>
                <a:cs typeface="Arial" panose="020B0604020202020204" pitchFamily="34" charset="0"/>
              </a:rPr>
              <a:t>SbS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) packing format. </a:t>
            </a:r>
            <a:endParaRPr kumimoji="0" lang="en-US" altLang="zh-TW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kumimoji="0" lang="en-US" altLang="zh-TW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include the </a:t>
            </a:r>
            <a:r>
              <a:rPr kumimoji="0" lang="en-US" altLang="zh-TW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texture-3/4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zh-TW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texture-5/6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zh-TW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texture-7/8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US" altLang="zh-TW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texture-11/12, 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kumimoji="0" lang="en-US" altLang="zh-TW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texture-15/16 CTDP 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formats and their settings in the AVC and HEVC </a:t>
            </a:r>
            <a:r>
              <a:rPr kumimoji="0" lang="en-US" altLang="zh-TW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standards, 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we propose </a:t>
            </a:r>
            <a:r>
              <a:rPr kumimoji="0" lang="en-US" altLang="zh-TW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new CTDP 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SEI message syntax. </a:t>
            </a:r>
            <a:endParaRPr kumimoji="0" lang="en-US" altLang="zh-TW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kumimoji="0" lang="en-US" altLang="zh-TW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proposed </a:t>
            </a:r>
            <a:r>
              <a:rPr kumimoji="0" lang="en-US" altLang="zh-TW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CTDP 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format attains better image quality in the receiving side compared to the frame compatible </a:t>
            </a:r>
            <a:r>
              <a:rPr kumimoji="0" lang="en-US" altLang="zh-TW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texture-and-depth 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0" lang="en-US" altLang="zh-TW" sz="2000" dirty="0" err="1">
                <a:latin typeface="Arial" panose="020B0604020202020204" pitchFamily="34" charset="0"/>
                <a:cs typeface="Arial" panose="020B0604020202020204" pitchFamily="34" charset="0"/>
              </a:rPr>
              <a:t>SbS</a:t>
            </a:r>
            <a:r>
              <a:rPr kumimoji="0" lang="en-US" altLang="zh-TW" sz="2000" dirty="0">
                <a:latin typeface="Arial" panose="020B0604020202020204" pitchFamily="34" charset="0"/>
                <a:cs typeface="Arial" panose="020B0604020202020204" pitchFamily="34" charset="0"/>
              </a:rPr>
              <a:t>) packing format for both 2D-TV and 3D-TV displays</a:t>
            </a:r>
            <a:r>
              <a:rPr kumimoji="0" lang="en-US" altLang="zh-TW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en-US" altLang="zh-TW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 3D-HEVC </a:t>
            </a:r>
            <a:r>
              <a:rPr lang="en-US" altLang="zh-TW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decoders could be delivered </a:t>
            </a:r>
            <a:r>
              <a:rPr lang="en-US" altLang="zh-TW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all </a:t>
            </a:r>
            <a:r>
              <a:rPr lang="en-US" altLang="zh-TW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receivers, </a:t>
            </a:r>
            <a:r>
              <a:rPr lang="en-US" altLang="zh-TW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CTDP </a:t>
            </a:r>
            <a:r>
              <a:rPr lang="en-US" altLang="zh-TW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formats with </a:t>
            </a:r>
            <a:r>
              <a:rPr lang="en-US" altLang="zh-TW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HEVC and AVC </a:t>
            </a:r>
            <a:r>
              <a:rPr lang="en-US" altLang="zh-TW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coders would </a:t>
            </a:r>
            <a:r>
              <a:rPr lang="en-US" altLang="zh-TW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r>
              <a:rPr lang="en-US" altLang="zh-TW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of the </a:t>
            </a:r>
            <a:r>
              <a:rPr lang="en-US" altLang="zh-TW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</a:t>
            </a:r>
            <a:r>
              <a:rPr lang="en-US" altLang="zh-TW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selections </a:t>
            </a:r>
            <a:r>
              <a:rPr lang="en-US" altLang="zh-TW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providing 3D video services.</a:t>
            </a:r>
            <a:endParaRPr lang="zh-TW" altLang="zh-TW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kumimoji="0" lang="en-US" altLang="zh-TW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kumimoji="0" lang="en-US" altLang="zh-TW" dirty="0" smtClean="0"/>
          </a:p>
          <a:p>
            <a:pPr marL="0" indent="0">
              <a:buFont typeface="Wingdings 2" pitchFamily="18" charset="2"/>
              <a:buNone/>
            </a:pPr>
            <a:endParaRPr kumimoji="0" lang="en-US" altLang="zh-TW" dirty="0" smtClean="0"/>
          </a:p>
          <a:p>
            <a:endParaRPr kumimoji="0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4088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22118" y="2564904"/>
            <a:ext cx="709976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4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Thanks </a:t>
            </a:r>
            <a:r>
              <a:rPr lang="en-US" altLang="zh-TW" sz="4400" dirty="0">
                <a:solidFill>
                  <a:schemeClr val="accent1"/>
                </a:solidFill>
                <a:latin typeface="Calibri" panose="020F0502020204030204" pitchFamily="34" charset="0"/>
              </a:rPr>
              <a:t>for your </a:t>
            </a:r>
            <a:r>
              <a:rPr lang="en-US" altLang="zh-TW" sz="44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kind attention</a:t>
            </a:r>
          </a:p>
          <a:p>
            <a:pPr algn="ctr"/>
            <a:r>
              <a:rPr lang="en-US" altLang="zh-TW" sz="44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Q&amp;A</a:t>
            </a:r>
            <a:endParaRPr lang="zh-TW" altLang="en-US" sz="44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06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79026" y="83671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>
                <a:latin typeface="Calibri" panose="020F0502020204030204" pitchFamily="34" charset="0"/>
              </a:rPr>
              <a:t>Outlooks of CTDPs </a:t>
            </a:r>
            <a:r>
              <a:rPr lang="en-US" altLang="zh-TW" sz="1800" dirty="0" smtClean="0">
                <a:latin typeface="Calibri" panose="020F0502020204030204" pitchFamily="34" charset="0"/>
              </a:rPr>
              <a:t>(texure-3/4, 7/8, 15/16)</a:t>
            </a:r>
            <a:endParaRPr lang="zh-TW" altLang="en-US" sz="1800" dirty="0">
              <a:latin typeface="Calibri" panose="020F0502020204030204" pitchFamily="34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37" y="1968634"/>
            <a:ext cx="2080513" cy="1400195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47" y="1968634"/>
            <a:ext cx="2080513" cy="1400195"/>
          </a:xfrm>
          <a:prstGeom prst="rect">
            <a:avLst/>
          </a:prstGeom>
        </p:spPr>
      </p:pic>
      <p:sp>
        <p:nvSpPr>
          <p:cNvPr id="6" name="文字方塊 5"/>
          <p:cNvSpPr txBox="1">
            <a:spLocks noChangeAspect="1"/>
          </p:cNvSpPr>
          <p:nvPr/>
        </p:nvSpPr>
        <p:spPr>
          <a:xfrm>
            <a:off x="55276" y="2389545"/>
            <a:ext cx="692875" cy="638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1H</a:t>
            </a:r>
            <a:endParaRPr lang="zh-TW" altLang="en-US" dirty="0"/>
          </a:p>
        </p:txBody>
      </p:sp>
      <p:grpSp>
        <p:nvGrpSpPr>
          <p:cNvPr id="10" name="群組 9"/>
          <p:cNvGrpSpPr/>
          <p:nvPr/>
        </p:nvGrpSpPr>
        <p:grpSpPr>
          <a:xfrm>
            <a:off x="177920" y="4221086"/>
            <a:ext cx="4137930" cy="2016225"/>
            <a:chOff x="147129" y="4221088"/>
            <a:chExt cx="3250698" cy="1389028"/>
          </a:xfrm>
        </p:grpSpPr>
        <p:pic>
          <p:nvPicPr>
            <p:cNvPr id="16" name="Picture 2"/>
            <p:cNvPicPr preferRelativeResize="0"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82386" y="4269172"/>
              <a:ext cx="1872000" cy="105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文字方塊 17"/>
            <p:cNvSpPr txBox="1">
              <a:spLocks noChangeAspect="1"/>
            </p:cNvSpPr>
            <p:nvPr/>
          </p:nvSpPr>
          <p:spPr>
            <a:xfrm>
              <a:off x="2524254" y="4653136"/>
              <a:ext cx="87357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 smtClean="0">
                  <a:solidFill>
                    <a:srgbClr val="FF0000"/>
                  </a:solidFill>
                </a:rPr>
                <a:t>3/4H</a:t>
              </a:r>
              <a:endParaRPr lang="zh-TW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文字方塊 18"/>
            <p:cNvSpPr txBox="1">
              <a:spLocks noChangeAspect="1"/>
            </p:cNvSpPr>
            <p:nvPr/>
          </p:nvSpPr>
          <p:spPr>
            <a:xfrm>
              <a:off x="2524254" y="5129984"/>
              <a:ext cx="87357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1/8H</a:t>
              </a:r>
              <a:endParaRPr lang="zh-TW" altLang="en-US" dirty="0"/>
            </a:p>
          </p:txBody>
        </p:sp>
        <p:sp>
          <p:nvSpPr>
            <p:cNvPr id="20" name="文字方塊 19"/>
            <p:cNvSpPr txBox="1">
              <a:spLocks noChangeAspect="1"/>
            </p:cNvSpPr>
            <p:nvPr/>
          </p:nvSpPr>
          <p:spPr>
            <a:xfrm>
              <a:off x="2524254" y="4221088"/>
              <a:ext cx="87357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1/8H</a:t>
              </a:r>
              <a:endParaRPr lang="zh-TW" altLang="en-US" dirty="0"/>
            </a:p>
          </p:txBody>
        </p:sp>
        <p:sp>
          <p:nvSpPr>
            <p:cNvPr id="21" name="文字方塊 20"/>
            <p:cNvSpPr txBox="1">
              <a:spLocks noChangeAspect="1"/>
            </p:cNvSpPr>
            <p:nvPr/>
          </p:nvSpPr>
          <p:spPr>
            <a:xfrm>
              <a:off x="147129" y="4683511"/>
              <a:ext cx="62350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1H</a:t>
              </a:r>
              <a:endParaRPr lang="zh-TW" altLang="en-US" dirty="0"/>
            </a:p>
          </p:txBody>
        </p:sp>
        <p:sp>
          <p:nvSpPr>
            <p:cNvPr id="22" name="左大括弧 21"/>
            <p:cNvSpPr>
              <a:spLocks noChangeAspect="1"/>
            </p:cNvSpPr>
            <p:nvPr/>
          </p:nvSpPr>
          <p:spPr>
            <a:xfrm>
              <a:off x="513931" y="4283322"/>
              <a:ext cx="156300" cy="1034605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3" name="矩形 52"/>
            <p:cNvSpPr>
              <a:spLocks noChangeAspect="1"/>
            </p:cNvSpPr>
            <p:nvPr/>
          </p:nvSpPr>
          <p:spPr>
            <a:xfrm>
              <a:off x="611560" y="5340000"/>
              <a:ext cx="1934739" cy="254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TW" dirty="0" smtClean="0">
                  <a:latin typeface="Calibri" pitchFamily="34" charset="0"/>
                </a:rPr>
                <a:t>Texture-3/4 CTDP</a:t>
              </a:r>
              <a:endParaRPr lang="zh-TW" altLang="en-US" dirty="0"/>
            </a:p>
          </p:txBody>
        </p:sp>
      </p:grpSp>
      <p:grpSp>
        <p:nvGrpSpPr>
          <p:cNvPr id="9" name="群組 8"/>
          <p:cNvGrpSpPr/>
          <p:nvPr/>
        </p:nvGrpSpPr>
        <p:grpSpPr>
          <a:xfrm>
            <a:off x="4796510" y="4108868"/>
            <a:ext cx="4456013" cy="2107055"/>
            <a:chOff x="5473766" y="4005064"/>
            <a:chExt cx="3545591" cy="1455302"/>
          </a:xfrm>
        </p:grpSpPr>
        <p:sp>
          <p:nvSpPr>
            <p:cNvPr id="43" name="文字方塊 42"/>
            <p:cNvSpPr txBox="1">
              <a:spLocks noChangeAspect="1"/>
            </p:cNvSpPr>
            <p:nvPr/>
          </p:nvSpPr>
          <p:spPr>
            <a:xfrm>
              <a:off x="5473766" y="4547396"/>
              <a:ext cx="62350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1H</a:t>
              </a:r>
              <a:endParaRPr lang="zh-TW" altLang="en-US" dirty="0"/>
            </a:p>
          </p:txBody>
        </p:sp>
        <p:sp>
          <p:nvSpPr>
            <p:cNvPr id="44" name="左大括弧 43"/>
            <p:cNvSpPr>
              <a:spLocks noChangeAspect="1"/>
            </p:cNvSpPr>
            <p:nvPr/>
          </p:nvSpPr>
          <p:spPr>
            <a:xfrm>
              <a:off x="5832041" y="4155598"/>
              <a:ext cx="156300" cy="1034605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5" name="文字方塊 44"/>
            <p:cNvSpPr txBox="1">
              <a:spLocks noChangeAspect="1"/>
            </p:cNvSpPr>
            <p:nvPr/>
          </p:nvSpPr>
          <p:spPr>
            <a:xfrm>
              <a:off x="7812360" y="4571836"/>
              <a:ext cx="1206997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 smtClean="0">
                  <a:solidFill>
                    <a:srgbClr val="FF0000"/>
                  </a:solidFill>
                </a:rPr>
                <a:t>15/16H</a:t>
              </a:r>
              <a:endParaRPr lang="zh-TW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46" name="文字方塊 45"/>
            <p:cNvSpPr txBox="1">
              <a:spLocks noChangeAspect="1"/>
            </p:cNvSpPr>
            <p:nvPr/>
          </p:nvSpPr>
          <p:spPr>
            <a:xfrm>
              <a:off x="7816142" y="5085184"/>
              <a:ext cx="759213" cy="255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/>
                <a:t>1/32H</a:t>
              </a:r>
              <a:endParaRPr lang="zh-TW" altLang="en-US" dirty="0"/>
            </a:p>
          </p:txBody>
        </p:sp>
        <p:sp>
          <p:nvSpPr>
            <p:cNvPr id="47" name="文字方塊 46"/>
            <p:cNvSpPr txBox="1">
              <a:spLocks noChangeAspect="1"/>
            </p:cNvSpPr>
            <p:nvPr/>
          </p:nvSpPr>
          <p:spPr>
            <a:xfrm>
              <a:off x="7816142" y="4005064"/>
              <a:ext cx="687550" cy="255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/>
                <a:t>1/32H</a:t>
              </a:r>
              <a:endParaRPr lang="zh-TW" altLang="en-US" dirty="0"/>
            </a:p>
          </p:txBody>
        </p:sp>
        <p:grpSp>
          <p:nvGrpSpPr>
            <p:cNvPr id="48" name="群組 47"/>
            <p:cNvGrpSpPr>
              <a:grpSpLocks noChangeAspect="1"/>
            </p:cNvGrpSpPr>
            <p:nvPr/>
          </p:nvGrpSpPr>
          <p:grpSpPr>
            <a:xfrm>
              <a:off x="5998361" y="4163763"/>
              <a:ext cx="1874987" cy="1043964"/>
              <a:chOff x="5117746" y="5823103"/>
              <a:chExt cx="1442297" cy="803049"/>
            </a:xfrm>
          </p:grpSpPr>
          <p:pic>
            <p:nvPicPr>
              <p:cNvPr id="49" name="圖片 48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17746" y="5850293"/>
                <a:ext cx="1440000" cy="764090"/>
              </a:xfrm>
              <a:prstGeom prst="rect">
                <a:avLst/>
              </a:prstGeom>
            </p:spPr>
          </p:pic>
          <p:pic>
            <p:nvPicPr>
              <p:cNvPr id="50" name="圖片 49"/>
              <p:cNvPicPr preferRelativeResize="0">
                <a:picLocks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119044" y="6597352"/>
                <a:ext cx="1440000" cy="28800"/>
              </a:xfrm>
              <a:prstGeom prst="rect">
                <a:avLst/>
              </a:prstGeom>
            </p:spPr>
          </p:pic>
          <p:pic>
            <p:nvPicPr>
              <p:cNvPr id="51" name="圖片 50"/>
              <p:cNvPicPr preferRelativeResize="0">
                <a:picLocks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flipV="1">
                <a:off x="5120043" y="5823103"/>
                <a:ext cx="1440000" cy="28800"/>
              </a:xfrm>
              <a:prstGeom prst="rect">
                <a:avLst/>
              </a:prstGeom>
            </p:spPr>
          </p:pic>
        </p:grpSp>
        <p:sp>
          <p:nvSpPr>
            <p:cNvPr id="54" name="矩形 53"/>
            <p:cNvSpPr>
              <a:spLocks noChangeAspect="1"/>
            </p:cNvSpPr>
            <p:nvPr/>
          </p:nvSpPr>
          <p:spPr>
            <a:xfrm>
              <a:off x="6126073" y="5205276"/>
              <a:ext cx="1646400" cy="2550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dirty="0" smtClean="0">
                  <a:latin typeface="Calibri" pitchFamily="34" charset="0"/>
                </a:rPr>
                <a:t>Texture-15/16 CTDP</a:t>
              </a:r>
              <a:endParaRPr lang="zh-TW" altLang="en-US" dirty="0"/>
            </a:p>
          </p:txBody>
        </p:sp>
      </p:grpSp>
      <p:grpSp>
        <p:nvGrpSpPr>
          <p:cNvPr id="8" name="群組 7"/>
          <p:cNvGrpSpPr/>
          <p:nvPr/>
        </p:nvGrpSpPr>
        <p:grpSpPr>
          <a:xfrm>
            <a:off x="4912624" y="1844824"/>
            <a:ext cx="3952787" cy="2016224"/>
            <a:chOff x="5343437" y="2204864"/>
            <a:chExt cx="3332787" cy="1433303"/>
          </a:xfrm>
        </p:grpSpPr>
        <p:sp>
          <p:nvSpPr>
            <p:cNvPr id="24" name="文字方塊 23"/>
            <p:cNvSpPr txBox="1">
              <a:spLocks noChangeAspect="1"/>
            </p:cNvSpPr>
            <p:nvPr/>
          </p:nvSpPr>
          <p:spPr>
            <a:xfrm>
              <a:off x="5343437" y="2665569"/>
              <a:ext cx="62350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1H</a:t>
              </a:r>
              <a:endParaRPr lang="zh-TW" altLang="en-US" dirty="0"/>
            </a:p>
          </p:txBody>
        </p:sp>
        <p:sp>
          <p:nvSpPr>
            <p:cNvPr id="25" name="左大括弧 24"/>
            <p:cNvSpPr>
              <a:spLocks noChangeAspect="1"/>
            </p:cNvSpPr>
            <p:nvPr/>
          </p:nvSpPr>
          <p:spPr>
            <a:xfrm>
              <a:off x="5725639" y="2276872"/>
              <a:ext cx="156300" cy="1034605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文字方塊 25"/>
            <p:cNvSpPr txBox="1">
              <a:spLocks noChangeAspect="1"/>
            </p:cNvSpPr>
            <p:nvPr/>
          </p:nvSpPr>
          <p:spPr>
            <a:xfrm>
              <a:off x="7788344" y="2705752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 smtClean="0">
                  <a:solidFill>
                    <a:srgbClr val="FF0000"/>
                  </a:solidFill>
                </a:rPr>
                <a:t>7/8H</a:t>
              </a:r>
              <a:endParaRPr lang="zh-TW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7" name="文字方塊 26"/>
            <p:cNvSpPr txBox="1">
              <a:spLocks noChangeAspect="1"/>
            </p:cNvSpPr>
            <p:nvPr/>
          </p:nvSpPr>
          <p:spPr>
            <a:xfrm>
              <a:off x="7727630" y="3158035"/>
              <a:ext cx="94859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1/16H</a:t>
              </a:r>
              <a:endParaRPr lang="zh-TW" altLang="en-US" dirty="0"/>
            </a:p>
          </p:txBody>
        </p:sp>
        <p:sp>
          <p:nvSpPr>
            <p:cNvPr id="28" name="文字方塊 27"/>
            <p:cNvSpPr txBox="1">
              <a:spLocks noChangeAspect="1"/>
            </p:cNvSpPr>
            <p:nvPr/>
          </p:nvSpPr>
          <p:spPr>
            <a:xfrm>
              <a:off x="7727631" y="2204864"/>
              <a:ext cx="94859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1/16H</a:t>
              </a:r>
              <a:endParaRPr lang="zh-TW" altLang="en-US" dirty="0"/>
            </a:p>
          </p:txBody>
        </p:sp>
        <p:grpSp>
          <p:nvGrpSpPr>
            <p:cNvPr id="29" name="群組 28"/>
            <p:cNvGrpSpPr>
              <a:grpSpLocks noChangeAspect="1"/>
            </p:cNvGrpSpPr>
            <p:nvPr/>
          </p:nvGrpSpPr>
          <p:grpSpPr>
            <a:xfrm>
              <a:off x="5894094" y="2282240"/>
              <a:ext cx="1872208" cy="1036313"/>
              <a:chOff x="5076056" y="5742440"/>
              <a:chExt cx="1440160" cy="797164"/>
            </a:xfrm>
          </p:grpSpPr>
          <p:pic>
            <p:nvPicPr>
              <p:cNvPr id="30" name="圖片 29"/>
              <p:cNvPicPr preferRelativeResize="0">
                <a:picLocks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76056" y="5795444"/>
                <a:ext cx="1440160" cy="709200"/>
              </a:xfrm>
              <a:prstGeom prst="rect">
                <a:avLst/>
              </a:prstGeom>
            </p:spPr>
          </p:pic>
          <p:pic>
            <p:nvPicPr>
              <p:cNvPr id="31" name="圖片 30"/>
              <p:cNvPicPr preferRelativeResize="0">
                <a:picLocks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076216" y="6485604"/>
                <a:ext cx="1440000" cy="54000"/>
              </a:xfrm>
              <a:prstGeom prst="rect">
                <a:avLst/>
              </a:prstGeom>
            </p:spPr>
          </p:pic>
          <p:pic>
            <p:nvPicPr>
              <p:cNvPr id="32" name="圖片 31"/>
              <p:cNvPicPr preferRelativeResize="0">
                <a:picLocks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flipV="1">
                <a:off x="5076216" y="5742440"/>
                <a:ext cx="1440000" cy="54000"/>
              </a:xfrm>
              <a:prstGeom prst="rect">
                <a:avLst/>
              </a:prstGeom>
            </p:spPr>
          </p:pic>
        </p:grpSp>
        <p:sp>
          <p:nvSpPr>
            <p:cNvPr id="55" name="矩形 54"/>
            <p:cNvSpPr>
              <a:spLocks noChangeAspect="1"/>
            </p:cNvSpPr>
            <p:nvPr/>
          </p:nvSpPr>
          <p:spPr>
            <a:xfrm>
              <a:off x="6087437" y="3279841"/>
              <a:ext cx="1547277" cy="262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dirty="0" smtClean="0">
                  <a:latin typeface="Calibri" pitchFamily="34" charset="0"/>
                </a:rPr>
                <a:t>Texture-7/8 CTDP</a:t>
              </a:r>
              <a:endParaRPr lang="zh-TW" altLang="en-US" dirty="0"/>
            </a:p>
          </p:txBody>
        </p:sp>
      </p:grpSp>
      <p:sp>
        <p:nvSpPr>
          <p:cNvPr id="39" name="矩形 38"/>
          <p:cNvSpPr>
            <a:spLocks noChangeAspect="1"/>
          </p:cNvSpPr>
          <p:nvPr/>
        </p:nvSpPr>
        <p:spPr>
          <a:xfrm>
            <a:off x="725462" y="3356992"/>
            <a:ext cx="1647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>
                <a:latin typeface="Calibri" pitchFamily="34" charset="0"/>
              </a:rPr>
              <a:t>Original texture</a:t>
            </a:r>
            <a:endParaRPr lang="zh-TW" altLang="en-US" dirty="0"/>
          </a:p>
        </p:txBody>
      </p:sp>
      <p:sp>
        <p:nvSpPr>
          <p:cNvPr id="40" name="矩形 39"/>
          <p:cNvSpPr>
            <a:spLocks noChangeAspect="1"/>
          </p:cNvSpPr>
          <p:nvPr/>
        </p:nvSpPr>
        <p:spPr>
          <a:xfrm>
            <a:off x="2880188" y="3341510"/>
            <a:ext cx="1547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>
                <a:latin typeface="Calibri" pitchFamily="34" charset="0"/>
              </a:rPr>
              <a:t>Original Depth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8685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92088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Calibri" panose="020F0502020204030204" pitchFamily="34" charset="0"/>
              </a:rPr>
              <a:t>CTDP SEI Syntax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027965"/>
              </p:ext>
            </p:extLst>
          </p:nvPr>
        </p:nvGraphicFramePr>
        <p:xfrm>
          <a:off x="611560" y="1484784"/>
          <a:ext cx="8064896" cy="4360655"/>
        </p:xfrm>
        <a:graphic>
          <a:graphicData uri="http://schemas.openxmlformats.org/drawingml/2006/table">
            <a:tbl>
              <a:tblPr/>
              <a:tblGrid>
                <a:gridCol w="6696744"/>
                <a:gridCol w="1368152"/>
              </a:tblGrid>
              <a:tr h="402904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centralized_texture-depth_packing</a:t>
                      </a:r>
                      <a:r>
                        <a:rPr lang="en-GB" sz="1600" dirty="0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(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payloadSize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zh-TW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8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zh-TW" sz="18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383">
                <a:tc>
                  <a:txBody>
                    <a:bodyPr/>
                    <a:lstStyle/>
                    <a:p>
                      <a:pPr algn="l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altLang="zh-TW" sz="1600" b="1" dirty="0" err="1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centralized_texture-depth_packing</a:t>
                      </a:r>
                      <a:r>
                        <a:rPr lang="it-IT" sz="16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_id</a:t>
                      </a:r>
                      <a:endParaRPr lang="zh-TW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zh-TW" sz="18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383">
                <a:tc>
                  <a:txBody>
                    <a:bodyPr/>
                    <a:lstStyle/>
                    <a:p>
                      <a:pPr algn="l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altLang="zh-TW" sz="1600" b="1" dirty="0" err="1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centralized_texture-depth_packing</a:t>
                      </a:r>
                      <a:r>
                        <a:rPr lang="it-IT" altLang="zh-TW" sz="16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en-US" sz="1600" b="1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cancel_flag</a:t>
                      </a:r>
                      <a:endParaRPr lang="zh-TW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8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746">
                <a:tc>
                  <a:txBody>
                    <a:bodyPr/>
                    <a:lstStyle/>
                    <a:p>
                      <a:pPr algn="l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if( !</a:t>
                      </a:r>
                      <a:r>
                        <a:rPr lang="en-GB" altLang="zh-TW" sz="1600" dirty="0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altLang="zh-TW" sz="1600" dirty="0" err="1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centralized_texture-depth_packing_cancel_flag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zh-TW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8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zh-TW" sz="18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383">
                <a:tc>
                  <a:txBody>
                    <a:bodyPr/>
                    <a:lstStyle/>
                    <a:p>
                      <a:pPr algn="l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altLang="zh-TW" sz="1600" b="1" dirty="0" err="1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centralized_texture-depth_packing</a:t>
                      </a:r>
                      <a:r>
                        <a:rPr lang="it-IT" altLang="zh-TW" sz="16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it-IT" sz="16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type</a:t>
                      </a:r>
                      <a:endParaRPr lang="zh-TW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u(7)</a:t>
                      </a:r>
                      <a:endParaRPr lang="zh-TW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383">
                <a:tc>
                  <a:txBody>
                    <a:bodyPr/>
                    <a:lstStyle/>
                    <a:p>
                      <a:pPr algn="l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altLang="zh-TW" sz="1600" b="1" dirty="0" err="1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centralized_texture-depth_packing</a:t>
                      </a:r>
                      <a:r>
                        <a:rPr lang="it-IT" altLang="zh-TW" sz="16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it-IT" sz="16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content_interpretation_type</a:t>
                      </a:r>
                      <a:endParaRPr lang="zh-TW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u(6)</a:t>
                      </a:r>
                      <a:endParaRPr lang="zh-TW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383">
                <a:tc>
                  <a:txBody>
                    <a:bodyPr/>
                    <a:lstStyle/>
                    <a:p>
                      <a:pPr algn="l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it-IT" sz="16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depth_spatial_flipping_flag</a:t>
                      </a:r>
                      <a:endParaRPr lang="zh-TW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9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6525" algn="l"/>
                          <a:tab pos="228600" algn="l"/>
                          <a:tab pos="273685" algn="l"/>
                          <a:tab pos="410210" algn="l"/>
                          <a:tab pos="457200" algn="l"/>
                          <a:tab pos="547370" algn="l"/>
                          <a:tab pos="683895" algn="l"/>
                          <a:tab pos="824230" algn="l"/>
                          <a:tab pos="91440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  <a:defRPr/>
                      </a:pPr>
                      <a:r>
                        <a:rPr kumimoji="0" lang="en-US" altLang="ko-KR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               </a:t>
                      </a:r>
                      <a:r>
                        <a:rPr kumimoji="0" lang="en-US" altLang="ko-KR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depth_subpixel_arrangement_type</a:t>
                      </a:r>
                      <a:r>
                        <a:rPr kumimoji="0" lang="en-US" altLang="ko-KR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 </a:t>
                      </a:r>
                      <a:endParaRPr kumimoji="0" lang="ko-KR" altLang="zh-TW" sz="1600" b="0" kern="12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  <a:cs typeface=""/>
                      </a:endParaRPr>
                    </a:p>
                  </a:txBody>
                  <a:tcPr marL="65652" marR="65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altLang="zh-TW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u(4)</a:t>
                      </a:r>
                      <a:endParaRPr lang="zh-TW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9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6525" algn="l"/>
                          <a:tab pos="228600" algn="l"/>
                          <a:tab pos="273685" algn="l"/>
                          <a:tab pos="410210" algn="l"/>
                          <a:tab pos="457200" algn="l"/>
                          <a:tab pos="547370" algn="l"/>
                          <a:tab pos="683895" algn="l"/>
                          <a:tab pos="824230" algn="l"/>
                          <a:tab pos="91440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  <a:defRPr/>
                      </a:pPr>
                      <a:r>
                        <a:rPr kumimoji="0" lang="en-US" altLang="zh-TW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               </a:t>
                      </a:r>
                      <a:r>
                        <a:rPr kumimoji="0" lang="en-US" altLang="zh-TW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texture_samping_type</a:t>
                      </a:r>
                      <a:r>
                        <a:rPr kumimoji="0" lang="en-US" altLang="ko-KR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 </a:t>
                      </a:r>
                      <a:endParaRPr lang="ko-KR" altLang="zh-TW" sz="16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5652" marR="65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altLang="zh-TW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u(8)</a:t>
                      </a:r>
                      <a:endParaRPr lang="zh-TW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9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6525" algn="l"/>
                          <a:tab pos="228600" algn="l"/>
                          <a:tab pos="273685" algn="l"/>
                          <a:tab pos="410210" algn="l"/>
                          <a:tab pos="457200" algn="l"/>
                          <a:tab pos="547370" algn="l"/>
                          <a:tab pos="683895" algn="l"/>
                          <a:tab pos="824230" algn="l"/>
                          <a:tab pos="91440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  <a:defRPr/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             </a:t>
                      </a:r>
                      <a:r>
                        <a:rPr kumimoji="0" lang="en-US" altLang="ko-KR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depth</a:t>
                      </a:r>
                      <a:r>
                        <a:rPr kumimoji="0" lang="en-US" altLang="zh-TW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_samping_type</a:t>
                      </a:r>
                      <a:r>
                        <a:rPr kumimoji="0" lang="en-US" altLang="zh-TW" sz="16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 </a:t>
                      </a:r>
                      <a:endParaRPr kumimoji="0" lang="ko-KR" altLang="zh-TW" sz="1600" b="0" kern="12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  <a:cs typeface=""/>
                      </a:endParaRPr>
                    </a:p>
                  </a:txBody>
                  <a:tcPr marL="65652" marR="65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  <a:defRPr/>
                      </a:pPr>
                      <a:r>
                        <a:rPr lang="en-GB" altLang="zh-TW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u(8)</a:t>
                      </a:r>
                      <a:endParaRPr lang="zh-TW" altLang="zh-TW" sz="18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6978">
                <a:tc>
                  <a:txBody>
                    <a:bodyPr/>
                    <a:lstStyle/>
                    <a:p>
                      <a:pPr algn="l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		</a:t>
                      </a:r>
                      <a:r>
                        <a:rPr lang="en-GB" altLang="zh-TW" sz="1600" b="1" dirty="0" err="1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centralized_texture-depth_packing</a:t>
                      </a:r>
                      <a:r>
                        <a:rPr lang="it-IT" altLang="zh-TW" sz="16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reserved_byte</a:t>
                      </a:r>
                      <a:endParaRPr lang="zh-TW" sz="16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u(8)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978">
                <a:tc>
                  <a:txBody>
                    <a:bodyPr/>
                    <a:lstStyle/>
                    <a:p>
                      <a:pPr algn="l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altLang="zh-TW" sz="1600" b="1" dirty="0" err="1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centralized_texture-depth_packing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_</a:t>
                      </a:r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persistence_flag</a:t>
                      </a:r>
                      <a:endParaRPr lang="zh-TW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243">
                <a:tc>
                  <a:txBody>
                    <a:bodyPr/>
                    <a:lstStyle/>
                    <a:p>
                      <a:pPr algn="l" hangingPunct="0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zh-TW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800" dirty="0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zh-TW" sz="18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383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zh-TW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800" dirty="0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zh-TW" sz="18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697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TW" sz="3200" dirty="0" err="1" smtClean="0">
                <a:latin typeface="Calibri" panose="020F0502020204030204" pitchFamily="34" charset="0"/>
              </a:rPr>
              <a:t>centralized_texture-depth_packing_id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1600" b="1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centralized_texture-depth_packing_id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contains an identifying number that may be used to identify the usage of the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 texture-depth packing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SEI message. The value of </a:t>
            </a:r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centralized_texture-depth_packing_id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shall be in the range of 0 to 2</a:t>
            </a:r>
            <a:r>
              <a:rPr lang="en-US" altLang="zh-TW" sz="1600" baseline="300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32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 − 2,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inclusive</a:t>
            </a:r>
            <a:endParaRPr lang="zh-TW" altLang="en-US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5576" y="2828836"/>
            <a:ext cx="76328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600" dirty="0"/>
              <a:t>Values of </a:t>
            </a:r>
            <a:r>
              <a:rPr lang="en-US" altLang="zh-TW" sz="1600" dirty="0" err="1" smtClean="0"/>
              <a:t>centralized_texture-depth_packing_id</a:t>
            </a:r>
            <a:r>
              <a:rPr lang="en-US" altLang="zh-TW" sz="1600" dirty="0" smtClean="0"/>
              <a:t> </a:t>
            </a:r>
            <a:r>
              <a:rPr lang="en-US" altLang="zh-TW" sz="1600" dirty="0"/>
              <a:t>from 0 to 255 and from 512 to 2</a:t>
            </a:r>
            <a:r>
              <a:rPr lang="en-US" altLang="zh-TW" sz="1600" baseline="30000" dirty="0"/>
              <a:t>31</a:t>
            </a:r>
            <a:r>
              <a:rPr lang="en-US" altLang="zh-TW" sz="1600" dirty="0"/>
              <a:t> − 1 may be used as determined by the application. Values of </a:t>
            </a:r>
            <a:r>
              <a:rPr lang="en-US" altLang="zh-TW" sz="1600" dirty="0" err="1" smtClean="0"/>
              <a:t>centralized_texture-depth_packing_id</a:t>
            </a:r>
            <a:r>
              <a:rPr lang="en-US" altLang="zh-TW" sz="1600" dirty="0" smtClean="0"/>
              <a:t> </a:t>
            </a:r>
            <a:r>
              <a:rPr lang="en-US" altLang="zh-TW" sz="1600" dirty="0"/>
              <a:t>from 256 to 511 and from 2</a:t>
            </a:r>
            <a:r>
              <a:rPr lang="en-US" altLang="zh-TW" sz="1600" baseline="30000" dirty="0"/>
              <a:t>31</a:t>
            </a:r>
            <a:r>
              <a:rPr lang="en-US" altLang="zh-TW" sz="1600" dirty="0"/>
              <a:t> to 2</a:t>
            </a:r>
            <a:r>
              <a:rPr lang="en-US" altLang="zh-TW" sz="1600" baseline="30000" dirty="0"/>
              <a:t>32</a:t>
            </a:r>
            <a:r>
              <a:rPr lang="en-US" altLang="zh-TW" sz="1600" dirty="0"/>
              <a:t> − 2 are reserved for future use by ITU-T | ISO/IEC. Decoders shall ignore all centralized </a:t>
            </a:r>
            <a:r>
              <a:rPr lang="en-US" altLang="zh-TW" sz="1600" dirty="0" smtClean="0"/>
              <a:t>texture-depth </a:t>
            </a:r>
            <a:r>
              <a:rPr lang="en-US" altLang="zh-TW" sz="1600" dirty="0"/>
              <a:t>packing arrangement SEI messages containing a value of </a:t>
            </a:r>
            <a:r>
              <a:rPr lang="en-US" altLang="zh-TW" sz="1600" dirty="0" err="1" smtClean="0"/>
              <a:t>centralized_texture-depth_packing_id</a:t>
            </a:r>
            <a:r>
              <a:rPr lang="en-US" altLang="zh-TW" sz="1600" dirty="0" smtClean="0"/>
              <a:t> </a:t>
            </a:r>
            <a:r>
              <a:rPr lang="en-US" altLang="zh-TW" sz="1600" dirty="0"/>
              <a:t>in the range of 256 to 511, inclusive, or in the range of 2</a:t>
            </a:r>
            <a:r>
              <a:rPr lang="en-US" altLang="zh-TW" sz="1600" baseline="30000" dirty="0"/>
              <a:t>31</a:t>
            </a:r>
            <a:r>
              <a:rPr lang="en-US" altLang="zh-TW" sz="1600" dirty="0"/>
              <a:t> to 2</a:t>
            </a:r>
            <a:r>
              <a:rPr lang="en-US" altLang="zh-TW" sz="1600" baseline="30000" dirty="0"/>
              <a:t>32</a:t>
            </a:r>
            <a:r>
              <a:rPr lang="en-US" altLang="zh-TW" sz="1600" dirty="0"/>
              <a:t> − 2, inclusive, and </a:t>
            </a:r>
            <a:r>
              <a:rPr lang="en-US" altLang="zh-TW" sz="1600" dirty="0" err="1"/>
              <a:t>bitstreams</a:t>
            </a:r>
            <a:r>
              <a:rPr lang="en-US" altLang="zh-TW" sz="1600" dirty="0"/>
              <a:t> shall not contain such </a:t>
            </a:r>
            <a:r>
              <a:rPr lang="en-US" altLang="zh-TW" sz="1600" dirty="0" smtClean="0"/>
              <a:t>values.</a:t>
            </a:r>
            <a:endParaRPr lang="zh-TW" altLang="en-US" sz="1600" dirty="0"/>
          </a:p>
        </p:txBody>
      </p:sp>
    </p:spTree>
    <p:extLst>
      <p:ext uri="{BB962C8B-B14F-4D97-AF65-F5344CB8AC3E}">
        <p14:creationId xmlns:p14="http://schemas.microsoft.com/office/powerpoint/2010/main" val="76347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>
            <a:normAutofit/>
          </a:bodyPr>
          <a:lstStyle/>
          <a:p>
            <a:r>
              <a:rPr lang="en-CA" altLang="zh-TW" sz="3200" dirty="0" err="1" smtClean="0">
                <a:latin typeface="Calibri" panose="020F0502020204030204" pitchFamily="34" charset="0"/>
              </a:rPr>
              <a:t>centralized_texture-depth_packing_cancel_flag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39816"/>
          </a:xfrm>
        </p:spPr>
        <p:txBody>
          <a:bodyPr/>
          <a:lstStyle/>
          <a:p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centralized_texture-depth_packing_cancel_flag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equal to 1 indicates that the centralized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texture-depth packing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arrangement SEI message cancels the persistence of any previous the centralized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texture-depth packing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in output order. </a:t>
            </a:r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centralized_texture-depth_packing_cancel_flag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equal to 0 indicates that indicates that centralized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texture-depth packing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follows.</a:t>
            </a:r>
            <a:endParaRPr lang="zh-TW" altLang="en-US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00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917848"/>
            <a:ext cx="8229600" cy="926976"/>
          </a:xfrm>
        </p:spPr>
        <p:txBody>
          <a:bodyPr>
            <a:normAutofit/>
          </a:bodyPr>
          <a:lstStyle/>
          <a:p>
            <a:r>
              <a:rPr lang="en-US" altLang="zh-TW" sz="3200" dirty="0" err="1" smtClean="0">
                <a:latin typeface="Calibri" panose="020F0502020204030204" pitchFamily="34" charset="0"/>
              </a:rPr>
              <a:t>centralized_texture-depth_packing_type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885913"/>
              </p:ext>
            </p:extLst>
          </p:nvPr>
        </p:nvGraphicFramePr>
        <p:xfrm>
          <a:off x="503548" y="1899895"/>
          <a:ext cx="8136904" cy="318528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68728"/>
                <a:gridCol w="7468176"/>
              </a:tblGrid>
              <a:tr h="5760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2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Value</a:t>
                      </a:r>
                      <a:endParaRPr lang="zh-TW" sz="1600" dirty="0"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2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dirty="0"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Interpretation</a:t>
                      </a:r>
                      <a:endParaRPr lang="zh-TW" sz="1600" dirty="0"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845">
                <a:tc>
                  <a:txBody>
                    <a:bodyPr/>
                    <a:lstStyle/>
                    <a:p>
                      <a:pPr marL="0" algn="ctr" rtl="0" eaLnBrk="1" latinLnBrk="0" hangingPunct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0" lang="en-US" altLang="zh-TW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4</a:t>
                      </a:r>
                      <a:endParaRPr kumimoji="0" lang="zh-TW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Texture and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depth plane of the decoded frames contains a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texture-3/4 CTDP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arrangement of corresponding planes of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texture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and depth frames as illustrated in Figure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x1.</a:t>
                      </a:r>
                      <a:endParaRPr kumimoji="0" lang="zh-TW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1845">
                <a:tc>
                  <a:txBody>
                    <a:bodyPr/>
                    <a:lstStyle/>
                    <a:p>
                      <a:pPr marL="0" algn="ctr" rtl="0" eaLnBrk="1" latinLnBrk="0" hangingPunct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0" lang="en-US" altLang="zh-TW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6</a:t>
                      </a:r>
                      <a:endParaRPr kumimoji="0" lang="zh-TW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0" lang="en-US" altLang="zh-TW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Texture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and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depth plane of the decoded frames contains a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texture-5/6 CTDP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arrangement of corresponding planes of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texture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and depth frames as illustrated in Figure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x2.</a:t>
                      </a:r>
                      <a:endParaRPr kumimoji="0" lang="zh-TW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1845">
                <a:tc>
                  <a:txBody>
                    <a:bodyPr/>
                    <a:lstStyle/>
                    <a:p>
                      <a:pPr marL="0" algn="ctr" rtl="0" eaLnBrk="1" latinLnBrk="0" hangingPunct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0" lang="en-US" altLang="zh-TW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8</a:t>
                      </a:r>
                      <a:endParaRPr kumimoji="0" lang="zh-TW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0" lang="en-US" altLang="zh-TW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Texture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and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depth plane of the decoded frames contains a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texture-7/8 CTDP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arrangement of corresponding planes of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texture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and depth frames as illustrated in Figure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x3.</a:t>
                      </a:r>
                      <a:endParaRPr kumimoji="0" lang="zh-TW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1845">
                <a:tc>
                  <a:txBody>
                    <a:bodyPr/>
                    <a:lstStyle/>
                    <a:p>
                      <a:pPr marL="0" algn="ctr" rtl="0" eaLnBrk="1" latinLnBrk="0" hangingPunct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0" lang="en-US" altLang="zh-TW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12</a:t>
                      </a:r>
                      <a:endParaRPr kumimoji="0" lang="zh-TW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0" lang="en-US" altLang="zh-TW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Texture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and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depth plane of the decoded frames contains a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texture-11/12 CTDP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arrangement of corresponding planes of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texture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and depth frames as illustrated in Figure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x4.</a:t>
                      </a:r>
                      <a:endParaRPr kumimoji="0" lang="zh-TW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1845">
                <a:tc>
                  <a:txBody>
                    <a:bodyPr/>
                    <a:lstStyle/>
                    <a:p>
                      <a:pPr marL="0" algn="ctr" rtl="0" eaLnBrk="1" latinLnBrk="0" hangingPunct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0" lang="en-US" altLang="zh-TW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16</a:t>
                      </a:r>
                      <a:endParaRPr kumimoji="0" lang="zh-TW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0" lang="en-US" altLang="zh-TW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Texture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and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depth plane of the decoded frames contains a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texture-15/16</a:t>
                      </a:r>
                      <a:r>
                        <a:rPr kumimoji="0"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CTDP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arrangement of corresponding planes of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texture </a:t>
                      </a:r>
                      <a:r>
                        <a:rPr kumimoji="0"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and depth frames as illustrated in Figure 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x5.</a:t>
                      </a:r>
                      <a:endParaRPr kumimoji="0" lang="zh-TW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38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en-US" altLang="zh-TW" sz="3200" dirty="0" err="1" smtClean="0">
                <a:latin typeface="Calibri" panose="020F0502020204030204" pitchFamily="34" charset="0"/>
              </a:rPr>
              <a:t>centralized_texture-depth_packing_content_interpretation_type</a:t>
            </a:r>
            <a:endParaRPr lang="en-US" altLang="zh-TW" sz="3200" dirty="0">
              <a:latin typeface="Calibri" panose="020F0502020204030204" pitchFamily="34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208750"/>
              </p:ext>
            </p:extLst>
          </p:nvPr>
        </p:nvGraphicFramePr>
        <p:xfrm>
          <a:off x="323528" y="1779659"/>
          <a:ext cx="8352929" cy="229741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07729"/>
                <a:gridCol w="7545200"/>
              </a:tblGrid>
              <a:tr h="5760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Value</a:t>
                      </a:r>
                      <a:endParaRPr lang="zh-TW" sz="1800" dirty="0"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dirty="0"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Interpretation</a:t>
                      </a:r>
                      <a:endParaRPr lang="zh-TW" sz="1800" dirty="0"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dirty="0" smtClean="0"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0</a:t>
                      </a:r>
                      <a:endParaRPr lang="zh-TW" sz="1800" dirty="0"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Unspecified relationship between the </a:t>
                      </a:r>
                      <a:r>
                        <a:rPr lang="en-GB" sz="1800" dirty="0" smtClean="0"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centralized texture-depth packed </a:t>
                      </a:r>
                      <a:r>
                        <a:rPr lang="en-GB" sz="1800" dirty="0"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constituent frames</a:t>
                      </a:r>
                      <a:endParaRPr lang="zh-TW" sz="1800" dirty="0"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54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1</a:t>
                      </a:r>
                      <a:endParaRPr kumimoji="0" lang="zh-TW" sz="18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Indicates that the packed frame is arranged in order of reduced_depth_1, </a:t>
                      </a:r>
                      <a:r>
                        <a:rPr kumimoji="0"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resized_texture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, and reduced_depth_2 from top to bottom</a:t>
                      </a:r>
                      <a:endParaRPr kumimoji="0" lang="zh-TW" sz="18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2</a:t>
                      </a:r>
                      <a:endParaRPr kumimoji="0" lang="zh-TW" sz="18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Indicates that the packed frame is arranged in order of reduced_depth_1, </a:t>
                      </a:r>
                      <a:r>
                        <a:rPr kumimoji="0" lang="en-US" sz="18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resized_texture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, and reduced_depth_2 from left to right</a:t>
                      </a:r>
                      <a:endParaRPr kumimoji="0" lang="zh-TW" sz="18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534440" y="6063679"/>
            <a:ext cx="814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5963" indent="-715963"/>
            <a:r>
              <a:rPr lang="en-US" altLang="zh-TW" sz="1200" dirty="0" smtClean="0">
                <a:solidFill>
                  <a:srgbClr val="FF0000"/>
                </a:solidFill>
                <a:cs typeface="Arial" panose="020B0604020202020204" pitchFamily="34" charset="0"/>
              </a:rPr>
              <a:t>NOTE 1: When value is 1 or 2 in </a:t>
            </a:r>
            <a:r>
              <a:rPr lang="en-US" altLang="zh-TW" sz="12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centralized_texture-depth_packing_content_interpretation_type</a:t>
            </a:r>
            <a:r>
              <a:rPr lang="en-US" altLang="zh-TW" sz="1200" dirty="0">
                <a:solidFill>
                  <a:srgbClr val="FF0000"/>
                </a:solidFill>
                <a:cs typeface="Arial" panose="020B0604020202020204" pitchFamily="34" charset="0"/>
              </a:rPr>
              <a:t>, </a:t>
            </a:r>
            <a:r>
              <a:rPr lang="en-US" altLang="zh-TW" sz="1200" dirty="0" smtClean="0">
                <a:solidFill>
                  <a:srgbClr val="FF0000"/>
                </a:solidFill>
                <a:cs typeface="Arial" panose="020B0604020202020204" pitchFamily="34" charset="0"/>
              </a:rPr>
              <a:t>and   </a:t>
            </a:r>
          </a:p>
          <a:p>
            <a:pPr marL="715963" indent="-715963"/>
            <a:r>
              <a:rPr lang="en-US" altLang="zh-TW" sz="1200" dirty="0">
                <a:solidFill>
                  <a:srgbClr val="FF0000"/>
                </a:solidFill>
                <a:ea typeface="맑은 고딕"/>
                <a:cs typeface="Arial" panose="020B0604020202020204" pitchFamily="34" charset="0"/>
              </a:rPr>
              <a:t> </a:t>
            </a:r>
            <a:r>
              <a:rPr lang="en-US" altLang="zh-TW" sz="1200" dirty="0" smtClean="0">
                <a:solidFill>
                  <a:srgbClr val="FF0000"/>
                </a:solidFill>
                <a:ea typeface="맑은 고딕"/>
                <a:cs typeface="Arial" panose="020B0604020202020204" pitchFamily="34" charset="0"/>
              </a:rPr>
              <a:t>               </a:t>
            </a:r>
            <a:r>
              <a:rPr lang="en-US" altLang="zh-TW" sz="1200" dirty="0" err="1" smtClean="0">
                <a:solidFill>
                  <a:srgbClr val="FF0000"/>
                </a:solidFill>
                <a:ea typeface="맑은 고딕"/>
                <a:cs typeface="Arial" panose="020B0604020202020204" pitchFamily="34" charset="0"/>
              </a:rPr>
              <a:t>centralized_texture_depth_packing_type</a:t>
            </a:r>
            <a:r>
              <a:rPr lang="en-US" altLang="zh-TW" sz="1200" b="1" dirty="0" smtClean="0">
                <a:solidFill>
                  <a:srgbClr val="FF0000"/>
                </a:solidFill>
                <a:ea typeface="맑은 고딕"/>
                <a:cs typeface="Arial" panose="020B0604020202020204" pitchFamily="34" charset="0"/>
              </a:rPr>
              <a:t> </a:t>
            </a:r>
            <a:r>
              <a:rPr lang="en-US" altLang="zh-TW" sz="1200" dirty="0" smtClean="0">
                <a:solidFill>
                  <a:srgbClr val="FF0000"/>
                </a:solidFill>
                <a:ea typeface="맑은 고딕"/>
                <a:cs typeface="Arial" panose="020B0604020202020204" pitchFamily="34" charset="0"/>
              </a:rPr>
              <a:t>should </a:t>
            </a:r>
            <a:r>
              <a:rPr lang="en-US" altLang="zh-TW" sz="1200" dirty="0" smtClean="0">
                <a:solidFill>
                  <a:srgbClr val="FF0000"/>
                </a:solidFill>
                <a:cs typeface="Arial" panose="020B0604020202020204" pitchFamily="34" charset="0"/>
              </a:rPr>
              <a:t>be </a:t>
            </a:r>
            <a:r>
              <a:rPr lang="en-US" altLang="zh-TW" sz="1200" dirty="0">
                <a:solidFill>
                  <a:srgbClr val="FF0000"/>
                </a:solidFill>
                <a:cs typeface="Arial" panose="020B0604020202020204" pitchFamily="34" charset="0"/>
              </a:rPr>
              <a:t>equal to </a:t>
            </a:r>
            <a:r>
              <a:rPr lang="en-US" altLang="zh-TW" sz="1200" dirty="0" smtClean="0">
                <a:solidFill>
                  <a:srgbClr val="FF0000"/>
                </a:solidFill>
                <a:cs typeface="Arial" panose="020B0604020202020204" pitchFamily="34" charset="0"/>
              </a:rPr>
              <a:t>4, 6, 8, 12, </a:t>
            </a:r>
            <a:r>
              <a:rPr lang="en-US" altLang="zh-TW" sz="1200" dirty="0">
                <a:solidFill>
                  <a:srgbClr val="FF0000"/>
                </a:solidFill>
                <a:cs typeface="Arial" panose="020B0604020202020204" pitchFamily="34" charset="0"/>
              </a:rPr>
              <a:t>or </a:t>
            </a:r>
            <a:r>
              <a:rPr lang="en-US" altLang="zh-TW" sz="1200" dirty="0" smtClean="0">
                <a:solidFill>
                  <a:srgbClr val="FF0000"/>
                </a:solidFill>
                <a:cs typeface="Arial" panose="020B0604020202020204" pitchFamily="34" charset="0"/>
              </a:rPr>
              <a:t>16.</a:t>
            </a:r>
          </a:p>
        </p:txBody>
      </p:sp>
      <p:pic>
        <p:nvPicPr>
          <p:cNvPr id="5" name="Picture 2"/>
          <p:cNvPicPr preferRelativeResize="0"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03856" y="4437112"/>
            <a:ext cx="1872000" cy="10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字方塊 10"/>
          <p:cNvSpPr txBox="1">
            <a:spLocks noChangeAspect="1"/>
          </p:cNvSpPr>
          <p:nvPr/>
        </p:nvSpPr>
        <p:spPr>
          <a:xfrm>
            <a:off x="755784" y="4752540"/>
            <a:ext cx="623503" cy="4801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1H</a:t>
            </a:r>
            <a:endParaRPr lang="zh-TW" altLang="en-US" dirty="0"/>
          </a:p>
        </p:txBody>
      </p:sp>
      <p:sp>
        <p:nvSpPr>
          <p:cNvPr id="12" name="左大括弧 11"/>
          <p:cNvSpPr>
            <a:spLocks noChangeAspect="1"/>
          </p:cNvSpPr>
          <p:nvPr/>
        </p:nvSpPr>
        <p:spPr>
          <a:xfrm>
            <a:off x="1235401" y="4475304"/>
            <a:ext cx="156300" cy="103460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4" name="圖片 13"/>
          <p:cNvPicPr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 flipH="1">
            <a:off x="5580115" y="4438114"/>
            <a:ext cx="234000" cy="1053000"/>
          </a:xfrm>
          <a:prstGeom prst="rect">
            <a:avLst/>
          </a:prstGeom>
        </p:spPr>
      </p:pic>
      <p:pic>
        <p:nvPicPr>
          <p:cNvPr id="15" name="圖片 14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115" y="4438114"/>
            <a:ext cx="1404000" cy="1053000"/>
          </a:xfrm>
          <a:prstGeom prst="rect">
            <a:avLst/>
          </a:prstGeom>
        </p:spPr>
      </p:pic>
      <p:pic>
        <p:nvPicPr>
          <p:cNvPr id="16" name="圖片 15"/>
          <p:cNvPicPr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 flipH="1">
            <a:off x="7218115" y="4438114"/>
            <a:ext cx="234000" cy="1053000"/>
          </a:xfrm>
          <a:prstGeom prst="rect">
            <a:avLst/>
          </a:prstGeom>
        </p:spPr>
      </p:pic>
      <p:sp>
        <p:nvSpPr>
          <p:cNvPr id="18" name="文字方塊 17"/>
          <p:cNvSpPr txBox="1">
            <a:spLocks noChangeAspect="1"/>
          </p:cNvSpPr>
          <p:nvPr/>
        </p:nvSpPr>
        <p:spPr>
          <a:xfrm>
            <a:off x="6250758" y="402666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1W</a:t>
            </a:r>
            <a:endParaRPr lang="zh-TW" altLang="en-US" dirty="0"/>
          </a:p>
        </p:txBody>
      </p:sp>
      <p:sp>
        <p:nvSpPr>
          <p:cNvPr id="19" name="左大括弧 18"/>
          <p:cNvSpPr>
            <a:spLocks/>
          </p:cNvSpPr>
          <p:nvPr/>
        </p:nvSpPr>
        <p:spPr>
          <a:xfrm rot="5400000">
            <a:off x="6402990" y="3459996"/>
            <a:ext cx="226246" cy="1872001"/>
          </a:xfrm>
          <a:prstGeom prst="leftBrace">
            <a:avLst>
              <a:gd name="adj1" fmla="val 8333"/>
              <a:gd name="adj2" fmla="val 4866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矩形 22"/>
          <p:cNvSpPr/>
          <p:nvPr/>
        </p:nvSpPr>
        <p:spPr>
          <a:xfrm>
            <a:off x="35496" y="5445224"/>
            <a:ext cx="4713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zh-TW" sz="1400" dirty="0" err="1" smtClean="0"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centralized_texture-depth_packing_content_interpretation_type</a:t>
            </a:r>
            <a:r>
              <a:rPr lang="en-US" altLang="zh-TW" sz="14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=1</a:t>
            </a:r>
            <a:endParaRPr lang="zh-TW" altLang="en-US" sz="1400" dirty="0"/>
          </a:p>
        </p:txBody>
      </p:sp>
      <p:sp>
        <p:nvSpPr>
          <p:cNvPr id="24" name="矩形 23"/>
          <p:cNvSpPr/>
          <p:nvPr/>
        </p:nvSpPr>
        <p:spPr>
          <a:xfrm>
            <a:off x="4644008" y="5445224"/>
            <a:ext cx="37444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400" dirty="0" err="1" smtClean="0">
                <a:cs typeface="Arial" panose="020B0604020202020204" pitchFamily="34" charset="0"/>
              </a:rPr>
              <a:t>centralized_texture-depth_packing_content_interpretation_type</a:t>
            </a:r>
            <a:r>
              <a:rPr lang="en-US" altLang="zh-TW" sz="14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 =2</a:t>
            </a:r>
            <a:endParaRPr lang="zh-TW" altLang="en-US" sz="1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63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TW" sz="3200" dirty="0" err="1">
                <a:latin typeface="Calibri" panose="020F0502020204030204" pitchFamily="34" charset="0"/>
              </a:rPr>
              <a:t>depth_spatial_flipping_flag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908720"/>
            <a:ext cx="8496944" cy="4839816"/>
          </a:xfrm>
        </p:spPr>
        <p:txBody>
          <a:bodyPr/>
          <a:lstStyle/>
          <a:p>
            <a:endParaRPr lang="en-US" altLang="zh-TW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r>
              <a:rPr lang="en-GB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depth_</a:t>
            </a:r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spatial_flipping_flag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equal to 1, when </a:t>
            </a:r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centralized_texture-depth_packing_arrangement_type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is equal to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4, 6, 8, 12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or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16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and </a:t>
            </a:r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centralized_texture-depth_packing_content_interpretation_type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equal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1 or 2,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indicates that depth frame is spatially flipped relative to its intended orientation for display or other such purposes.</a:t>
            </a:r>
            <a:endParaRPr lang="zh-TW" altLang="zh-TW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When </a:t>
            </a:r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centralized_texture-depth_packing_type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is equal to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4, 6, 8, 12,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or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16, </a:t>
            </a:r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centralized_texture-depth_packing_content_interpretation_type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equal 1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or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2,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and </a:t>
            </a:r>
            <a:r>
              <a:rPr lang="en-US" altLang="zh-TW" sz="16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depth_spatial_flipping_flag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is equal to 1, the type of spatial flipping that is indicated is as follows:</a:t>
            </a:r>
            <a:endParaRPr lang="zh-TW" altLang="zh-TW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pPr lvl="1"/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If </a:t>
            </a:r>
            <a:r>
              <a:rPr lang="en-GB" altLang="zh-TW" sz="14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centralized_texture-depth_packing_content_interpretation_type</a:t>
            </a:r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is equal to </a:t>
            </a:r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1, </a:t>
            </a:r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the indicated </a:t>
            </a:r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depth spatial </a:t>
            </a:r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flipping is vertical </a:t>
            </a:r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flipping.</a:t>
            </a:r>
          </a:p>
          <a:p>
            <a:pPr lvl="1"/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If </a:t>
            </a:r>
            <a:r>
              <a:rPr lang="en-GB" altLang="zh-TW" sz="14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centralized_texture-depth_packing_content_interpretation_type</a:t>
            </a:r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is equal to </a:t>
            </a:r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2, </a:t>
            </a:r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the indicated depth spatial flipping is horizontal </a:t>
            </a:r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flipping</a:t>
            </a:r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.</a:t>
            </a:r>
            <a:endParaRPr lang="zh-TW" altLang="zh-TW" sz="14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pPr lvl="1"/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Otherwise (</a:t>
            </a:r>
            <a:r>
              <a:rPr lang="en-US" altLang="zh-TW" sz="1400" dirty="0" err="1">
                <a:latin typeface="Arial" panose="020B0604020202020204" pitchFamily="34" charset="0"/>
                <a:cs typeface="Arial" panose="020B0604020202020204" pitchFamily="34" charset="0"/>
              </a:rPr>
              <a:t>depth_</a:t>
            </a:r>
            <a:r>
              <a:rPr lang="en-US" altLang="zh-TW" sz="14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spatial_flipping_flag</a:t>
            </a:r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is equal to 0), the indicated spatial flipping is not necessary.</a:t>
            </a:r>
            <a:endParaRPr lang="zh-TW" altLang="zh-TW" sz="1400" dirty="0" smtClean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endParaRPr lang="en-US" altLang="zh-TW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 preferRelativeResize="0"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26563" y="4661218"/>
            <a:ext cx="2608481" cy="1914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字方塊 4"/>
          <p:cNvSpPr txBox="1">
            <a:spLocks noChangeAspect="1"/>
          </p:cNvSpPr>
          <p:nvPr/>
        </p:nvSpPr>
        <p:spPr>
          <a:xfrm>
            <a:off x="467543" y="5433574"/>
            <a:ext cx="868801" cy="8727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1H</a:t>
            </a:r>
            <a:endParaRPr lang="zh-TW" altLang="en-US" dirty="0"/>
          </a:p>
        </p:txBody>
      </p:sp>
      <p:sp>
        <p:nvSpPr>
          <p:cNvPr id="6" name="左大括弧 5"/>
          <p:cNvSpPr>
            <a:spLocks noChangeAspect="1"/>
          </p:cNvSpPr>
          <p:nvPr/>
        </p:nvSpPr>
        <p:spPr>
          <a:xfrm>
            <a:off x="983795" y="4661220"/>
            <a:ext cx="225831" cy="191404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8" name="圖片 7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805" y="4931425"/>
            <a:ext cx="2651591" cy="1427648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48805" y="6336470"/>
            <a:ext cx="2651591" cy="259358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 flipV="1">
            <a:off x="5448802" y="4658839"/>
            <a:ext cx="2651591" cy="259358"/>
          </a:xfrm>
          <a:prstGeom prst="rect">
            <a:avLst/>
          </a:prstGeom>
        </p:spPr>
      </p:pic>
      <p:sp>
        <p:nvSpPr>
          <p:cNvPr id="11" name="文字方塊 10"/>
          <p:cNvSpPr txBox="1">
            <a:spLocks noChangeAspect="1"/>
          </p:cNvSpPr>
          <p:nvPr/>
        </p:nvSpPr>
        <p:spPr>
          <a:xfrm>
            <a:off x="4731383" y="5433574"/>
            <a:ext cx="595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1H</a:t>
            </a:r>
            <a:endParaRPr lang="zh-TW" altLang="en-US" dirty="0"/>
          </a:p>
        </p:txBody>
      </p:sp>
      <p:sp>
        <p:nvSpPr>
          <p:cNvPr id="12" name="左大括弧 11"/>
          <p:cNvSpPr>
            <a:spLocks noChangeAspect="1"/>
          </p:cNvSpPr>
          <p:nvPr/>
        </p:nvSpPr>
        <p:spPr>
          <a:xfrm>
            <a:off x="5214519" y="4661217"/>
            <a:ext cx="225478" cy="191404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矩形 12"/>
          <p:cNvSpPr/>
          <p:nvPr/>
        </p:nvSpPr>
        <p:spPr>
          <a:xfrm>
            <a:off x="1115616" y="6577606"/>
            <a:ext cx="25074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 err="1" smtClean="0">
                <a:ea typeface="Arial Unicode MS" panose="020B0604020202020204" pitchFamily="34" charset="-120"/>
                <a:cs typeface="Arial" panose="020B0604020202020204" pitchFamily="34" charset="0"/>
              </a:rPr>
              <a:t>depth_spatial_flipping_flag</a:t>
            </a:r>
            <a:r>
              <a:rPr lang="en-US" altLang="zh-TW" sz="14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=1</a:t>
            </a:r>
          </a:p>
        </p:txBody>
      </p:sp>
      <p:sp>
        <p:nvSpPr>
          <p:cNvPr id="14" name="矩形 13"/>
          <p:cNvSpPr/>
          <p:nvPr/>
        </p:nvSpPr>
        <p:spPr>
          <a:xfrm>
            <a:off x="5779559" y="6577607"/>
            <a:ext cx="25378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 err="1" smtClean="0">
                <a:ea typeface="Arial Unicode MS" panose="020B0604020202020204" pitchFamily="34" charset="-120"/>
                <a:cs typeface="Arial" panose="020B0604020202020204" pitchFamily="34" charset="0"/>
              </a:rPr>
              <a:t>depth_spatial_flipping_flag</a:t>
            </a:r>
            <a:r>
              <a:rPr lang="en-US" altLang="zh-TW" sz="14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=0</a:t>
            </a:r>
          </a:p>
        </p:txBody>
      </p:sp>
      <p:pic>
        <p:nvPicPr>
          <p:cNvPr id="17" name="圖片 1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>
            <a:off x="1226563" y="4681809"/>
            <a:ext cx="2612653" cy="259358"/>
          </a:xfrm>
          <a:prstGeom prst="rect">
            <a:avLst/>
          </a:prstGeom>
        </p:spPr>
      </p:pic>
      <p:pic>
        <p:nvPicPr>
          <p:cNvPr id="19" name="圖片 1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V="1">
            <a:off x="1209626" y="6265986"/>
            <a:ext cx="2629589" cy="30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53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TW" sz="3200" dirty="0" err="1" smtClean="0">
                <a:latin typeface="Calibri" panose="020F0502020204030204" pitchFamily="34" charset="0"/>
              </a:rPr>
              <a:t>depth_subpixel_arrangement_flag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depth_subpixel_arrangement_flag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equal to 1 indicates that embedding the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3 depth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values into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R, G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and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B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channels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to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the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colored-depth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frame is used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the rotation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method. </a:t>
            </a:r>
            <a:r>
              <a:rPr lang="en-US" altLang="zh-TW" sz="16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depth_subpixel_arrangement_flag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equal to 0 indicates that embedding the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3 depth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values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into R, G, and B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channels in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the colored-depth frame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is used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the sequence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order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.</a:t>
            </a:r>
            <a:endParaRPr lang="zh-TW" altLang="en-US" dirty="0"/>
          </a:p>
        </p:txBody>
      </p:sp>
      <p:grpSp>
        <p:nvGrpSpPr>
          <p:cNvPr id="10" name="群組 9"/>
          <p:cNvGrpSpPr/>
          <p:nvPr/>
        </p:nvGrpSpPr>
        <p:grpSpPr>
          <a:xfrm>
            <a:off x="395536" y="2907604"/>
            <a:ext cx="8502661" cy="3226923"/>
            <a:chOff x="533834" y="2907604"/>
            <a:chExt cx="8502661" cy="3226923"/>
          </a:xfrm>
        </p:grpSpPr>
        <p:sp>
          <p:nvSpPr>
            <p:cNvPr id="4" name="文字方塊 3"/>
            <p:cNvSpPr txBox="1"/>
            <p:nvPr/>
          </p:nvSpPr>
          <p:spPr>
            <a:xfrm>
              <a:off x="533834" y="5076562"/>
              <a:ext cx="3960440" cy="7386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TW" sz="1400" dirty="0"/>
                <a:t>(</a:t>
              </a:r>
              <a:r>
                <a:rPr lang="en-US" altLang="zh-TW" sz="1400" dirty="0" smtClean="0"/>
                <a:t>Y</a:t>
              </a:r>
              <a:r>
                <a:rPr lang="en-US" altLang="zh-TW" sz="1400" baseline="-25000" dirty="0" smtClean="0"/>
                <a:t>11</a:t>
              </a:r>
              <a:r>
                <a:rPr lang="en-US" altLang="zh-TW" sz="1400" dirty="0" smtClean="0"/>
                <a:t>, Y</a:t>
              </a:r>
              <a:r>
                <a:rPr lang="en-US" altLang="zh-TW" sz="1400" baseline="-25000" dirty="0" smtClean="0"/>
                <a:t>21</a:t>
              </a:r>
              <a:r>
                <a:rPr lang="en-US" altLang="zh-TW" sz="1400" dirty="0" smtClean="0"/>
                <a:t>, Y</a:t>
              </a:r>
              <a:r>
                <a:rPr lang="en-US" altLang="zh-TW" sz="1400" baseline="-25000" dirty="0" smtClean="0"/>
                <a:t>31</a:t>
              </a:r>
              <a:r>
                <a:rPr lang="en-US" altLang="zh-TW" sz="1400" dirty="0"/>
                <a:t>) </a:t>
              </a:r>
              <a:r>
                <a:rPr lang="en-US" altLang="zh-TW" sz="1400" dirty="0" smtClean="0"/>
                <a:t> (Y</a:t>
              </a:r>
              <a:r>
                <a:rPr lang="en-US" altLang="zh-TW" sz="1400" baseline="-25000" dirty="0" smtClean="0"/>
                <a:t>22</a:t>
              </a:r>
              <a:r>
                <a:rPr lang="en-US" altLang="zh-TW" sz="1400" dirty="0"/>
                <a:t>, </a:t>
              </a:r>
              <a:r>
                <a:rPr lang="en-US" altLang="zh-TW" sz="1400" dirty="0" smtClean="0"/>
                <a:t>Y</a:t>
              </a:r>
              <a:r>
                <a:rPr lang="en-US" altLang="zh-TW" sz="1400" baseline="-25000" dirty="0" smtClean="0"/>
                <a:t>32</a:t>
              </a:r>
              <a:r>
                <a:rPr lang="en-US" altLang="zh-TW" sz="1400" dirty="0"/>
                <a:t>, </a:t>
              </a:r>
              <a:r>
                <a:rPr lang="en-US" altLang="zh-TW" sz="1400" dirty="0" smtClean="0"/>
                <a:t>Y</a:t>
              </a:r>
              <a:r>
                <a:rPr lang="en-US" altLang="zh-TW" sz="1400" baseline="-25000" dirty="0" smtClean="0"/>
                <a:t>12</a:t>
              </a:r>
              <a:r>
                <a:rPr lang="en-US" altLang="zh-TW" sz="1400" dirty="0" smtClean="0"/>
                <a:t>)  (Y</a:t>
              </a:r>
              <a:r>
                <a:rPr lang="en-US" altLang="zh-TW" sz="1400" baseline="-25000" dirty="0" smtClean="0"/>
                <a:t>33</a:t>
              </a:r>
              <a:r>
                <a:rPr lang="en-US" altLang="zh-TW" sz="1400" dirty="0" smtClean="0"/>
                <a:t>, Y</a:t>
              </a:r>
              <a:r>
                <a:rPr lang="en-US" altLang="zh-TW" sz="1400" baseline="-25000" dirty="0" smtClean="0"/>
                <a:t>13</a:t>
              </a:r>
              <a:r>
                <a:rPr lang="en-US" altLang="zh-TW" sz="1400" dirty="0"/>
                <a:t>, </a:t>
              </a:r>
              <a:r>
                <a:rPr lang="en-US" altLang="zh-TW" sz="1400" dirty="0" smtClean="0"/>
                <a:t>Y</a:t>
              </a:r>
              <a:r>
                <a:rPr lang="en-US" altLang="zh-TW" sz="1400" baseline="-25000" dirty="0" smtClean="0"/>
                <a:t>23</a:t>
              </a:r>
              <a:r>
                <a:rPr lang="en-US" altLang="zh-TW" sz="1400" dirty="0" smtClean="0"/>
                <a:t>),  …</a:t>
              </a:r>
            </a:p>
            <a:p>
              <a:r>
                <a:rPr lang="en-US" altLang="zh-TW" sz="1400" dirty="0"/>
                <a:t> </a:t>
              </a:r>
              <a:r>
                <a:rPr lang="en-US" altLang="zh-TW" sz="1400" dirty="0" smtClean="0"/>
                <a:t>  ….</a:t>
              </a:r>
              <a:endParaRPr lang="en-US" altLang="zh-TW" sz="1400" dirty="0"/>
            </a:p>
            <a:p>
              <a:r>
                <a:rPr lang="en-US" altLang="zh-TW" sz="1400" dirty="0" smtClean="0"/>
                <a:t>  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622642" y="4674622"/>
              <a:ext cx="351731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600" dirty="0" err="1">
                  <a:ea typeface="Arial Unicode MS" panose="020B0604020202020204" pitchFamily="34" charset="-120"/>
                  <a:cs typeface="Arial" panose="020B0604020202020204" pitchFamily="34" charset="0"/>
                </a:rPr>
                <a:t>depth_subpixel_arrangement_flag</a:t>
              </a:r>
              <a:r>
                <a:rPr lang="en-US" altLang="zh-TW" sz="1600" dirty="0">
                  <a:ea typeface="Arial Unicode MS" panose="020B0604020202020204" pitchFamily="34" charset="-120"/>
                  <a:cs typeface="Arial" panose="020B0604020202020204" pitchFamily="34" charset="0"/>
                </a:rPr>
                <a:t>=1</a:t>
              </a:r>
              <a:endParaRPr lang="zh-TW" altLang="en-US" sz="1600" dirty="0"/>
            </a:p>
          </p:txBody>
        </p:sp>
        <p:sp>
          <p:nvSpPr>
            <p:cNvPr id="7" name="文字方塊 6"/>
            <p:cNvSpPr txBox="1"/>
            <p:nvPr/>
          </p:nvSpPr>
          <p:spPr>
            <a:xfrm>
              <a:off x="4857908" y="5086431"/>
              <a:ext cx="4178587" cy="7386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TW" sz="1400" dirty="0"/>
                <a:t>(Y</a:t>
              </a:r>
              <a:r>
                <a:rPr lang="en-US" altLang="zh-TW" sz="1400" baseline="-25000" dirty="0"/>
                <a:t>11</a:t>
              </a:r>
              <a:r>
                <a:rPr lang="en-US" altLang="zh-TW" sz="1400" dirty="0"/>
                <a:t>, Y</a:t>
              </a:r>
              <a:r>
                <a:rPr lang="en-US" altLang="zh-TW" sz="1400" baseline="-25000" dirty="0"/>
                <a:t>21</a:t>
              </a:r>
              <a:r>
                <a:rPr lang="en-US" altLang="zh-TW" sz="1400" dirty="0"/>
                <a:t>, Y</a:t>
              </a:r>
              <a:r>
                <a:rPr lang="en-US" altLang="zh-TW" sz="1400" baseline="-25000" dirty="0"/>
                <a:t>31</a:t>
              </a:r>
              <a:r>
                <a:rPr lang="en-US" altLang="zh-TW" sz="1400" dirty="0" smtClean="0"/>
                <a:t>)  </a:t>
              </a:r>
              <a:r>
                <a:rPr lang="en-US" altLang="zh-TW" sz="1400" dirty="0"/>
                <a:t>(</a:t>
              </a:r>
              <a:r>
                <a:rPr lang="en-US" altLang="zh-TW" sz="1400" dirty="0" smtClean="0"/>
                <a:t>Y</a:t>
              </a:r>
              <a:r>
                <a:rPr lang="en-US" altLang="zh-TW" sz="1400" baseline="-25000" dirty="0" smtClean="0"/>
                <a:t>12</a:t>
              </a:r>
              <a:r>
                <a:rPr lang="en-US" altLang="zh-TW" sz="1400" dirty="0" smtClean="0"/>
                <a:t>, Y</a:t>
              </a:r>
              <a:r>
                <a:rPr lang="en-US" altLang="zh-TW" sz="1400" baseline="-25000" dirty="0" smtClean="0"/>
                <a:t>22</a:t>
              </a:r>
              <a:r>
                <a:rPr lang="en-US" altLang="zh-TW" sz="1400" dirty="0" smtClean="0"/>
                <a:t>, Y</a:t>
              </a:r>
              <a:r>
                <a:rPr lang="en-US" altLang="zh-TW" sz="1400" baseline="-25000" dirty="0" smtClean="0"/>
                <a:t>32</a:t>
              </a:r>
              <a:r>
                <a:rPr lang="en-US" altLang="zh-TW" sz="1400" dirty="0" smtClean="0"/>
                <a:t>)  </a:t>
              </a:r>
              <a:r>
                <a:rPr lang="en-US" altLang="zh-TW" sz="1400" dirty="0"/>
                <a:t>(</a:t>
              </a:r>
              <a:r>
                <a:rPr lang="en-US" altLang="zh-TW" sz="1400" dirty="0" smtClean="0"/>
                <a:t>Y</a:t>
              </a:r>
              <a:r>
                <a:rPr lang="en-US" altLang="zh-TW" sz="1400" baseline="-25000" dirty="0" smtClean="0"/>
                <a:t>13</a:t>
              </a:r>
              <a:r>
                <a:rPr lang="en-US" altLang="zh-TW" sz="1400" dirty="0" smtClean="0"/>
                <a:t>, Y</a:t>
              </a:r>
              <a:r>
                <a:rPr lang="en-US" altLang="zh-TW" sz="1400" baseline="-25000" dirty="0" smtClean="0"/>
                <a:t>23</a:t>
              </a:r>
              <a:r>
                <a:rPr lang="en-US" altLang="zh-TW" sz="1400" dirty="0" smtClean="0"/>
                <a:t>, Y</a:t>
              </a:r>
              <a:r>
                <a:rPr lang="en-US" altLang="zh-TW" sz="1400" baseline="-25000" dirty="0" smtClean="0"/>
                <a:t>33</a:t>
              </a:r>
              <a:r>
                <a:rPr lang="en-US" altLang="zh-TW" sz="1400" dirty="0" smtClean="0"/>
                <a:t>), …</a:t>
              </a:r>
            </a:p>
            <a:p>
              <a:r>
                <a:rPr lang="en-US" altLang="zh-TW" sz="1400" dirty="0"/>
                <a:t> </a:t>
              </a:r>
              <a:r>
                <a:rPr lang="en-US" altLang="zh-TW" sz="1400" dirty="0" smtClean="0"/>
                <a:t>   ….</a:t>
              </a:r>
              <a:endParaRPr lang="en-US" altLang="zh-TW" sz="1400" dirty="0"/>
            </a:p>
            <a:p>
              <a:endParaRPr lang="en-US" altLang="zh-TW" sz="1400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087138" y="4674622"/>
              <a:ext cx="351731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600" dirty="0" err="1">
                  <a:ea typeface="Arial Unicode MS" panose="020B0604020202020204" pitchFamily="34" charset="-120"/>
                  <a:cs typeface="Arial" panose="020B0604020202020204" pitchFamily="34" charset="0"/>
                </a:rPr>
                <a:t>depth_subpixel_arrangement_flag</a:t>
              </a:r>
              <a:r>
                <a:rPr lang="en-US" altLang="zh-TW" sz="1600" dirty="0">
                  <a:ea typeface="Arial Unicode MS" panose="020B0604020202020204" pitchFamily="34" charset="-120"/>
                  <a:cs typeface="Arial" panose="020B0604020202020204" pitchFamily="34" charset="0"/>
                </a:rPr>
                <a:t>=0</a:t>
              </a:r>
              <a:endParaRPr lang="zh-TW" altLang="en-US" sz="1600" dirty="0"/>
            </a:p>
          </p:txBody>
        </p:sp>
        <p:sp>
          <p:nvSpPr>
            <p:cNvPr id="9" name="文字方塊 8"/>
            <p:cNvSpPr txBox="1"/>
            <p:nvPr/>
          </p:nvSpPr>
          <p:spPr>
            <a:xfrm>
              <a:off x="2561308" y="2907604"/>
              <a:ext cx="3960440" cy="138499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TW" sz="1400" dirty="0" smtClean="0"/>
                <a:t>       Y</a:t>
              </a:r>
              <a:r>
                <a:rPr lang="en-US" altLang="zh-TW" sz="1400" baseline="-25000" dirty="0" smtClean="0"/>
                <a:t>11</a:t>
              </a:r>
              <a:r>
                <a:rPr lang="en-US" altLang="zh-TW" sz="1400" dirty="0" smtClean="0"/>
                <a:t>                 Y</a:t>
              </a:r>
              <a:r>
                <a:rPr lang="en-US" altLang="zh-TW" sz="1400" baseline="-25000" dirty="0" smtClean="0"/>
                <a:t>12</a:t>
              </a:r>
              <a:r>
                <a:rPr lang="en-US" altLang="zh-TW" sz="1400" dirty="0" smtClean="0"/>
                <a:t>                 Y</a:t>
              </a:r>
              <a:r>
                <a:rPr lang="en-US" altLang="zh-TW" sz="1400" baseline="-25000" dirty="0" smtClean="0"/>
                <a:t>13</a:t>
              </a:r>
              <a:r>
                <a:rPr lang="en-US" altLang="zh-TW" sz="1400" dirty="0" smtClean="0"/>
                <a:t>…</a:t>
              </a:r>
            </a:p>
            <a:p>
              <a:r>
                <a:rPr lang="en-US" altLang="zh-TW" sz="1400" dirty="0"/>
                <a:t> </a:t>
              </a:r>
              <a:r>
                <a:rPr lang="en-US" altLang="zh-TW" sz="1400" dirty="0" smtClean="0"/>
                <a:t>      Y</a:t>
              </a:r>
              <a:r>
                <a:rPr lang="en-US" altLang="zh-TW" sz="1400" baseline="-25000" dirty="0" smtClean="0"/>
                <a:t>21</a:t>
              </a:r>
              <a:r>
                <a:rPr lang="en-US" altLang="zh-TW" sz="1400" dirty="0" smtClean="0"/>
                <a:t>                 Y</a:t>
              </a:r>
              <a:r>
                <a:rPr lang="en-US" altLang="zh-TW" sz="1400" baseline="-25000" dirty="0" smtClean="0"/>
                <a:t>22</a:t>
              </a:r>
              <a:r>
                <a:rPr lang="en-US" altLang="zh-TW" sz="1400" dirty="0" smtClean="0"/>
                <a:t>                 Y</a:t>
              </a:r>
              <a:r>
                <a:rPr lang="en-US" altLang="zh-TW" sz="1400" baseline="-25000" dirty="0" smtClean="0"/>
                <a:t>23</a:t>
              </a:r>
              <a:r>
                <a:rPr lang="en-US" altLang="zh-TW" sz="1400" dirty="0" smtClean="0"/>
                <a:t>…</a:t>
              </a:r>
            </a:p>
            <a:p>
              <a:r>
                <a:rPr lang="en-US" altLang="zh-TW" sz="1400" dirty="0" smtClean="0"/>
                <a:t>       Y</a:t>
              </a:r>
              <a:r>
                <a:rPr lang="en-US" altLang="zh-TW" sz="1400" baseline="-25000" dirty="0" smtClean="0"/>
                <a:t>31</a:t>
              </a:r>
              <a:r>
                <a:rPr lang="en-US" altLang="zh-TW" sz="1400" dirty="0" smtClean="0"/>
                <a:t>                 Y</a:t>
              </a:r>
              <a:r>
                <a:rPr lang="en-US" altLang="zh-TW" sz="1400" baseline="-25000" dirty="0" smtClean="0"/>
                <a:t>32</a:t>
              </a:r>
              <a:r>
                <a:rPr lang="en-US" altLang="zh-TW" sz="1400" dirty="0" smtClean="0"/>
                <a:t>                 Y</a:t>
              </a:r>
              <a:r>
                <a:rPr lang="en-US" altLang="zh-TW" sz="1400" baseline="-25000" dirty="0" smtClean="0"/>
                <a:t>33</a:t>
              </a:r>
              <a:r>
                <a:rPr lang="en-US" altLang="zh-TW" sz="1400" dirty="0" smtClean="0"/>
                <a:t>…</a:t>
              </a:r>
            </a:p>
            <a:p>
              <a:r>
                <a:rPr lang="en-US" altLang="zh-TW" sz="1400" dirty="0"/>
                <a:t> </a:t>
              </a:r>
              <a:r>
                <a:rPr lang="en-US" altLang="zh-TW" sz="1400" dirty="0" smtClean="0"/>
                <a:t>       …</a:t>
              </a:r>
            </a:p>
            <a:p>
              <a:endParaRPr lang="en-US" altLang="zh-TW" sz="1400" dirty="0"/>
            </a:p>
            <a:p>
              <a:endParaRPr lang="en-US" altLang="zh-TW" sz="1400" dirty="0" smtClean="0"/>
            </a:p>
          </p:txBody>
        </p:sp>
        <p:sp>
          <p:nvSpPr>
            <p:cNvPr id="6" name="文字方塊 5"/>
            <p:cNvSpPr txBox="1"/>
            <p:nvPr/>
          </p:nvSpPr>
          <p:spPr>
            <a:xfrm>
              <a:off x="539552" y="5815226"/>
              <a:ext cx="35573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/>
                <a:t>Colored depth frame in </a:t>
              </a:r>
              <a:r>
                <a:rPr lang="en-US" altLang="zh-TW" sz="1400" dirty="0" err="1" smtClean="0"/>
                <a:t>subpixels</a:t>
              </a:r>
              <a:r>
                <a:rPr lang="en-US" altLang="zh-TW" sz="1400" dirty="0" smtClean="0"/>
                <a:t> (R, G, B)</a:t>
              </a:r>
              <a:endParaRPr lang="zh-TW" altLang="en-US" sz="1400" dirty="0"/>
            </a:p>
          </p:txBody>
        </p:sp>
        <p:sp>
          <p:nvSpPr>
            <p:cNvPr id="11" name="文字方塊 10"/>
            <p:cNvSpPr txBox="1"/>
            <p:nvPr/>
          </p:nvSpPr>
          <p:spPr>
            <a:xfrm>
              <a:off x="6521749" y="3378478"/>
              <a:ext cx="12186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/>
                <a:t> Depth frame</a:t>
              </a:r>
              <a:endParaRPr lang="zh-TW" altLang="en-US" sz="1400" dirty="0"/>
            </a:p>
          </p:txBody>
        </p:sp>
        <p:sp>
          <p:nvSpPr>
            <p:cNvPr id="13" name="文字方塊 12"/>
            <p:cNvSpPr txBox="1"/>
            <p:nvPr/>
          </p:nvSpPr>
          <p:spPr>
            <a:xfrm>
              <a:off x="5004048" y="5826750"/>
              <a:ext cx="35573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dirty="0" smtClean="0"/>
                <a:t>Colored depth frame in </a:t>
              </a:r>
              <a:r>
                <a:rPr lang="en-US" altLang="zh-TW" sz="1400" dirty="0" err="1" smtClean="0"/>
                <a:t>subpixels</a:t>
              </a:r>
              <a:r>
                <a:rPr lang="en-US" altLang="zh-TW" sz="1400" dirty="0" smtClean="0"/>
                <a:t> (R, G, B)</a:t>
              </a:r>
              <a:endParaRPr lang="zh-TW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8242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宣紙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gradFill flip="none"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lin ang="10800000" scaled="1"/>
          <a:tileRect/>
        </a:gradFill>
        <a:ln w="19050">
          <a:headEnd type="none" w="med" len="med"/>
          <a:tailEnd type="arrow" w="med" len="med"/>
        </a:ln>
      </a:spPr>
      <a:bodyPr rtlCol="0" anchor="t"/>
      <a:lstStyle>
        <a:defPPr>
          <a:defRPr sz="1600" dirty="0" smtClean="0">
            <a:ea typeface="+mj-ea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流線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流線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62106</TotalTime>
  <Words>1266</Words>
  <Application>Microsoft Office PowerPoint</Application>
  <PresentationFormat>如螢幕大小 (4:3)</PresentationFormat>
  <Paragraphs>151</Paragraphs>
  <Slides>15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16" baseType="lpstr">
      <vt:lpstr>流線</vt:lpstr>
      <vt:lpstr> Centralized Texture-Depth Packing (CTDP) SEI Message Syntax </vt:lpstr>
      <vt:lpstr>Outlooks of CTDPs (texure-3/4, 7/8, 15/16)</vt:lpstr>
      <vt:lpstr>CTDP SEI Syntax</vt:lpstr>
      <vt:lpstr>centralized_texture-depth_packing_id</vt:lpstr>
      <vt:lpstr>centralized_texture-depth_packing_cancel_flag</vt:lpstr>
      <vt:lpstr>centralized_texture-depth_packing_type</vt:lpstr>
      <vt:lpstr>centralized_texture-depth_packing_content_interpretation_type</vt:lpstr>
      <vt:lpstr>depth_spatial_flipping_flag</vt:lpstr>
      <vt:lpstr>depth_subpixel_arrangement_flag</vt:lpstr>
      <vt:lpstr> texture_samping_type</vt:lpstr>
      <vt:lpstr> depth_samping_type</vt:lpstr>
      <vt:lpstr>centralized_texture-depth_packing_reserved_byte</vt:lpstr>
      <vt:lpstr>centralized_texture-depth_packing_persistence_flag</vt:lpstr>
      <vt:lpstr>Conclusions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Touch Center Fish Box Develop Plan</dc:title>
  <dc:creator>eddy</dc:creator>
  <cp:lastModifiedBy>Kevin J. F. Yang</cp:lastModifiedBy>
  <cp:revision>2569</cp:revision>
  <cp:lastPrinted>2013-01-07T09:47:44Z</cp:lastPrinted>
  <dcterms:created xsi:type="dcterms:W3CDTF">2010-07-18T05:58:14Z</dcterms:created>
  <dcterms:modified xsi:type="dcterms:W3CDTF">2014-10-21T15:09:41Z</dcterms:modified>
</cp:coreProperties>
</file>