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393" r:id="rId3"/>
    <p:sldId id="419" r:id="rId4"/>
    <p:sldId id="423" r:id="rId5"/>
    <p:sldId id="413" r:id="rId6"/>
    <p:sldId id="422" r:id="rId7"/>
    <p:sldId id="416" r:id="rId8"/>
    <p:sldId id="414" r:id="rId9"/>
    <p:sldId id="417" r:id="rId10"/>
    <p:sldId id="421" r:id="rId11"/>
    <p:sldId id="263" r:id="rId12"/>
  </p:sldIdLst>
  <p:sldSz cx="10528300" cy="8001000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A7A7"/>
    <a:srgbClr val="5F5F5F"/>
    <a:srgbClr val="B2B2B2"/>
    <a:srgbClr val="BBE0E3"/>
    <a:srgbClr val="CC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6589" autoAdjust="0"/>
  </p:normalViewPr>
  <p:slideViewPr>
    <p:cSldViewPr>
      <p:cViewPr>
        <p:scale>
          <a:sx n="66" d="100"/>
          <a:sy n="66" d="100"/>
        </p:scale>
        <p:origin x="-1164" y="-72"/>
      </p:cViewPr>
      <p:guideLst>
        <p:guide orient="horz" pos="2520"/>
        <p:guide pos="33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E282873E-63F8-4362-9857-734AF60A3A7A}" type="datetime1">
              <a:rPr lang="zh-CN" altLang="en-US"/>
              <a:pPr>
                <a:defRPr/>
              </a:pPr>
              <a:t>2014-10-23</a:t>
            </a:fld>
            <a:endParaRPr lang="en-US" altLang="zh-CN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DE91DC93-5594-4106-811A-BD0A0D6A75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1545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BD1F3CCC-7F86-48F7-91FB-0B08068D7499}" type="datetime1">
              <a:rPr lang="zh-CN" altLang="en-US"/>
              <a:pPr>
                <a:defRPr/>
              </a:pPr>
              <a:t>2014-10-23</a:t>
            </a:fld>
            <a:endParaRPr lang="en-US" altLang="zh-CN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5525" y="768350"/>
            <a:ext cx="50482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555FBD7D-AB1A-41D5-8CBB-252B3968C6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320523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1D0999-8371-4968-B75E-29A68F024556}" type="datetime1">
              <a:rPr lang="zh-CN" altLang="en-US" smtClean="0">
                <a:ea typeface="宋体" charset="-122"/>
              </a:rPr>
              <a:pPr/>
              <a:t>2014-10-23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23BF578-4331-4A6D-A95B-50AAF08C779C}" type="slidenum">
              <a:rPr lang="en-US" altLang="zh-CN" smtClean="0">
                <a:ea typeface="宋体" charset="-122"/>
              </a:rPr>
              <a:pPr/>
              <a:t>1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88988" y="2486025"/>
            <a:ext cx="8950325" cy="1714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79563" y="4533900"/>
            <a:ext cx="7369175" cy="20447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A10A7F8-3647-4FF0-967C-5FA774C4733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44D8DAB-3169-4F08-8687-8A144848922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5100" y="320675"/>
            <a:ext cx="2352675" cy="6826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7075" y="320675"/>
            <a:ext cx="6905625" cy="6826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24097FD9-717E-40AB-8C8F-C9455170C84E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508625" y="1866900"/>
            <a:ext cx="4629150" cy="25638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508625" y="4583113"/>
            <a:ext cx="4629150" cy="25638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FE6D260C-8F7D-4CA2-8956-2841C025AF89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27075" y="1866900"/>
            <a:ext cx="9410700" cy="528002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6CB8A53-3528-4524-98F9-BEDB21D267E6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515E7E4-A256-4E14-89A0-B4146BE2946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5141913"/>
            <a:ext cx="8948738" cy="1589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3390900"/>
            <a:ext cx="8948738" cy="1751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401C831D-1C0F-4E2D-8191-01D9FBE257A8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0862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3538C4B-6210-4390-BDB5-5533AA8DFD13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20675"/>
            <a:ext cx="9474200" cy="1333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7050" y="1790700"/>
            <a:ext cx="4651375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050" y="2536825"/>
            <a:ext cx="4651375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48288" y="1790700"/>
            <a:ext cx="4652962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48288" y="2536825"/>
            <a:ext cx="4652962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33B5AF51-8C45-47FA-ABD8-8FF9C5200DA5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C02B449-C746-4E2A-BD4F-98EA246777E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1910984-591E-43DB-8609-50EA600FC8F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19088"/>
            <a:ext cx="3462338" cy="1355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16388" y="319088"/>
            <a:ext cx="5884862" cy="6827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7050" y="1674813"/>
            <a:ext cx="3462338" cy="547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D00E37C-2455-4872-9CF8-0CB1ED5B72ED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63750" y="5600700"/>
            <a:ext cx="6316663" cy="6619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63750" y="714375"/>
            <a:ext cx="6316663" cy="4800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63750" y="6262688"/>
            <a:ext cx="6316663" cy="938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CD39FE50-CD05-40F7-B2D6-DE73AD02F9D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7" name="Picture 12" descr="海思-修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7326313"/>
            <a:ext cx="1052830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65" name="Object 41"/>
          <p:cNvGraphicFramePr>
            <a:graphicFrameLocks noChangeAspect="1"/>
          </p:cNvGraphicFramePr>
          <p:nvPr/>
        </p:nvGraphicFramePr>
        <p:xfrm>
          <a:off x="800100" y="7569200"/>
          <a:ext cx="1800225" cy="17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CorelDRAW" r:id="rId17" imgW="13754520" imgH="1340640" progId="">
                  <p:embed/>
                </p:oleObj>
              </mc:Choice>
              <mc:Fallback>
                <p:oleObj name="CorelDRAW" r:id="rId17" imgW="13754520" imgH="1340640" progId="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7569200"/>
                        <a:ext cx="1800225" cy="17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-2224088" y="0"/>
            <a:ext cx="2095500" cy="8743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封面英文标题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:47pt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 algn="l">
              <a:defRPr/>
            </a:pPr>
            <a:endParaRPr lang="zh-CN" altLang="en-US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封面中文标题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:40-47pt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 algn="l">
              <a:defRPr/>
            </a:pPr>
            <a:endParaRPr lang="zh-CN" altLang="en-US" sz="1800" b="1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:30-35pt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 Arial</a:t>
            </a:r>
            <a:r>
              <a:rPr lang="en-US" altLang="zh-CN" sz="1800" smtClean="0"/>
              <a:t> 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:18-24pt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 algn="l">
              <a:defRPr/>
            </a:pPr>
            <a:endParaRPr lang="en-US" altLang="zh-CN" sz="1800" b="1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:35pt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细黑体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:22-24pt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spcBef>
                <a:spcPct val="50000"/>
              </a:spcBef>
              <a:defRPr/>
            </a:pPr>
            <a:endParaRPr lang="en-US" altLang="zh-CN" sz="1800" smtClean="0">
              <a:solidFill>
                <a:schemeClr val="bg1"/>
              </a:solidFill>
            </a:endParaRPr>
          </a:p>
        </p:txBody>
      </p:sp>
      <p:pic>
        <p:nvPicPr>
          <p:cNvPr id="1069" name="Picture 11" descr="海思-修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8504238" y="7481888"/>
            <a:ext cx="17287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27075" y="320675"/>
            <a:ext cx="94107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71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7075" y="1866900"/>
            <a:ext cx="94107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85000"/>
              </a:lnSpc>
              <a:defRPr sz="1200">
                <a:latin typeface="FrutigerNext LT Medium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AB2E57AB-609D-4EB1-9D9A-857DC305F8C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sldNum="0" hdr="0" ftr="0"/>
  <p:txStyles>
    <p:titleStyle>
      <a:lvl1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+mj-lt"/>
          <a:ea typeface="+mj-ea"/>
          <a:cs typeface="+mj-cs"/>
        </a:defRPr>
      </a:lvl1pPr>
      <a:lvl2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2pPr>
      <a:lvl3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3pPr>
      <a:lvl4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4pPr>
      <a:lvl5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5pPr>
      <a:lvl6pPr marL="4572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6pPr>
      <a:lvl7pPr marL="9144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7pPr>
      <a:lvl8pPr marL="13716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8pPr>
      <a:lvl9pPr marL="18288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9pPr>
    </p:titleStyle>
    <p:bodyStyle>
      <a:lvl1pPr marL="396875" indent="-396875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3pPr>
      <a:lvl4pPr marL="1852613" indent="-265113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4pPr>
      <a:lvl5pPr marL="2382838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5pPr>
      <a:lvl6pPr marL="28400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6pPr>
      <a:lvl7pPr marL="32972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7pPr>
      <a:lvl8pPr marL="37544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8pPr>
      <a:lvl9pPr marL="42116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4" name="日期占位符 5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B956B735-8773-4EB0-9936-51BA97FA9DF5}" type="slidenum">
              <a:rPr lang="de-DE" altLang="zh-CN" smtClean="0">
                <a:latin typeface="FrutigerNext LT Medium"/>
              </a:rPr>
              <a:pPr/>
              <a:t>1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095" name="Rectangle 39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/>
          </a:p>
        </p:txBody>
      </p:sp>
      <p:pic>
        <p:nvPicPr>
          <p:cNvPr id="2096" name="Picture 69" descr="海思-修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613" y="0"/>
            <a:ext cx="10528300" cy="790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93" name="Object 4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73100" y="7331075"/>
          <a:ext cx="2447925" cy="14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5" name="CorelDRAW" r:id="rId5" imgW="6604560" imgH="402120" progId="">
                  <p:embed/>
                </p:oleObj>
              </mc:Choice>
              <mc:Fallback>
                <p:oleObj name="CorelDRAW" r:id="rId5" imgW="6604560" imgH="402120" progId="">
                  <p:embed/>
                  <p:pic>
                    <p:nvPicPr>
                      <p:cNvPr id="0" name="Picture 4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7331075"/>
                        <a:ext cx="2447925" cy="14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97" name="Picture 51" descr="海思-修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6538" y="7169150"/>
            <a:ext cx="1985962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8" name="Text Box 52"/>
          <p:cNvSpPr txBox="1">
            <a:spLocks noChangeArrowheads="1"/>
          </p:cNvSpPr>
          <p:nvPr/>
        </p:nvSpPr>
        <p:spPr bwMode="auto">
          <a:xfrm>
            <a:off x="7785100" y="5932488"/>
            <a:ext cx="2049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600" b="1"/>
              <a:t>www.hisilicon.com</a:t>
            </a:r>
          </a:p>
        </p:txBody>
      </p:sp>
      <p:sp>
        <p:nvSpPr>
          <p:cNvPr id="2099" name="Text Box 61"/>
          <p:cNvSpPr txBox="1">
            <a:spLocks noChangeArrowheads="1"/>
          </p:cNvSpPr>
          <p:nvPr/>
        </p:nvSpPr>
        <p:spPr bwMode="auto">
          <a:xfrm>
            <a:off x="5649913" y="615950"/>
            <a:ext cx="43211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900" b="1" i="1">
                <a:solidFill>
                  <a:schemeClr val="bg1"/>
                </a:solidFill>
                <a:latin typeface="Times New Roman" pitchFamily="18" charset="0"/>
              </a:rPr>
              <a:t>The Right silicon for your next BIG idea</a:t>
            </a:r>
          </a:p>
        </p:txBody>
      </p:sp>
      <p:pic>
        <p:nvPicPr>
          <p:cNvPr id="2100" name="Picture 65" descr="海思-修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59638" y="1238250"/>
            <a:ext cx="25701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70"/>
          <p:cNvSpPr txBox="1">
            <a:spLocks noChangeArrowheads="1"/>
          </p:cNvSpPr>
          <p:nvPr/>
        </p:nvSpPr>
        <p:spPr bwMode="auto">
          <a:xfrm>
            <a:off x="3103563" y="2921000"/>
            <a:ext cx="7246152" cy="86710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 lIns="0" tIns="216000" rIns="0" bIns="216000">
            <a:spAutoFit/>
          </a:bodyPr>
          <a:lstStyle/>
          <a:p>
            <a:pPr algn="l" defTabSz="1058863">
              <a:defRPr/>
            </a:pPr>
            <a:r>
              <a:rPr lang="en-US" altLang="zh-CN" sz="2800" b="1" dirty="0" smtClean="0"/>
              <a:t>On Single </a:t>
            </a:r>
            <a:r>
              <a:rPr lang="en-US" altLang="zh-CN" sz="2800" b="1" dirty="0"/>
              <a:t>Depth Mode</a:t>
            </a:r>
            <a:r>
              <a:rPr lang="en-CA" altLang="zh-CN" sz="2800" b="1" dirty="0"/>
              <a:t> Simplification</a:t>
            </a:r>
            <a:endParaRPr lang="en-US" altLang="zh-CN" sz="2800" dirty="0"/>
          </a:p>
        </p:txBody>
      </p:sp>
      <p:sp>
        <p:nvSpPr>
          <p:cNvPr id="2102" name="Text Box 74"/>
          <p:cNvSpPr txBox="1">
            <a:spLocks noChangeArrowheads="1"/>
          </p:cNvSpPr>
          <p:nvPr/>
        </p:nvSpPr>
        <p:spPr bwMode="auto">
          <a:xfrm>
            <a:off x="2730057" y="4034335"/>
            <a:ext cx="6704982" cy="36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5" tIns="45712" rIns="91425" bIns="45712">
            <a:spAutoFit/>
          </a:bodyPr>
          <a:lstStyle/>
          <a:p>
            <a:pPr hangingPunct="0"/>
            <a:r>
              <a:rPr lang="en-CA" altLang="zh-CN" sz="1800" dirty="0" err="1"/>
              <a:t>Zhouye</a:t>
            </a:r>
            <a:r>
              <a:rPr lang="en-CA" altLang="zh-CN" sz="1800" dirty="0"/>
              <a:t> </a:t>
            </a:r>
            <a:r>
              <a:rPr lang="en-CA" altLang="zh-CN" sz="1800" dirty="0" err="1" smtClean="0"/>
              <a:t>Gu</a:t>
            </a:r>
            <a:r>
              <a:rPr lang="en-CA" altLang="zh-CN" sz="1800" baseline="30000" dirty="0" err="1" smtClean="0"/>
              <a:t>1</a:t>
            </a:r>
            <a:r>
              <a:rPr lang="en-CA" altLang="zh-CN" sz="1800" baseline="30000" dirty="0" smtClean="0"/>
              <a:t>  </a:t>
            </a:r>
            <a:r>
              <a:rPr lang="en-CA" altLang="zh-CN" sz="1800" dirty="0" err="1" smtClean="0"/>
              <a:t>Jianhua</a:t>
            </a:r>
            <a:r>
              <a:rPr lang="en-CA" altLang="zh-CN" sz="1800" dirty="0" smtClean="0"/>
              <a:t> </a:t>
            </a:r>
            <a:r>
              <a:rPr lang="en-CA" altLang="zh-CN" sz="1800" dirty="0" err="1" smtClean="0"/>
              <a:t>Zheng</a:t>
            </a:r>
            <a:r>
              <a:rPr lang="en-CA" altLang="zh-CN" sz="1800" baseline="30000" dirty="0" err="1" smtClean="0"/>
              <a:t>2</a:t>
            </a:r>
            <a:r>
              <a:rPr lang="en-CA" altLang="zh-CN" sz="1800" baseline="30000" dirty="0" smtClean="0"/>
              <a:t>  </a:t>
            </a:r>
            <a:r>
              <a:rPr lang="en-CA" altLang="zh-CN" sz="1800" dirty="0" smtClean="0"/>
              <a:t>Nam </a:t>
            </a:r>
            <a:r>
              <a:rPr lang="en-CA" altLang="zh-CN" sz="1800" dirty="0" err="1" smtClean="0"/>
              <a:t>Ling</a:t>
            </a:r>
            <a:r>
              <a:rPr lang="en-CA" altLang="zh-CN" sz="1800" baseline="30000" dirty="0" err="1" smtClean="0"/>
              <a:t>1</a:t>
            </a:r>
            <a:r>
              <a:rPr lang="en-CA" altLang="zh-CN" sz="1800" baseline="30000" dirty="0" smtClean="0"/>
              <a:t>  </a:t>
            </a:r>
            <a:r>
              <a:rPr lang="en-CA" altLang="zh-CN" sz="1800" dirty="0" smtClean="0"/>
              <a:t>Philipp </a:t>
            </a:r>
            <a:r>
              <a:rPr lang="en-CA" altLang="zh-CN" sz="1800" dirty="0" err="1"/>
              <a:t>Zhang</a:t>
            </a:r>
            <a:r>
              <a:rPr lang="en-CA" altLang="zh-CN" sz="1800" baseline="30000" dirty="0" err="1"/>
              <a:t>2</a:t>
            </a:r>
            <a:endParaRPr lang="zh-CN" altLang="zh-CN" sz="1800" dirty="0"/>
          </a:p>
        </p:txBody>
      </p:sp>
      <p:sp>
        <p:nvSpPr>
          <p:cNvPr id="2103" name="Text Box 52"/>
          <p:cNvSpPr txBox="1">
            <a:spLocks noChangeArrowheads="1"/>
          </p:cNvSpPr>
          <p:nvPr/>
        </p:nvSpPr>
        <p:spPr bwMode="auto">
          <a:xfrm>
            <a:off x="3035300" y="2619375"/>
            <a:ext cx="20494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600" b="1" dirty="0" err="1" smtClean="0"/>
              <a:t>JCT3V-J0065</a:t>
            </a:r>
            <a:endParaRPr lang="en-US" altLang="zh-CN" sz="1600" b="1" dirty="0"/>
          </a:p>
        </p:txBody>
      </p:sp>
      <p:sp>
        <p:nvSpPr>
          <p:cNvPr id="3" name="矩形 2"/>
          <p:cNvSpPr/>
          <p:nvPr/>
        </p:nvSpPr>
        <p:spPr>
          <a:xfrm>
            <a:off x="2744935" y="4990610"/>
            <a:ext cx="6344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zh-CN" sz="1800" dirty="0"/>
              <a:t>Santa Clara </a:t>
            </a:r>
            <a:r>
              <a:rPr lang="en-CA" altLang="zh-CN" sz="1800" dirty="0" err="1"/>
              <a:t>University</a:t>
            </a:r>
            <a:r>
              <a:rPr lang="en-CA" altLang="zh-CN" sz="1800" baseline="30000" dirty="0" err="1"/>
              <a:t>1</a:t>
            </a:r>
            <a:r>
              <a:rPr lang="en-CA" altLang="zh-CN" sz="1800" dirty="0"/>
              <a:t> and </a:t>
            </a:r>
            <a:r>
              <a:rPr lang="en-CA" altLang="zh-CN" sz="1800" dirty="0" err="1"/>
              <a:t>HiSilicon</a:t>
            </a:r>
            <a:r>
              <a:rPr lang="en-CA" altLang="zh-CN" sz="1800" dirty="0"/>
              <a:t> </a:t>
            </a:r>
            <a:r>
              <a:rPr lang="en-CA" altLang="zh-CN" sz="1800" dirty="0" err="1" smtClean="0"/>
              <a:t>Technologies</a:t>
            </a:r>
            <a:r>
              <a:rPr lang="en-CA" altLang="zh-CN" sz="1800" baseline="30000" dirty="0" err="1" smtClean="0"/>
              <a:t>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10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Spec. Changes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35" y="1505697"/>
            <a:ext cx="9813904" cy="542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6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3483C8BE-87F1-438D-92A7-D9150B63A359}" type="slidenum">
              <a:rPr lang="de-DE" altLang="zh-CN" smtClean="0">
                <a:latin typeface="FrutigerNext LT Medium"/>
              </a:rPr>
              <a:pPr/>
              <a:t>11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33794" name="Rectangle 8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rgbClr val="A7A7A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/>
          </a:p>
        </p:txBody>
      </p:sp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3824288" y="4721225"/>
            <a:ext cx="3455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4400" b="1">
                <a:solidFill>
                  <a:schemeClr val="bg1"/>
                </a:solidFill>
              </a:rPr>
              <a:t>Thank you!</a:t>
            </a:r>
          </a:p>
        </p:txBody>
      </p:sp>
      <p:grpSp>
        <p:nvGrpSpPr>
          <p:cNvPr id="33796" name="Group 13"/>
          <p:cNvGrpSpPr>
            <a:grpSpLocks/>
          </p:cNvGrpSpPr>
          <p:nvPr/>
        </p:nvGrpSpPr>
        <p:grpSpPr bwMode="auto">
          <a:xfrm>
            <a:off x="3763963" y="2122488"/>
            <a:ext cx="3197225" cy="2443162"/>
            <a:chOff x="2371" y="1337"/>
            <a:chExt cx="2014" cy="1539"/>
          </a:xfrm>
        </p:grpSpPr>
        <p:pic>
          <p:nvPicPr>
            <p:cNvPr id="33798" name="Picture 12" descr="风车"/>
            <p:cNvPicPr>
              <a:picLocks noChangeAspect="1" noChangeArrowheads="1"/>
            </p:cNvPicPr>
            <p:nvPr/>
          </p:nvPicPr>
          <p:blipFill>
            <a:blip r:embed="rId2"/>
            <a:srcRect l="17908" t="40828"/>
            <a:stretch>
              <a:fillRect/>
            </a:stretch>
          </p:blipFill>
          <p:spPr bwMode="auto">
            <a:xfrm>
              <a:off x="2404" y="1369"/>
              <a:ext cx="1956" cy="1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799" name="Rectangle 9"/>
            <p:cNvSpPr>
              <a:spLocks noChangeArrowheads="1"/>
            </p:cNvSpPr>
            <p:nvPr/>
          </p:nvSpPr>
          <p:spPr bwMode="auto">
            <a:xfrm>
              <a:off x="2371" y="1337"/>
              <a:ext cx="2014" cy="153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zh-CN" altLang="en-US"/>
            </a:p>
          </p:txBody>
        </p:sp>
      </p:grpSp>
      <p:sp>
        <p:nvSpPr>
          <p:cNvPr id="33797" name="Text Box 10"/>
          <p:cNvSpPr txBox="1">
            <a:spLocks noChangeArrowheads="1"/>
          </p:cNvSpPr>
          <p:nvPr/>
        </p:nvSpPr>
        <p:spPr bwMode="auto">
          <a:xfrm>
            <a:off x="4400550" y="5513388"/>
            <a:ext cx="2376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800">
                <a:solidFill>
                  <a:schemeClr val="bg1"/>
                </a:solidFill>
              </a:rPr>
              <a:t>www.hisilicon.com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2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 smtClean="0"/>
              <a:t>Summary of Proposals 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490604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18" y="895155"/>
            <a:ext cx="9256277" cy="328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778753" y="6786828"/>
            <a:ext cx="8446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altLang="zh-CN" sz="1800" dirty="0" smtClean="0"/>
              <a:t>Unified </a:t>
            </a:r>
            <a:r>
              <a:rPr lang="en-CA" altLang="zh-CN" sz="1800" dirty="0" err="1" smtClean="0"/>
              <a:t>solution1</a:t>
            </a:r>
            <a:r>
              <a:rPr lang="en-CA" altLang="zh-CN" sz="1800" dirty="0" smtClean="0"/>
              <a:t>(</a:t>
            </a:r>
            <a:r>
              <a:rPr lang="en-CA" altLang="zh-CN" sz="1800" dirty="0" err="1" smtClean="0"/>
              <a:t>JCT3V-J0040</a:t>
            </a:r>
            <a:r>
              <a:rPr lang="en-CA" altLang="zh-CN" sz="1800" dirty="0"/>
              <a:t>, 0054, </a:t>
            </a:r>
            <a:r>
              <a:rPr lang="en-CA" altLang="zh-CN" sz="1800" dirty="0" err="1"/>
              <a:t>0058p1&amp;2</a:t>
            </a:r>
            <a:r>
              <a:rPr lang="en-CA" altLang="zh-CN" sz="1800" dirty="0"/>
              <a:t>)can be </a:t>
            </a:r>
            <a:r>
              <a:rPr lang="en-CA" altLang="zh-CN" sz="1800" dirty="0" smtClean="0"/>
              <a:t>further </a:t>
            </a:r>
            <a:r>
              <a:rPr lang="en-CA" altLang="zh-CN" sz="1800" dirty="0"/>
              <a:t>unified with </a:t>
            </a:r>
            <a:r>
              <a:rPr lang="en-CA" altLang="zh-CN" sz="1800" dirty="0" err="1" smtClean="0"/>
              <a:t>JCT3V-J0065</a:t>
            </a:r>
            <a:r>
              <a:rPr lang="en-CA" altLang="zh-CN" sz="1800" dirty="0" smtClean="0"/>
              <a:t>(one </a:t>
            </a:r>
            <a:r>
              <a:rPr lang="en-CA" altLang="zh-CN" sz="1800" dirty="0"/>
              <a:t>pattern) to get more simplest solution.</a:t>
            </a:r>
            <a:endParaRPr lang="zh-CN" altLang="zh-CN" sz="1800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778753" y="4180520"/>
            <a:ext cx="95859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US" altLang="zh-CN" sz="2000" dirty="0" err="1" smtClean="0"/>
              <a:t>Solution1</a:t>
            </a:r>
            <a:r>
              <a:rPr lang="en-US" altLang="zh-CN" sz="2000" dirty="0"/>
              <a:t> </a:t>
            </a:r>
            <a:r>
              <a:rPr lang="en-CA" altLang="zh-CN" sz="2000" dirty="0" smtClean="0"/>
              <a:t>(</a:t>
            </a:r>
            <a:r>
              <a:rPr lang="en-CA" altLang="zh-CN" sz="2000" dirty="0" err="1" smtClean="0"/>
              <a:t>JCT3V-J0040</a:t>
            </a:r>
            <a:r>
              <a:rPr lang="en-CA" altLang="zh-CN" sz="2000" dirty="0"/>
              <a:t>, 0054, </a:t>
            </a:r>
            <a:r>
              <a:rPr lang="en-CA" altLang="zh-CN" sz="2000" dirty="0" err="1" smtClean="0"/>
              <a:t>0058p1&amp;2</a:t>
            </a:r>
            <a:r>
              <a:rPr lang="en-CA" altLang="zh-CN" sz="2000" dirty="0" smtClean="0"/>
              <a:t>)</a:t>
            </a:r>
            <a:endParaRPr lang="en-US" altLang="zh-CN" sz="2000" dirty="0" smtClean="0"/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 reduce candidate </a:t>
            </a:r>
            <a:r>
              <a:rPr lang="en-US" altLang="zh-CN" sz="2000" dirty="0" err="1" smtClean="0"/>
              <a:t>Num</a:t>
            </a:r>
            <a:r>
              <a:rPr lang="en-US" altLang="zh-CN" sz="2000" dirty="0" smtClean="0"/>
              <a:t> from 5 to 2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remove pruning  </a:t>
            </a:r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778753" y="5245744"/>
            <a:ext cx="95859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US" altLang="zh-CN" sz="2000" dirty="0" err="1"/>
              <a:t>Solution2</a:t>
            </a:r>
            <a:r>
              <a:rPr lang="en-US" altLang="zh-CN" sz="2000" dirty="0"/>
              <a:t>: </a:t>
            </a:r>
            <a:r>
              <a:rPr lang="en-US" altLang="zh-CN" sz="2000" dirty="0" err="1" smtClean="0"/>
              <a:t>Solution1+J0065</a:t>
            </a:r>
            <a:endParaRPr lang="en-US" altLang="zh-CN" sz="2000" dirty="0" smtClean="0"/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chemeClr val="bg2"/>
                </a:solidFill>
              </a:rPr>
              <a:t>reduce candidate </a:t>
            </a:r>
            <a:r>
              <a:rPr lang="en-US" altLang="zh-CN" sz="2000" dirty="0" err="1">
                <a:solidFill>
                  <a:schemeClr val="bg2"/>
                </a:solidFill>
              </a:rPr>
              <a:t>Num</a:t>
            </a:r>
            <a:r>
              <a:rPr lang="en-US" altLang="zh-CN" sz="2000" dirty="0">
                <a:solidFill>
                  <a:schemeClr val="bg2"/>
                </a:solidFill>
              </a:rPr>
              <a:t> from 5 to 2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chemeClr val="bg2"/>
                </a:solidFill>
              </a:rPr>
              <a:t>remove </a:t>
            </a:r>
            <a:r>
              <a:rPr lang="en-US" altLang="zh-CN" sz="2000" dirty="0">
                <a:solidFill>
                  <a:schemeClr val="bg2"/>
                </a:solidFill>
              </a:rPr>
              <a:t>pruning </a:t>
            </a:r>
            <a:r>
              <a:rPr lang="en-US" altLang="zh-CN" sz="2000" dirty="0" smtClean="0">
                <a:solidFill>
                  <a:schemeClr val="bg2"/>
                </a:solidFill>
              </a:rPr>
              <a:t> 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Further </a:t>
            </a:r>
            <a:r>
              <a:rPr lang="en-US" altLang="zh-CN" sz="2000" dirty="0"/>
              <a:t>clean up on the candidate list </a:t>
            </a:r>
            <a:r>
              <a:rPr lang="en-US" altLang="zh-CN" sz="2000" dirty="0" smtClean="0"/>
              <a:t>derivation</a:t>
            </a:r>
            <a:endParaRPr lang="en-US" altLang="zh-C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3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 smtClean="0"/>
              <a:t>Unification Solution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1" name="Rectangle 21"/>
          <p:cNvSpPr>
            <a:spLocks noChangeArrowheads="1"/>
          </p:cNvSpPr>
          <p:nvPr/>
        </p:nvSpPr>
        <p:spPr bwMode="auto">
          <a:xfrm>
            <a:off x="465882" y="1153571"/>
            <a:ext cx="95859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US" altLang="zh-CN" sz="2000" dirty="0" smtClean="0"/>
              <a:t>In </a:t>
            </a:r>
            <a:r>
              <a:rPr lang="en-US" altLang="zh-CN" sz="2000" dirty="0" err="1" smtClean="0"/>
              <a:t>J0065</a:t>
            </a:r>
            <a:r>
              <a:rPr lang="en-US" altLang="zh-CN" sz="2000" dirty="0" smtClean="0"/>
              <a:t> </a:t>
            </a:r>
            <a:r>
              <a:rPr lang="en-US" altLang="zh-CN" sz="2000" dirty="0" err="1" smtClean="0"/>
              <a:t>Method1</a:t>
            </a:r>
            <a:r>
              <a:rPr lang="en-US" altLang="zh-CN" sz="2000" dirty="0" smtClean="0"/>
              <a:t>, with two candidate </a:t>
            </a:r>
            <a:r>
              <a:rPr lang="en-US" altLang="zh-CN" sz="2000" dirty="0"/>
              <a:t>positions as </a:t>
            </a:r>
            <a:r>
              <a:rPr lang="en-US" altLang="zh-CN" sz="2000" dirty="0" smtClean="0"/>
              <a:t>same as </a:t>
            </a:r>
            <a:r>
              <a:rPr lang="en-US" altLang="zh-CN" sz="2000" dirty="0" err="1" smtClean="0"/>
              <a:t>Solution1</a:t>
            </a:r>
            <a:r>
              <a:rPr lang="en-US" altLang="zh-CN" sz="2000" dirty="0" smtClean="0"/>
              <a:t>. as shown </a:t>
            </a:r>
            <a:r>
              <a:rPr lang="en-US" altLang="zh-CN" sz="2000" dirty="0"/>
              <a:t>in Figure </a:t>
            </a:r>
            <a:r>
              <a:rPr lang="en-US" altLang="zh-CN" sz="2000" dirty="0" smtClean="0"/>
              <a:t>2. 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err="1" smtClean="0"/>
              <a:t>single_sample_idx</a:t>
            </a:r>
            <a:r>
              <a:rPr lang="en-US" altLang="zh-CN" sz="2000" dirty="0" smtClean="0"/>
              <a:t> specifies the index of the single sample candidates</a:t>
            </a:r>
            <a:r>
              <a:rPr lang="en-US" altLang="zh-CN" sz="2000" dirty="0"/>
              <a:t> (A</a:t>
            </a:r>
            <a:r>
              <a:rPr lang="en-US" altLang="zh-CN" sz="2000" baseline="-25000" dirty="0"/>
              <a:t>n/2</a:t>
            </a:r>
            <a:r>
              <a:rPr lang="en-US" altLang="zh-CN" sz="2000" dirty="0"/>
              <a:t>/ </a:t>
            </a:r>
            <a:r>
              <a:rPr lang="en-US" altLang="zh-CN" sz="2000" dirty="0" err="1"/>
              <a:t>B</a:t>
            </a:r>
            <a:r>
              <a:rPr lang="en-US" altLang="zh-CN" sz="2000" baseline="-25000" dirty="0" err="1"/>
              <a:t>n</a:t>
            </a:r>
            <a:r>
              <a:rPr lang="en-US" altLang="zh-CN" sz="2000" baseline="-25000" dirty="0"/>
              <a:t>/2</a:t>
            </a:r>
            <a:r>
              <a:rPr lang="en-US" altLang="zh-CN" sz="2000" dirty="0" smtClean="0"/>
              <a:t>). 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err="1" smtClean="0"/>
              <a:t>DepthVal</a:t>
            </a:r>
            <a:r>
              <a:rPr lang="en-US" altLang="zh-CN" sz="2000" dirty="0" smtClean="0"/>
              <a:t> is set </a:t>
            </a:r>
            <a:r>
              <a:rPr lang="en-US" altLang="zh-CN" sz="2000" dirty="0"/>
              <a:t>to 128 (</a:t>
            </a:r>
            <a:r>
              <a:rPr lang="en-US" altLang="zh-CN" sz="2000" dirty="0" err="1"/>
              <a:t>2</a:t>
            </a:r>
            <a:r>
              <a:rPr lang="en-US" altLang="zh-CN" sz="2000" baseline="30000" dirty="0" err="1"/>
              <a:t>bitDepth</a:t>
            </a:r>
            <a:r>
              <a:rPr lang="en-US" altLang="zh-CN" sz="2000" baseline="30000" dirty="0"/>
              <a:t>-1</a:t>
            </a:r>
            <a:r>
              <a:rPr lang="en-US" altLang="zh-CN" sz="2000" dirty="0"/>
              <a:t> when </a:t>
            </a:r>
            <a:r>
              <a:rPr lang="en-US" altLang="zh-CN" sz="2000" dirty="0" err="1"/>
              <a:t>bitDepth</a:t>
            </a:r>
            <a:r>
              <a:rPr lang="en-US" altLang="zh-CN" sz="2000" dirty="0"/>
              <a:t>=8) </a:t>
            </a:r>
            <a:endParaRPr lang="en-US" altLang="zh-CN" sz="2000" dirty="0" smtClean="0"/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Checking </a:t>
            </a:r>
            <a:r>
              <a:rPr lang="en-US" altLang="zh-CN" sz="2000" dirty="0"/>
              <a:t>the </a:t>
            </a:r>
            <a:r>
              <a:rPr lang="en-US" altLang="zh-CN" sz="2000" dirty="0" err="1" smtClean="0"/>
              <a:t>availablity</a:t>
            </a:r>
            <a:r>
              <a:rPr lang="en-US" altLang="zh-CN" sz="2000" dirty="0" smtClean="0"/>
              <a:t> of the reference pixel (A</a:t>
            </a:r>
            <a:r>
              <a:rPr lang="en-US" altLang="zh-CN" sz="2000" baseline="-25000" dirty="0" smtClean="0"/>
              <a:t>n/2</a:t>
            </a:r>
            <a:r>
              <a:rPr lang="en-US" altLang="zh-CN" sz="2000" dirty="0" smtClean="0"/>
              <a:t>/ </a:t>
            </a:r>
            <a:r>
              <a:rPr lang="en-US" altLang="zh-CN" sz="2000" dirty="0" err="1"/>
              <a:t>B</a:t>
            </a:r>
            <a:r>
              <a:rPr lang="en-US" altLang="zh-CN" sz="2000" baseline="-25000" dirty="0" err="1"/>
              <a:t>n</a:t>
            </a:r>
            <a:r>
              <a:rPr lang="en-US" altLang="zh-CN" sz="2000" baseline="-25000" dirty="0"/>
              <a:t>/2</a:t>
            </a:r>
            <a:r>
              <a:rPr lang="en-US" altLang="zh-CN" sz="2000" dirty="0" smtClean="0"/>
              <a:t>),  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If the reference pixel is available, </a:t>
            </a:r>
            <a:r>
              <a:rPr lang="en-US" altLang="zh-CN" sz="2000" dirty="0" err="1"/>
              <a:t>DepthVal</a:t>
            </a:r>
            <a:r>
              <a:rPr lang="en-US" altLang="zh-CN" sz="2000" dirty="0"/>
              <a:t> </a:t>
            </a:r>
            <a:r>
              <a:rPr lang="en-US" altLang="zh-CN" sz="2000" dirty="0" smtClean="0"/>
              <a:t>is equals to the available pixel, and </a:t>
            </a:r>
            <a:r>
              <a:rPr lang="en-US" altLang="zh-CN" sz="2000" dirty="0" err="1"/>
              <a:t>DepthVal</a:t>
            </a:r>
            <a:r>
              <a:rPr lang="en-US" altLang="zh-CN" sz="2000" dirty="0" smtClean="0"/>
              <a:t> is selected to </a:t>
            </a:r>
            <a:r>
              <a:rPr lang="en-US" altLang="zh-CN" sz="2000" dirty="0"/>
              <a:t>fill the current </a:t>
            </a:r>
            <a:r>
              <a:rPr lang="en-US" altLang="zh-CN" sz="2000" dirty="0" smtClean="0"/>
              <a:t>CU;</a:t>
            </a:r>
          </a:p>
          <a:p>
            <a:pPr marL="0" lvl="1" algn="l"/>
            <a:endParaRPr lang="en-US" altLang="zh-CN" sz="2000" dirty="0" smtClean="0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9935" y="6678062"/>
            <a:ext cx="101409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altLang="zh-CN" sz="1600" b="1" dirty="0" err="1" smtClean="0"/>
              <a:t>Figure2</a:t>
            </a:r>
            <a:r>
              <a:rPr lang="en-US" altLang="zh-CN" sz="1600" b="1" dirty="0" smtClean="0"/>
              <a:t>      candidate positions (A</a:t>
            </a:r>
            <a:r>
              <a:rPr lang="en-US" altLang="zh-CN" sz="1600" b="1" baseline="-25000" dirty="0" smtClean="0"/>
              <a:t>n/2</a:t>
            </a:r>
            <a:r>
              <a:rPr lang="en-US" altLang="zh-CN" sz="1600" b="1" dirty="0"/>
              <a:t>, </a:t>
            </a:r>
            <a:r>
              <a:rPr lang="en-US" altLang="zh-CN" sz="1600" b="1" dirty="0" smtClean="0"/>
              <a:t>B</a:t>
            </a:r>
            <a:r>
              <a:rPr lang="en-US" altLang="zh-CN" sz="1600" b="1" baseline="-25000" dirty="0" smtClean="0"/>
              <a:t> </a:t>
            </a:r>
            <a:r>
              <a:rPr lang="en-US" altLang="zh-CN" sz="1600" b="1" baseline="-25000" dirty="0"/>
              <a:t>n/2</a:t>
            </a:r>
            <a:r>
              <a:rPr lang="en-US" altLang="zh-CN" sz="1600" b="1" dirty="0"/>
              <a:t>)</a:t>
            </a:r>
            <a:r>
              <a:rPr lang="en-CA" altLang="zh-CN" sz="1600" b="1" dirty="0"/>
              <a:t>.</a:t>
            </a:r>
            <a:endParaRPr lang="zh-CN" altLang="zh-CN" sz="1600" b="1" dirty="0"/>
          </a:p>
        </p:txBody>
      </p:sp>
      <p:pic>
        <p:nvPicPr>
          <p:cNvPr id="307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940" y="3760711"/>
            <a:ext cx="3095549" cy="2874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95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4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 smtClean="0"/>
              <a:t>Unification Solution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490604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0" y="1660240"/>
            <a:ext cx="9845598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901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algn="l"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5DBF26A-95B9-4442-BACD-4AFE8C903051}" type="slidenum">
              <a:rPr lang="de-DE" altLang="zh-CN" sz="1200">
                <a:latin typeface="FrutigerNext LT Medium"/>
                <a:ea typeface="MS PGothic" pitchFamily="34" charset="-128"/>
              </a:rPr>
              <a:pPr algn="l" eaLnBrk="0" hangingPunct="0">
                <a:lnSpc>
                  <a:spcPct val="85000"/>
                </a:lnSpc>
              </a:pPr>
              <a:t>5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Experimental results (</a:t>
            </a:r>
            <a:r>
              <a:rPr lang="en-US" altLang="zh-CN" sz="3200" b="1" dirty="0" err="1" smtClean="0"/>
              <a:t>Solution1&amp;2,CTC</a:t>
            </a:r>
            <a:r>
              <a:rPr lang="en-US" altLang="zh-CN" sz="3200" b="1" dirty="0" smtClean="0"/>
              <a:t>)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8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9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1478" y="2048902"/>
            <a:ext cx="7200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err="1" smtClean="0"/>
              <a:t>s1</a:t>
            </a:r>
            <a:endParaRPr lang="zh-CN" altLang="zh-CN" sz="1600" b="1" dirty="0"/>
          </a:p>
        </p:txBody>
      </p:sp>
      <p:sp>
        <p:nvSpPr>
          <p:cNvPr id="16" name="矩形 15"/>
          <p:cNvSpPr/>
          <p:nvPr/>
        </p:nvSpPr>
        <p:spPr>
          <a:xfrm>
            <a:off x="140540" y="4900600"/>
            <a:ext cx="4936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err="1" smtClean="0"/>
              <a:t>S2</a:t>
            </a:r>
            <a:endParaRPr lang="zh-CN" altLang="zh-CN" sz="16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50" y="914483"/>
            <a:ext cx="9076314" cy="319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58" y="4191400"/>
            <a:ext cx="9099106" cy="3276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52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algn="l"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5DBF26A-95B9-4442-BACD-4AFE8C903051}" type="slidenum">
              <a:rPr lang="de-DE" altLang="zh-CN" sz="1200">
                <a:latin typeface="FrutigerNext LT Medium"/>
                <a:ea typeface="MS PGothic" pitchFamily="34" charset="-128"/>
              </a:rPr>
              <a:pPr algn="l" eaLnBrk="0" hangingPunct="0">
                <a:lnSpc>
                  <a:spcPct val="85000"/>
                </a:lnSpc>
              </a:pPr>
              <a:t>6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/>
              <a:t>Experimental results </a:t>
            </a:r>
            <a:r>
              <a:rPr lang="en-US" altLang="zh-CN" sz="2800" b="1" dirty="0"/>
              <a:t>(</a:t>
            </a:r>
            <a:r>
              <a:rPr lang="en-US" altLang="zh-CN" sz="2800" b="1" dirty="0" err="1" smtClean="0"/>
              <a:t>Solution2</a:t>
            </a:r>
            <a:r>
              <a:rPr lang="en-US" altLang="zh-CN" sz="2800" b="1" dirty="0" smtClean="0"/>
              <a:t> vs. </a:t>
            </a:r>
            <a:r>
              <a:rPr lang="en-US" altLang="zh-CN" sz="2800" b="1" dirty="0" err="1" smtClean="0"/>
              <a:t>Solution1,CTC</a:t>
            </a:r>
            <a:r>
              <a:rPr lang="en-US" altLang="zh-CN" sz="2800" b="1" dirty="0" smtClean="0"/>
              <a:t>)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8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9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218971" y="6136460"/>
            <a:ext cx="59406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err="1" smtClean="0"/>
              <a:t>Solution2</a:t>
            </a:r>
            <a:r>
              <a:rPr lang="en-US" altLang="zh-CN" sz="1600" b="1" dirty="0" smtClean="0"/>
              <a:t> show slight coding gain compared to </a:t>
            </a:r>
            <a:r>
              <a:rPr lang="en-US" altLang="zh-CN" sz="1600" b="1" dirty="0" err="1" smtClean="0"/>
              <a:t>Solution1</a:t>
            </a:r>
            <a:r>
              <a:rPr lang="en-US" altLang="zh-CN" sz="1600" b="1" dirty="0" smtClean="0"/>
              <a:t> </a:t>
            </a:r>
            <a:endParaRPr lang="zh-CN" altLang="zh-CN" sz="16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700" y="1660239"/>
            <a:ext cx="8410310" cy="409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70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algn="l"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5DBF26A-95B9-4442-BACD-4AFE8C903051}" type="slidenum">
              <a:rPr lang="de-DE" altLang="zh-CN" sz="1200">
                <a:latin typeface="FrutigerNext LT Medium"/>
                <a:ea typeface="MS PGothic" pitchFamily="34" charset="-128"/>
              </a:rPr>
              <a:pPr algn="l" eaLnBrk="0" hangingPunct="0">
                <a:lnSpc>
                  <a:spcPct val="85000"/>
                </a:lnSpc>
              </a:pPr>
              <a:t>7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/>
              <a:t>Experimental results (</a:t>
            </a:r>
            <a:r>
              <a:rPr lang="en-US" altLang="zh-CN" sz="3200" b="1" dirty="0" err="1" smtClean="0"/>
              <a:t>Solution1&amp;2,AI</a:t>
            </a:r>
            <a:r>
              <a:rPr lang="en-US" altLang="zh-CN" sz="3200" b="1" dirty="0" smtClean="0"/>
              <a:t>)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8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9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726" y="2048902"/>
            <a:ext cx="7200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err="1" smtClean="0"/>
              <a:t>S1</a:t>
            </a:r>
            <a:endParaRPr lang="zh-CN" altLang="zh-CN" sz="1600" b="1" dirty="0"/>
          </a:p>
        </p:txBody>
      </p:sp>
      <p:sp>
        <p:nvSpPr>
          <p:cNvPr id="16" name="矩形 15"/>
          <p:cNvSpPr/>
          <p:nvPr/>
        </p:nvSpPr>
        <p:spPr>
          <a:xfrm>
            <a:off x="140540" y="4900600"/>
            <a:ext cx="4936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err="1" smtClean="0"/>
              <a:t>S2</a:t>
            </a:r>
            <a:endParaRPr lang="zh-CN" altLang="zh-CN" sz="1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65" y="895317"/>
            <a:ext cx="9007486" cy="318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47" y="4315535"/>
            <a:ext cx="8990304" cy="30603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12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8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Spec. Changes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1431307"/>
            <a:ext cx="9754944" cy="548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9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9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Spec. Changes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99" y="1118909"/>
            <a:ext cx="9941865" cy="5626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296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5698</TotalTime>
  <Words>255</Words>
  <Application>Microsoft Office PowerPoint</Application>
  <PresentationFormat>自定义</PresentationFormat>
  <Paragraphs>64</Paragraphs>
  <Slides>11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默认设计模板</vt:lpstr>
      <vt:lpstr>CorelDRAW</vt:lpstr>
      <vt:lpstr>PowerPoint 演示文稿</vt:lpstr>
      <vt:lpstr>Summary of Proposals </vt:lpstr>
      <vt:lpstr>Unification Solution</vt:lpstr>
      <vt:lpstr>Unification Solution</vt:lpstr>
      <vt:lpstr>Experimental results (Solution1&amp;2,CTC)</vt:lpstr>
      <vt:lpstr>Experimental results (Solution2 vs. Solution1,CTC)</vt:lpstr>
      <vt:lpstr>Experimental results (Solution1&amp;2,AI)</vt:lpstr>
      <vt:lpstr>Spec. Changes</vt:lpstr>
      <vt:lpstr>Spec. Changes</vt:lpstr>
      <vt:lpstr>Spec. Changes</vt:lpstr>
      <vt:lpstr>PowerPoint 演示文稿</vt:lpstr>
    </vt:vector>
  </TitlesOfParts>
  <Company>Hisilicon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Macroblock-level Adaptive Frequency Weighting</dc:title>
  <dc:creator>Jianhua Zheng</dc:creator>
  <cp:lastModifiedBy>Jianhua Zheng</cp:lastModifiedBy>
  <cp:revision>282</cp:revision>
  <cp:lastPrinted>2011-11-22T12:03:15Z</cp:lastPrinted>
  <dcterms:created xsi:type="dcterms:W3CDTF">2006-12-04T08:10:34Z</dcterms:created>
  <dcterms:modified xsi:type="dcterms:W3CDTF">2014-10-23T13:54:28Z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1246144182</vt:lpwstr>
  </property>
</Properties>
</file>