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389" r:id="rId3"/>
    <p:sldId id="393" r:id="rId4"/>
    <p:sldId id="415" r:id="rId5"/>
    <p:sldId id="413" r:id="rId6"/>
    <p:sldId id="416" r:id="rId7"/>
    <p:sldId id="414" r:id="rId8"/>
    <p:sldId id="417" r:id="rId9"/>
    <p:sldId id="369" r:id="rId10"/>
    <p:sldId id="263" r:id="rId11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240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2014-10-18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2014-10-18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2014-10-18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3" y="0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6840537" cy="867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CA" altLang="zh-CN" sz="2800" b="1" dirty="0"/>
              <a:t>On </a:t>
            </a:r>
            <a:r>
              <a:rPr lang="en-US" altLang="zh-CN" sz="2800" b="1" dirty="0"/>
              <a:t>Single Depth Mode</a:t>
            </a:r>
            <a:r>
              <a:rPr lang="en-CA" altLang="zh-CN" sz="2800" b="1" dirty="0"/>
              <a:t> Simplification</a:t>
            </a:r>
            <a:endParaRPr lang="en-US" altLang="zh-CN" sz="28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2564915" y="3815842"/>
            <a:ext cx="6704982" cy="36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2" rIns="91425" bIns="45712">
            <a:spAutoFit/>
          </a:bodyPr>
          <a:lstStyle/>
          <a:p>
            <a:pPr hangingPunct="0"/>
            <a:r>
              <a:rPr lang="en-CA" altLang="zh-CN" sz="1800" dirty="0" err="1"/>
              <a:t>Zhouye</a:t>
            </a:r>
            <a:r>
              <a:rPr lang="en-CA" altLang="zh-CN" sz="1800" dirty="0"/>
              <a:t> </a:t>
            </a:r>
            <a:r>
              <a:rPr lang="en-CA" altLang="zh-CN" sz="1800" dirty="0" err="1" smtClean="0"/>
              <a:t>Gu</a:t>
            </a:r>
            <a:r>
              <a:rPr lang="en-CA" altLang="zh-CN" sz="1800" baseline="30000" dirty="0" err="1" smtClean="0"/>
              <a:t>1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err="1" smtClean="0"/>
              <a:t>Jianhua</a:t>
            </a:r>
            <a:r>
              <a:rPr lang="en-CA" altLang="zh-CN" sz="1800" dirty="0" smtClean="0"/>
              <a:t> </a:t>
            </a:r>
            <a:r>
              <a:rPr lang="en-CA" altLang="zh-CN" sz="1800" dirty="0" err="1" smtClean="0"/>
              <a:t>Zheng</a:t>
            </a:r>
            <a:r>
              <a:rPr lang="en-CA" altLang="zh-CN" sz="1800" baseline="30000" dirty="0" err="1" smtClean="0"/>
              <a:t>2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smtClean="0"/>
              <a:t>Nam </a:t>
            </a:r>
            <a:r>
              <a:rPr lang="en-CA" altLang="zh-CN" sz="1800" dirty="0" err="1" smtClean="0"/>
              <a:t>Ling</a:t>
            </a:r>
            <a:r>
              <a:rPr lang="en-CA" altLang="zh-CN" sz="1800" baseline="30000" dirty="0" err="1" smtClean="0"/>
              <a:t>1</a:t>
            </a:r>
            <a:r>
              <a:rPr lang="en-CA" altLang="zh-CN" sz="1800" baseline="30000" dirty="0" smtClean="0"/>
              <a:t>  </a:t>
            </a:r>
            <a:r>
              <a:rPr lang="en-CA" altLang="zh-CN" sz="1800" dirty="0" smtClean="0"/>
              <a:t>Philipp </a:t>
            </a:r>
            <a:r>
              <a:rPr lang="en-CA" altLang="zh-CN" sz="1800" dirty="0" err="1"/>
              <a:t>Zhang</a:t>
            </a:r>
            <a:r>
              <a:rPr lang="en-CA" altLang="zh-CN" sz="1800" baseline="30000" dirty="0" err="1"/>
              <a:t>2</a:t>
            </a:r>
            <a:endParaRPr lang="zh-CN" altLang="zh-CN" sz="1800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JCT3V-J0065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44935" y="4990610"/>
            <a:ext cx="634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dirty="0"/>
              <a:t>Santa Clara </a:t>
            </a:r>
            <a:r>
              <a:rPr lang="en-CA" altLang="zh-CN" sz="1800" dirty="0" err="1"/>
              <a:t>University</a:t>
            </a:r>
            <a:r>
              <a:rPr lang="en-CA" altLang="zh-CN" sz="1800" baseline="30000" dirty="0" err="1"/>
              <a:t>1</a:t>
            </a:r>
            <a:r>
              <a:rPr lang="en-CA" altLang="zh-CN" sz="1800" dirty="0"/>
              <a:t> and </a:t>
            </a:r>
            <a:r>
              <a:rPr lang="en-CA" altLang="zh-CN" sz="1800" dirty="0" err="1"/>
              <a:t>HiSilicon</a:t>
            </a:r>
            <a:r>
              <a:rPr lang="en-CA" altLang="zh-CN" sz="1800" dirty="0"/>
              <a:t> </a:t>
            </a:r>
            <a:r>
              <a:rPr lang="en-CA" altLang="zh-CN" sz="1800" dirty="0" err="1" smtClean="0"/>
              <a:t>Technologies</a:t>
            </a:r>
            <a:r>
              <a:rPr lang="en-CA" altLang="zh-CN" sz="1800" baseline="30000" dirty="0" err="1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10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C053D1C7-D6C2-4703-987D-6B965AAC5E72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Summary of the contribution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900488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1509" name="Rectangle 11"/>
          <p:cNvSpPr>
            <a:spLocks noChangeArrowheads="1"/>
          </p:cNvSpPr>
          <p:nvPr/>
        </p:nvSpPr>
        <p:spPr bwMode="auto">
          <a:xfrm>
            <a:off x="358775" y="1751013"/>
            <a:ext cx="98107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The </a:t>
            </a:r>
            <a:r>
              <a:rPr lang="en-CA" altLang="zh-CN" b="1" dirty="0"/>
              <a:t>proposal </a:t>
            </a:r>
            <a:r>
              <a:rPr lang="en-CA" altLang="zh-CN" b="1" dirty="0" smtClean="0"/>
              <a:t>uses two patterns with fixed </a:t>
            </a:r>
            <a:r>
              <a:rPr lang="en-US" altLang="zh-CN" b="1" dirty="0"/>
              <a:t>candidate positions</a:t>
            </a:r>
            <a:r>
              <a:rPr lang="en-CA" altLang="zh-CN" b="1" dirty="0" smtClean="0"/>
              <a:t> to </a:t>
            </a:r>
            <a:r>
              <a:rPr lang="en-US" altLang="zh-CN" b="1" dirty="0" smtClean="0"/>
              <a:t>simplify the candidate </a:t>
            </a:r>
            <a:r>
              <a:rPr lang="en-US" altLang="zh-CN" b="1" dirty="0"/>
              <a:t>pixel selection for Single Depth </a:t>
            </a:r>
            <a:r>
              <a:rPr lang="en-US" altLang="zh-CN" b="1" dirty="0" smtClean="0"/>
              <a:t>Mode.</a:t>
            </a:r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b="1" dirty="0"/>
              <a:t>B</a:t>
            </a:r>
            <a:r>
              <a:rPr lang="en-US" altLang="zh-CN" b="1" dirty="0" smtClean="0"/>
              <a:t>enefits are,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1800" b="1" dirty="0"/>
              <a:t> </a:t>
            </a:r>
            <a:r>
              <a:rPr lang="en-US" altLang="zh-CN" sz="1800" b="1" dirty="0" smtClean="0"/>
              <a:t>        -</a:t>
            </a:r>
            <a:r>
              <a:rPr lang="en-US" altLang="zh-CN" sz="1800" dirty="0" smtClean="0"/>
              <a:t>reduces </a:t>
            </a:r>
            <a:r>
              <a:rPr lang="en-US" altLang="zh-CN" sz="1800" dirty="0"/>
              <a:t>the worst case of candidate pixel check from 5 to </a:t>
            </a:r>
            <a:r>
              <a:rPr lang="en-US" altLang="zh-CN" sz="1800" dirty="0" smtClean="0"/>
              <a:t>2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1800" b="1" dirty="0"/>
              <a:t> </a:t>
            </a:r>
            <a:r>
              <a:rPr lang="en-US" altLang="zh-CN" sz="1800" b="1" dirty="0" smtClean="0"/>
              <a:t>        -</a:t>
            </a:r>
            <a:r>
              <a:rPr lang="en-US" altLang="zh-CN" sz="1800" dirty="0" smtClean="0"/>
              <a:t>derive </a:t>
            </a:r>
            <a:r>
              <a:rPr lang="en-US" altLang="zh-CN" sz="1800" dirty="0"/>
              <a:t>the sample candidate without candidate list construction and </a:t>
            </a:r>
            <a:r>
              <a:rPr lang="en-US" altLang="zh-CN" sz="1800" dirty="0" smtClean="0"/>
              <a:t>pruning.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1800" b="1" dirty="0"/>
              <a:t> </a:t>
            </a:r>
            <a:r>
              <a:rPr lang="en-US" altLang="zh-CN" sz="1800" b="1" dirty="0" smtClean="0"/>
              <a:t>        -</a:t>
            </a:r>
            <a:r>
              <a:rPr lang="en-US" altLang="zh-CN" sz="1800" dirty="0" smtClean="0"/>
              <a:t>make </a:t>
            </a:r>
            <a:r>
              <a:rPr lang="en-US" altLang="zh-CN" sz="1800" dirty="0"/>
              <a:t>the reference pixels selection consistent with Segment-wise Depth Coding DC </a:t>
            </a:r>
            <a:r>
              <a:rPr lang="en-US" altLang="zh-CN" sz="1800" dirty="0" smtClean="0"/>
              <a:t>prediction,</a:t>
            </a:r>
            <a:r>
              <a:rPr lang="en-US" altLang="zh-CN" sz="1800" dirty="0"/>
              <a:t> B</a:t>
            </a:r>
            <a:r>
              <a:rPr lang="en-US" altLang="zh-CN" sz="1800" baseline="-25000" dirty="0"/>
              <a:t>-1</a:t>
            </a:r>
            <a:r>
              <a:rPr lang="en-US" altLang="zh-CN" sz="1800" dirty="0"/>
              <a:t> is no long used in our </a:t>
            </a:r>
            <a:r>
              <a:rPr lang="en-US" altLang="zh-CN" sz="1800" dirty="0" smtClean="0"/>
              <a:t>design.</a:t>
            </a:r>
            <a:endParaRPr lang="en-GB" altLang="zh-CN" sz="1800" b="1" dirty="0" smtClean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CA" altLang="zh-CN" b="1" dirty="0" smtClean="0"/>
              <a:t>Implemented based on </a:t>
            </a:r>
            <a:r>
              <a:rPr lang="en-CA" altLang="zh-CN" b="1" dirty="0" err="1" smtClean="0"/>
              <a:t>HTM12.0</a:t>
            </a:r>
            <a:r>
              <a:rPr lang="en-CA" altLang="zh-CN" b="1" dirty="0" smtClean="0"/>
              <a:t>, results under CTC and AI </a:t>
            </a:r>
            <a:r>
              <a:rPr lang="en-CA" altLang="zh-CN" b="1" dirty="0" err="1" smtClean="0"/>
              <a:t>configuation</a:t>
            </a:r>
            <a:r>
              <a:rPr lang="en-CA" altLang="zh-CN" b="1" dirty="0" smtClean="0"/>
              <a:t>,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dirty="0" smtClean="0"/>
              <a:t>         - </a:t>
            </a:r>
            <a:r>
              <a:rPr lang="en-CA" altLang="zh-CN" sz="1800" dirty="0" err="1" smtClean="0"/>
              <a:t>Method1</a:t>
            </a:r>
            <a:r>
              <a:rPr lang="en-CA" altLang="zh-CN" sz="1800" dirty="0" smtClean="0"/>
              <a:t>:  0.02%(CTC</a:t>
            </a:r>
            <a:r>
              <a:rPr lang="en-CA" altLang="zh-CN" sz="1800" dirty="0"/>
              <a:t>), 0.01%(AI), </a:t>
            </a:r>
            <a:endParaRPr lang="en-CA" altLang="zh-CN" sz="1800" dirty="0" smtClean="0"/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1800" dirty="0" smtClean="0"/>
              <a:t>         - </a:t>
            </a:r>
            <a:r>
              <a:rPr lang="en-CA" altLang="zh-CN" sz="1800" dirty="0" err="1" smtClean="0"/>
              <a:t>Method2</a:t>
            </a:r>
            <a:r>
              <a:rPr lang="en-CA" altLang="zh-CN" sz="1800" dirty="0"/>
              <a:t>:  </a:t>
            </a:r>
            <a:r>
              <a:rPr lang="en-CA" altLang="zh-CN" sz="1800" dirty="0" smtClean="0"/>
              <a:t>0.02%(</a:t>
            </a:r>
            <a:r>
              <a:rPr lang="en-CA" altLang="zh-CN" sz="1800" dirty="0"/>
              <a:t>CTC), </a:t>
            </a:r>
            <a:r>
              <a:rPr lang="en-CA" altLang="zh-CN" sz="1800" dirty="0" smtClean="0"/>
              <a:t>0.03%(</a:t>
            </a:r>
            <a:r>
              <a:rPr lang="en-CA" altLang="zh-CN" sz="1800" dirty="0"/>
              <a:t>AI). </a:t>
            </a:r>
            <a:endParaRPr lang="en-CA" altLang="zh-CN" sz="1800" dirty="0" smtClean="0"/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 smtClean="0"/>
              <a:t>Thanks Sharp  for cross-checking (</a:t>
            </a:r>
            <a:r>
              <a:rPr lang="en-US" altLang="zh-CN" sz="2000" b="1" dirty="0" err="1" smtClean="0"/>
              <a:t>JCT3V-J0093</a:t>
            </a:r>
            <a:r>
              <a:rPr lang="en-US" altLang="zh-CN" sz="2000" b="1" dirty="0" smtClean="0"/>
              <a:t>) </a:t>
            </a:r>
          </a:p>
          <a:p>
            <a:pPr marL="396875" indent="-396875" algn="l" defTabSz="1058863">
              <a:lnSpc>
                <a:spcPct val="140000"/>
              </a:lnSpc>
              <a:spcBef>
                <a:spcPct val="20000"/>
              </a:spcBef>
              <a:buFontTx/>
              <a:buChar char="•"/>
            </a:pP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</a:t>
            </a:r>
            <a:r>
              <a:rPr lang="en-CA" altLang="zh-CN" sz="3200" b="1" dirty="0" smtClean="0"/>
              <a:t>method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514811" y="987305"/>
            <a:ext cx="958597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smtClean="0"/>
              <a:t>We </a:t>
            </a:r>
            <a:r>
              <a:rPr lang="en-US" altLang="zh-CN" sz="2000" dirty="0"/>
              <a:t>design two </a:t>
            </a:r>
            <a:r>
              <a:rPr lang="en-US" altLang="zh-CN" sz="2000" dirty="0" smtClean="0"/>
              <a:t>patterns, </a:t>
            </a:r>
            <a:r>
              <a:rPr lang="en-US" altLang="zh-CN" sz="2000" dirty="0" err="1"/>
              <a:t>T1</a:t>
            </a:r>
            <a:r>
              <a:rPr lang="en-US" altLang="zh-CN" sz="2000" dirty="0"/>
              <a:t> and </a:t>
            </a:r>
            <a:r>
              <a:rPr lang="en-US" altLang="zh-CN" sz="2000" dirty="0" err="1"/>
              <a:t>T2</a:t>
            </a:r>
            <a:r>
              <a:rPr lang="en-US" altLang="zh-CN" sz="2000" dirty="0"/>
              <a:t>, with two fix candidate positions as shown in Figure </a:t>
            </a:r>
            <a:r>
              <a:rPr lang="en-US" altLang="zh-CN" sz="2000" dirty="0" smtClean="0"/>
              <a:t>2.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If the pattern pair is (A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,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0</a:t>
            </a:r>
            <a:r>
              <a:rPr lang="en-US" altLang="zh-CN" sz="2000" dirty="0"/>
              <a:t>), </a:t>
            </a:r>
            <a:r>
              <a:rPr lang="en-US" altLang="zh-CN" sz="2000" dirty="0" smtClean="0"/>
              <a:t>first </a:t>
            </a:r>
            <a:r>
              <a:rPr lang="en-US" altLang="zh-CN" sz="2000" dirty="0"/>
              <a:t>check the availability of reference pixel 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, if 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 is available, it will be selected to fill the current CU; 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if 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 is not available, we will first check the </a:t>
            </a:r>
            <a:r>
              <a:rPr lang="en-US" altLang="zh-CN" sz="2000" dirty="0" smtClean="0"/>
              <a:t>availability of </a:t>
            </a:r>
            <a:r>
              <a:rPr lang="en-US" altLang="zh-CN" sz="2000" dirty="0"/>
              <a:t>reference pixel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0</a:t>
            </a:r>
            <a:r>
              <a:rPr lang="en-US" altLang="zh-CN" sz="2000" dirty="0"/>
              <a:t>, if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0</a:t>
            </a:r>
            <a:r>
              <a:rPr lang="en-US" altLang="zh-CN" sz="2000" dirty="0"/>
              <a:t> is available, it will be selected to fill the current CU</a:t>
            </a:r>
            <a:r>
              <a:rPr lang="en-US" altLang="zh-CN" sz="2000" dirty="0" smtClean="0"/>
              <a:t>;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f both 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 and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0</a:t>
            </a:r>
            <a:r>
              <a:rPr lang="en-US" altLang="zh-CN" sz="2000" dirty="0"/>
              <a:t> are not available, we will use 128 (</a:t>
            </a:r>
            <a:r>
              <a:rPr lang="en-US" altLang="zh-CN" sz="2000" dirty="0" err="1"/>
              <a:t>2</a:t>
            </a:r>
            <a:r>
              <a:rPr lang="en-US" altLang="zh-CN" sz="2000" baseline="30000" dirty="0" err="1"/>
              <a:t>bitDepth</a:t>
            </a:r>
            <a:r>
              <a:rPr lang="en-US" altLang="zh-CN" sz="2000" baseline="30000" dirty="0"/>
              <a:t>-1</a:t>
            </a:r>
            <a:r>
              <a:rPr lang="en-US" altLang="zh-CN" sz="2000" dirty="0"/>
              <a:t> when </a:t>
            </a:r>
            <a:r>
              <a:rPr lang="en-US" altLang="zh-CN" sz="2000" dirty="0" err="1"/>
              <a:t>bitDepth</a:t>
            </a:r>
            <a:r>
              <a:rPr lang="en-US" altLang="zh-CN" sz="2000" dirty="0"/>
              <a:t>=8) to fill the current CU</a:t>
            </a:r>
            <a:r>
              <a:rPr lang="en-US" altLang="zh-CN" sz="2000" dirty="0" smtClean="0"/>
              <a:t>.</a:t>
            </a:r>
          </a:p>
          <a:p>
            <a:pPr marL="0" lvl="1" algn="l"/>
            <a:endParaRPr lang="en-US" altLang="zh-CN" sz="2000" dirty="0" smtClean="0"/>
          </a:p>
          <a:p>
            <a:pPr marL="0" lvl="1" algn="l"/>
            <a:r>
              <a:rPr lang="en-US" altLang="zh-CN" sz="2000" dirty="0"/>
              <a:t>The flag </a:t>
            </a:r>
            <a:r>
              <a:rPr lang="en-US" altLang="zh-CN" sz="2000" dirty="0" err="1"/>
              <a:t>single_sample_idx</a:t>
            </a:r>
            <a:r>
              <a:rPr lang="en-US" altLang="zh-CN" sz="2000" dirty="0"/>
              <a:t> specifies which pattern </a:t>
            </a:r>
            <a:r>
              <a:rPr lang="en-US" altLang="zh-CN" sz="2000" dirty="0" smtClean="0"/>
              <a:t>is used.</a:t>
            </a:r>
            <a:endParaRPr lang="en-US" altLang="zh-CN" sz="2000" dirty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5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35" y="4630570"/>
            <a:ext cx="2274570" cy="2280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220" y="4689762"/>
            <a:ext cx="2319655" cy="229743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193675" y="6725767"/>
            <a:ext cx="10140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 err="1" smtClean="0"/>
              <a:t>Figure2</a:t>
            </a:r>
            <a:r>
              <a:rPr lang="en-US" altLang="zh-CN" sz="1600" b="1" dirty="0" smtClean="0"/>
              <a:t>      a) Pattern </a:t>
            </a:r>
            <a:r>
              <a:rPr lang="en-US" altLang="zh-CN" sz="1600" b="1" dirty="0" err="1"/>
              <a:t>T1</a:t>
            </a:r>
            <a:r>
              <a:rPr lang="en-US" altLang="zh-CN" sz="1600" b="1" dirty="0"/>
              <a:t> with candidate pair (A</a:t>
            </a:r>
            <a:r>
              <a:rPr lang="en-US" altLang="zh-CN" sz="1600" b="1" baseline="-25000" dirty="0"/>
              <a:t>n/2</a:t>
            </a:r>
            <a:r>
              <a:rPr lang="en-US" altLang="zh-CN" sz="1600" b="1" dirty="0"/>
              <a:t>, </a:t>
            </a:r>
            <a:r>
              <a:rPr lang="en-US" altLang="zh-CN" sz="1600" b="1" dirty="0" err="1"/>
              <a:t>B</a:t>
            </a:r>
            <a:r>
              <a:rPr lang="en-US" altLang="zh-CN" sz="1600" b="1" baseline="-25000" dirty="0" err="1"/>
              <a:t>0</a:t>
            </a:r>
            <a:r>
              <a:rPr lang="en-US" altLang="zh-CN" sz="1600" b="1" dirty="0"/>
              <a:t>) </a:t>
            </a:r>
            <a:r>
              <a:rPr lang="en-US" altLang="zh-CN" sz="1600" b="1" dirty="0" smtClean="0"/>
              <a:t>, (</a:t>
            </a:r>
            <a:r>
              <a:rPr lang="en-US" altLang="zh-CN" sz="1600" b="1" dirty="0"/>
              <a:t>b) Pattern </a:t>
            </a:r>
            <a:r>
              <a:rPr lang="en-US" altLang="zh-CN" sz="1600" b="1" dirty="0" err="1"/>
              <a:t>T2</a:t>
            </a:r>
            <a:r>
              <a:rPr lang="en-US" altLang="zh-CN" sz="1600" b="1" dirty="0"/>
              <a:t> with candidate pair (</a:t>
            </a:r>
            <a:r>
              <a:rPr lang="en-US" altLang="zh-CN" sz="1600" b="1" dirty="0" err="1"/>
              <a:t>A</a:t>
            </a:r>
            <a:r>
              <a:rPr lang="en-US" altLang="zh-CN" sz="1600" b="1" baseline="-25000" dirty="0" err="1"/>
              <a:t>0</a:t>
            </a:r>
            <a:r>
              <a:rPr lang="en-US" altLang="zh-CN" sz="1600" b="1" dirty="0"/>
              <a:t>, B</a:t>
            </a:r>
            <a:r>
              <a:rPr lang="en-US" altLang="zh-CN" sz="1600" b="1" baseline="-25000" dirty="0"/>
              <a:t> n/2</a:t>
            </a:r>
            <a:r>
              <a:rPr lang="en-US" altLang="zh-CN" sz="1600" b="1" dirty="0"/>
              <a:t>)</a:t>
            </a:r>
            <a:r>
              <a:rPr lang="en-CA" altLang="zh-CN" sz="1600" b="1" dirty="0"/>
              <a:t>.</a:t>
            </a:r>
            <a:endParaRPr lang="zh-CN" altLang="zh-CN" sz="1600" b="1" dirty="0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514811" y="4230460"/>
            <a:ext cx="95859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b="1" dirty="0" err="1" smtClean="0"/>
              <a:t>Method1</a:t>
            </a:r>
            <a:r>
              <a:rPr lang="en-US" altLang="zh-CN" sz="2000" b="1" dirty="0" smtClean="0"/>
              <a:t>:</a:t>
            </a: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</a:t>
            </a:r>
            <a:r>
              <a:rPr lang="en-CA" altLang="zh-CN" sz="3200" b="1" dirty="0" smtClean="0"/>
              <a:t>method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515267" y="1480220"/>
            <a:ext cx="95859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b="1" dirty="0" err="1" smtClean="0"/>
              <a:t>Method2</a:t>
            </a:r>
            <a:r>
              <a:rPr lang="en-US" altLang="zh-CN" sz="2000" b="1" dirty="0" smtClean="0"/>
              <a:t>:</a:t>
            </a:r>
            <a:endParaRPr lang="en-US" altLang="zh-CN" sz="2000" b="1" dirty="0"/>
          </a:p>
        </p:txBody>
      </p:sp>
      <p:pic>
        <p:nvPicPr>
          <p:cNvPr id="17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217" y="2054373"/>
            <a:ext cx="2322088" cy="2280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200" y="1995105"/>
            <a:ext cx="2340260" cy="22809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450049" y="4125062"/>
            <a:ext cx="988457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/>
              <a:t>Figure 3: (a) Pattern </a:t>
            </a:r>
            <a:r>
              <a:rPr lang="en-US" altLang="zh-CN" sz="1600" b="1" dirty="0" err="1"/>
              <a:t>T1</a:t>
            </a:r>
            <a:r>
              <a:rPr lang="en-US" altLang="zh-CN" sz="1600" b="1" dirty="0"/>
              <a:t> with candidate pair (A</a:t>
            </a:r>
            <a:r>
              <a:rPr lang="en-US" altLang="zh-CN" sz="1600" b="1" baseline="-25000" dirty="0"/>
              <a:t>n-1</a:t>
            </a:r>
            <a:r>
              <a:rPr lang="en-US" altLang="zh-CN" sz="1600" b="1" dirty="0"/>
              <a:t>, </a:t>
            </a:r>
            <a:r>
              <a:rPr lang="en-US" altLang="zh-CN" sz="1600" b="1" dirty="0" err="1"/>
              <a:t>B</a:t>
            </a:r>
            <a:r>
              <a:rPr lang="en-US" altLang="zh-CN" sz="1600" b="1" baseline="-25000" dirty="0" err="1"/>
              <a:t>0</a:t>
            </a:r>
            <a:r>
              <a:rPr lang="en-US" altLang="zh-CN" sz="1600" b="1" dirty="0"/>
              <a:t>)    (b) Pattern </a:t>
            </a:r>
            <a:r>
              <a:rPr lang="en-US" altLang="zh-CN" sz="1600" b="1" dirty="0" err="1"/>
              <a:t>T2</a:t>
            </a:r>
            <a:r>
              <a:rPr lang="en-US" altLang="zh-CN" sz="1600" b="1" dirty="0"/>
              <a:t> with candidate pair (</a:t>
            </a:r>
            <a:r>
              <a:rPr lang="en-US" altLang="zh-CN" sz="1600" b="1" dirty="0" err="1"/>
              <a:t>A</a:t>
            </a:r>
            <a:r>
              <a:rPr lang="en-US" altLang="zh-CN" sz="1600" b="1" baseline="-25000" dirty="0" err="1"/>
              <a:t>0</a:t>
            </a:r>
            <a:r>
              <a:rPr lang="en-US" altLang="zh-CN" sz="1600" b="1" dirty="0"/>
              <a:t>, B</a:t>
            </a:r>
            <a:r>
              <a:rPr lang="en-US" altLang="zh-CN" sz="1600" b="1" baseline="-25000" dirty="0"/>
              <a:t> n-1</a:t>
            </a:r>
            <a:r>
              <a:rPr lang="en-US" altLang="zh-CN" sz="1600" b="1" dirty="0"/>
              <a:t>)</a:t>
            </a:r>
            <a:r>
              <a:rPr lang="en-CA" altLang="zh-CN" sz="1600" b="1" dirty="0" smtClean="0"/>
              <a:t>.</a:t>
            </a:r>
            <a:r>
              <a:rPr lang="en-CA" altLang="zh-CN" dirty="0"/>
              <a:t> 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74850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Experimental results (</a:t>
            </a:r>
            <a:r>
              <a:rPr lang="en-US" altLang="zh-CN" sz="3200" b="1" dirty="0" err="1" smtClean="0"/>
              <a:t>Method1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478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CTC</a:t>
            </a:r>
            <a:endParaRPr lang="zh-CN" altLang="zh-CN" sz="1600" b="1" dirty="0"/>
          </a:p>
        </p:txBody>
      </p:sp>
      <p:pic>
        <p:nvPicPr>
          <p:cNvPr id="14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940160"/>
            <a:ext cx="9200855" cy="3018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4086015"/>
            <a:ext cx="9165930" cy="337635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AI</a:t>
            </a:r>
            <a:endParaRPr lang="zh-CN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6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Experimental results (</a:t>
            </a:r>
            <a:r>
              <a:rPr lang="en-US" altLang="zh-CN" sz="3200" b="1" dirty="0" err="1" smtClean="0"/>
              <a:t>Method2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726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CTC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AI</a:t>
            </a:r>
            <a:endParaRPr lang="zh-CN" altLang="zh-CN" sz="1600" b="1" dirty="0"/>
          </a:p>
        </p:txBody>
      </p:sp>
      <p:pic>
        <p:nvPicPr>
          <p:cNvPr id="17" name="Picture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940160"/>
            <a:ext cx="9165930" cy="3063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4085229"/>
            <a:ext cx="9165930" cy="32006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2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7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5" y="931712"/>
            <a:ext cx="7784182" cy="697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70" y="820344"/>
            <a:ext cx="9028463" cy="6645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9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71F872F0-EA25-43E5-988C-E7C228DFD48A}" type="slidenum">
              <a:rPr lang="de-DE" altLang="zh-CN" smtClean="0">
                <a:latin typeface="FrutigerNext LT Medium"/>
              </a:rPr>
              <a:pPr/>
              <a:t>9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979488"/>
          </a:xfrm>
        </p:spPr>
        <p:txBody>
          <a:bodyPr/>
          <a:lstStyle/>
          <a:p>
            <a:pPr eaLnBrk="1" hangingPunct="1"/>
            <a:r>
              <a:rPr lang="en-US" altLang="zh-CN" sz="3600" b="1" dirty="0" smtClean="0"/>
              <a:t>Conclusions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264150" y="54403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2772" name="Rectangle 11"/>
          <p:cNvSpPr>
            <a:spLocks noChangeArrowheads="1"/>
          </p:cNvSpPr>
          <p:nvPr/>
        </p:nvSpPr>
        <p:spPr bwMode="auto">
          <a:xfrm>
            <a:off x="358774" y="1480220"/>
            <a:ext cx="980122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altLang="zh-CN" sz="2000" b="1" dirty="0" smtClean="0"/>
              <a:t>Propose to use two patterns </a:t>
            </a:r>
            <a:r>
              <a:rPr lang="en-CA" altLang="zh-CN" sz="2000" b="1" dirty="0"/>
              <a:t>with fixed </a:t>
            </a:r>
            <a:r>
              <a:rPr lang="en-US" altLang="zh-CN" sz="2000" b="1" dirty="0"/>
              <a:t>candidate positions</a:t>
            </a:r>
            <a:r>
              <a:rPr lang="en-CA" altLang="zh-CN" sz="2000" b="1" dirty="0"/>
              <a:t> to </a:t>
            </a:r>
            <a:r>
              <a:rPr lang="en-US" altLang="zh-CN" sz="2000" b="1" dirty="0"/>
              <a:t>simplify the candidate pixel selection for Single Depth Mode</a:t>
            </a:r>
            <a:r>
              <a:rPr lang="en-CA" altLang="zh-CN" sz="2000" b="1" dirty="0" smtClean="0"/>
              <a:t>.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2000" b="1" dirty="0"/>
              <a:t> </a:t>
            </a:r>
            <a:r>
              <a:rPr lang="en-CA" altLang="zh-CN" sz="2000" b="1" dirty="0" smtClean="0"/>
              <a:t>    -</a:t>
            </a:r>
            <a:r>
              <a:rPr lang="en-US" altLang="zh-CN" sz="2000" dirty="0"/>
              <a:t> derive the sample candidate without candidate list construction and </a:t>
            </a:r>
            <a:r>
              <a:rPr lang="en-US" altLang="zh-CN" sz="2000" dirty="0" smtClean="0"/>
              <a:t>pruning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- </a:t>
            </a:r>
            <a:r>
              <a:rPr lang="en-US" altLang="zh-CN" sz="2000" dirty="0" smtClean="0"/>
              <a:t>reduces </a:t>
            </a:r>
            <a:r>
              <a:rPr lang="en-US" altLang="zh-CN" sz="2000" dirty="0"/>
              <a:t>the worst case of candidate </a:t>
            </a:r>
            <a:r>
              <a:rPr lang="en-US" altLang="zh-CN" sz="2000" dirty="0" smtClean="0"/>
              <a:t>checking points </a:t>
            </a:r>
            <a:r>
              <a:rPr lang="en-US" altLang="zh-CN" sz="2000" dirty="0"/>
              <a:t>from 5 to 2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/>
              <a:t>     </a:t>
            </a:r>
            <a:r>
              <a:rPr lang="en-US" altLang="zh-CN" sz="2000" b="1" dirty="0" smtClean="0"/>
              <a:t>-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 the reference pixels </a:t>
            </a:r>
            <a:r>
              <a:rPr lang="en-US" altLang="zh-CN" sz="2000" dirty="0"/>
              <a:t>selection </a:t>
            </a:r>
            <a:r>
              <a:rPr lang="en-US" altLang="zh-CN" sz="2000" dirty="0" smtClean="0"/>
              <a:t>is harmonized with DC prediction in </a:t>
            </a:r>
            <a:r>
              <a:rPr lang="en-US" altLang="zh-CN" sz="2000" dirty="0" err="1" smtClean="0"/>
              <a:t>SDC</a:t>
            </a:r>
            <a:endParaRPr lang="en-US" altLang="zh-CN" sz="2000" dirty="0" smtClean="0"/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/>
              <a:t> </a:t>
            </a:r>
            <a:r>
              <a:rPr lang="en-US" altLang="zh-CN" sz="2000" b="1" dirty="0" smtClean="0"/>
              <a:t>    -  </a:t>
            </a:r>
            <a:r>
              <a:rPr lang="en-US" altLang="zh-CN" sz="2000" dirty="0"/>
              <a:t>s</a:t>
            </a:r>
            <a:r>
              <a:rPr lang="en-US" altLang="zh-CN" sz="2000" dirty="0" smtClean="0"/>
              <a:t>implify </a:t>
            </a:r>
            <a:r>
              <a:rPr lang="en-US" altLang="zh-CN" sz="2000" dirty="0"/>
              <a:t>the </a:t>
            </a:r>
            <a:r>
              <a:rPr lang="en-US" altLang="zh-CN" sz="2000" dirty="0" smtClean="0"/>
              <a:t>checking for </a:t>
            </a:r>
            <a:r>
              <a:rPr lang="en-US" altLang="zh-CN" sz="2000" dirty="0"/>
              <a:t>candidate </a:t>
            </a:r>
            <a:r>
              <a:rPr lang="en-US" altLang="zh-CN" sz="2000" dirty="0" smtClean="0"/>
              <a:t>availability.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US" altLang="zh-CN" sz="2000" b="1" dirty="0" smtClean="0"/>
              <a:t>     -  </a:t>
            </a:r>
            <a:r>
              <a:rPr lang="en-CA" altLang="zh-CN" sz="2000" dirty="0" smtClean="0"/>
              <a:t>friendly for hardware implementation</a:t>
            </a:r>
            <a:endParaRPr lang="en-CA" altLang="zh-CN" sz="2000" b="1" dirty="0" smtClean="0"/>
          </a:p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altLang="zh-CN" sz="2000" b="1" dirty="0" smtClean="0"/>
              <a:t> </a:t>
            </a:r>
            <a:r>
              <a:rPr lang="en-GB" altLang="zh-CN" sz="2000" b="1" dirty="0"/>
              <a:t>BD-rates </a:t>
            </a:r>
            <a:r>
              <a:rPr lang="en-GB" altLang="zh-CN" sz="2000" b="1" dirty="0" smtClean="0"/>
              <a:t>results</a:t>
            </a:r>
            <a:endParaRPr lang="en-CA" altLang="zh-CN" sz="2000" b="1" dirty="0" smtClean="0"/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2000" b="1" dirty="0" smtClean="0"/>
              <a:t>      </a:t>
            </a:r>
            <a:r>
              <a:rPr lang="en-CA" altLang="zh-CN" sz="2000" dirty="0" smtClean="0"/>
              <a:t> - </a:t>
            </a:r>
            <a:r>
              <a:rPr lang="en-CA" altLang="zh-CN" sz="2000" dirty="0" err="1" smtClean="0"/>
              <a:t>Method1</a:t>
            </a:r>
            <a:r>
              <a:rPr lang="en-CA" altLang="zh-CN" sz="2000" dirty="0" smtClean="0"/>
              <a:t>:  0.02%(CTC), 0.01%(AI), </a:t>
            </a:r>
          </a:p>
          <a:p>
            <a:pPr algn="l" defTabSz="1058863">
              <a:lnSpc>
                <a:spcPct val="140000"/>
              </a:lnSpc>
              <a:spcBef>
                <a:spcPct val="20000"/>
              </a:spcBef>
            </a:pPr>
            <a:r>
              <a:rPr lang="en-CA" altLang="zh-CN" sz="2000" dirty="0" smtClean="0"/>
              <a:t>       </a:t>
            </a:r>
            <a:r>
              <a:rPr lang="en-CA" altLang="zh-CN" sz="2000" dirty="0"/>
              <a:t>- </a:t>
            </a:r>
            <a:r>
              <a:rPr lang="en-CA" altLang="zh-CN" sz="2000" dirty="0" err="1"/>
              <a:t>Method2</a:t>
            </a:r>
            <a:r>
              <a:rPr lang="en-CA" altLang="zh-CN" sz="2000" dirty="0"/>
              <a:t>:  0.02%(CTC), 0.03%(AI). </a:t>
            </a:r>
            <a:endParaRPr lang="en-CA" altLang="zh-CN" sz="2000" b="1" dirty="0" smtClean="0"/>
          </a:p>
          <a:p>
            <a:pPr marL="342900" indent="-342900" algn="l" defTabSz="1058863">
              <a:lnSpc>
                <a:spcPct val="14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000" b="1" dirty="0" smtClean="0"/>
              <a:t>Suggest </a:t>
            </a:r>
            <a:r>
              <a:rPr lang="en-US" altLang="zh-CN" sz="2000" b="1" dirty="0"/>
              <a:t>to adopt the proposal in </a:t>
            </a:r>
            <a:r>
              <a:rPr lang="en-US" altLang="zh-CN" sz="2000" b="1" dirty="0" err="1" smtClean="0"/>
              <a:t>HTM13.0</a:t>
            </a: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4703</TotalTime>
  <Words>495</Words>
  <Application>Microsoft Office PowerPoint</Application>
  <PresentationFormat>自定义</PresentationFormat>
  <Paragraphs>74</Paragraphs>
  <Slides>10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默认设计模板</vt:lpstr>
      <vt:lpstr>CorelDRAW</vt:lpstr>
      <vt:lpstr>PowerPoint 演示文稿</vt:lpstr>
      <vt:lpstr>Summary of the contribution</vt:lpstr>
      <vt:lpstr>Proposed method</vt:lpstr>
      <vt:lpstr>Proposed method</vt:lpstr>
      <vt:lpstr>Experimental results (Method1)</vt:lpstr>
      <vt:lpstr>Experimental results (Method2)</vt:lpstr>
      <vt:lpstr>Spec. Changes</vt:lpstr>
      <vt:lpstr>Spec. Changes</vt:lpstr>
      <vt:lpstr>Conclusions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268</cp:revision>
  <cp:lastPrinted>2011-11-22T12:03:15Z</cp:lastPrinted>
  <dcterms:created xsi:type="dcterms:W3CDTF">2006-12-04T08:10:34Z</dcterms:created>
  <dcterms:modified xsi:type="dcterms:W3CDTF">2014-10-18T12:51:59Z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