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6" r:id="rId4"/>
    <p:sldId id="288" r:id="rId5"/>
    <p:sldId id="272" r:id="rId6"/>
    <p:sldId id="275" r:id="rId7"/>
    <p:sldId id="278" r:id="rId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23" autoAdjust="0"/>
    <p:restoredTop sz="94660"/>
  </p:normalViewPr>
  <p:slideViewPr>
    <p:cSldViewPr>
      <p:cViewPr>
        <p:scale>
          <a:sx n="80" d="100"/>
          <a:sy n="80" d="100"/>
        </p:scale>
        <p:origin x="-840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1E486-23BB-4C46-8CBD-4F2DB6E65157}" type="datetimeFigureOut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87F6F-A71E-4C07-86C6-C705E6C9D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04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6418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8E7A-C49E-4F8A-AD73-A5637FC0F8E6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>
            <a:lvl1pPr>
              <a:defRPr sz="1600"/>
            </a:lvl1pPr>
          </a:lstStyle>
          <a:p>
            <a:fld id="{D26E3C98-C1C9-4272-AF25-91D86D8749E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47255"/>
            <a:ext cx="900747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45224"/>
            <a:ext cx="16287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597352"/>
            <a:ext cx="422910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65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A016-E51E-4831-B6E8-F1643CDFE24E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BE11C-A8D9-4F72-AB50-32D8DD19281D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89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E447-BFAC-49CB-AC67-C40FBF83E6B7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>
            <a:lvl1pPr>
              <a:defRPr sz="1800"/>
            </a:lvl1pPr>
          </a:lstStyle>
          <a:p>
            <a:fld id="{D26E3C98-C1C9-4272-AF25-91D86D8749E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8640"/>
            <a:ext cx="900747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グループ化 6"/>
          <p:cNvGrpSpPr>
            <a:grpSpLocks/>
          </p:cNvGrpSpPr>
          <p:nvPr userDrawn="1"/>
        </p:nvGrpSpPr>
        <p:grpSpPr bwMode="auto">
          <a:xfrm>
            <a:off x="542925" y="6334125"/>
            <a:ext cx="8034338" cy="438150"/>
            <a:chOff x="179512" y="6093296"/>
            <a:chExt cx="8560246" cy="61976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線コネクタ 17"/>
            <p:cNvCxnSpPr>
              <a:cxnSpLocks noChangeShapeType="1"/>
            </p:cNvCxnSpPr>
            <p:nvPr/>
          </p:nvCxnSpPr>
          <p:spPr bwMode="auto">
            <a:xfrm>
              <a:off x="1043157" y="6526022"/>
              <a:ext cx="7633098" cy="0"/>
            </a:xfrm>
            <a:prstGeom prst="line">
              <a:avLst/>
            </a:prstGeom>
            <a:noFill/>
            <a:ln w="19050" algn="ctr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円/楕円 18"/>
            <p:cNvSpPr>
              <a:spLocks noChangeArrowheads="1"/>
            </p:cNvSpPr>
            <p:nvPr/>
          </p:nvSpPr>
          <p:spPr bwMode="auto">
            <a:xfrm>
              <a:off x="8668316" y="6484810"/>
              <a:ext cx="71442" cy="71328"/>
            </a:xfrm>
            <a:prstGeom prst="ellipse">
              <a:avLst/>
            </a:pr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75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A614-5027-4233-8EA2-DA5A88E420F9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6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F20A-E974-4FC2-A57A-00E884FE8B71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66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F444-4CFE-4A90-A871-FC367829CC2C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6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BC13-2416-47BA-8D42-D14456891A56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60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1188-A271-41E2-8A32-83F1943CA7C8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07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5947-7AC0-4333-AF6A-AA2AD3E5BC8F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79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0603-8608-4721-B748-C0E9345BF0F8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01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AB487-80F0-468D-AF18-E4148A1E19CC}" type="datetime1">
              <a:rPr kumimoji="1" lang="ja-JP" altLang="en-US" smtClean="0"/>
              <a:t>2014/10/15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73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488832" cy="2046089"/>
          </a:xfrm>
        </p:spPr>
        <p:txBody>
          <a:bodyPr>
            <a:normAutofit/>
          </a:bodyPr>
          <a:lstStyle/>
          <a:p>
            <a:r>
              <a:rPr kumimoji="1" lang="en-US" altLang="ja-JP" b="1" smtClean="0">
                <a:solidFill>
                  <a:srgbClr val="002060"/>
                </a:solidFill>
              </a:rPr>
              <a:t>JCT3V-J0064: 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/>
            </a:r>
            <a:br>
              <a:rPr kumimoji="1" lang="en-US" altLang="ja-JP" b="1" dirty="0" smtClean="0">
                <a:solidFill>
                  <a:srgbClr val="002060"/>
                </a:solidFill>
              </a:rPr>
            </a:br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336704" cy="1728192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Takanori</a:t>
            </a:r>
            <a:r>
              <a:rPr kumimoji="1"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kumimoji="1" lang="en-US" altLang="ja-JP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Senoh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Koki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Wakunami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Yasuyuki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Ichihashi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Hisayuki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Sasaki, Ryutaro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kumimoji="1"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Kenji Yamamoto</a:t>
            </a:r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5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Introduction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We found camera parameter configuration for HTM, specifically </a:t>
            </a:r>
            <a:r>
              <a:rPr lang="en-US" altLang="ja-JP" dirty="0" err="1" smtClean="0"/>
              <a:t>Cshift</a:t>
            </a:r>
            <a:r>
              <a:rPr lang="en-US" altLang="ja-JP" dirty="0" smtClean="0"/>
              <a:t> (principal </a:t>
            </a:r>
            <a:r>
              <a:rPr lang="en-US" altLang="ja-JP" dirty="0"/>
              <a:t>point </a:t>
            </a:r>
            <a:r>
              <a:rPr lang="en-US" altLang="ja-JP" dirty="0" smtClean="0"/>
              <a:t>X) </a:t>
            </a:r>
            <a:r>
              <a:rPr lang="en-US" altLang="ja-JP" dirty="0"/>
              <a:t>has </a:t>
            </a:r>
            <a:r>
              <a:rPr lang="en-US" altLang="ja-JP" dirty="0" smtClean="0"/>
              <a:t>no inter-operability with DERS or VSRS including VSRS-1D-Fast. </a:t>
            </a:r>
          </a:p>
          <a:p>
            <a:pPr marL="0" indent="0">
              <a:buNone/>
            </a:pPr>
            <a:r>
              <a:rPr lang="en-US" altLang="ja-JP" dirty="0" smtClean="0"/>
              <a:t>We hope this problem should be solved, since these software are expected as the fundamental technologies for the future FTV standard.</a:t>
            </a:r>
            <a:endParaRPr lang="en-US" altLang="ja-JP" dirty="0"/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84784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HTM requires increasing </a:t>
            </a:r>
            <a:r>
              <a:rPr kumimoji="1" lang="en-US" altLang="ja-JP" sz="2400" dirty="0" err="1" smtClean="0"/>
              <a:t>Cshift</a:t>
            </a:r>
            <a:r>
              <a:rPr kumimoji="1" lang="en-US" altLang="ja-JP" sz="2400" dirty="0" smtClean="0"/>
              <a:t> (principal point X) when Position (translation X) decreases. However, VSRS-1D-Fast requires decreasing </a:t>
            </a:r>
            <a:r>
              <a:rPr kumimoji="1" lang="en-US" altLang="ja-JP" sz="2400" dirty="0" err="1" smtClean="0"/>
              <a:t>Cshift</a:t>
            </a:r>
            <a:r>
              <a:rPr kumimoji="1" lang="en-US" altLang="ja-JP" sz="2400" dirty="0" smtClean="0"/>
              <a:t>.</a:t>
            </a:r>
            <a:endParaRPr kumimoji="1" lang="ja-JP" altLang="en-US" sz="2400" dirty="0"/>
          </a:p>
        </p:txBody>
      </p:sp>
      <p:pic>
        <p:nvPicPr>
          <p:cNvPr id="2110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73016"/>
            <a:ext cx="7191704" cy="129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V="1">
            <a:off x="5426999" y="4864441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075071" y="5368497"/>
            <a:ext cx="122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increase</a:t>
            </a:r>
            <a:endParaRPr kumimoji="1" lang="ja-JP" altLang="en-US" sz="2400" dirty="0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6435111" y="4864441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4778927" y="5368497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131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Principal point X in DERS/VSRS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9675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DERS and VSRS require decreasing principal point X when translation X decreases.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48264" y="2708920"/>
            <a:ext cx="1788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Translation X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48264" y="1844824"/>
            <a:ext cx="2217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Principal point X</a:t>
            </a:r>
            <a:endParaRPr kumimoji="1" lang="ja-JP" altLang="en-US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3397498" cy="4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直線矢印コネクタ 12"/>
          <p:cNvCxnSpPr/>
          <p:nvPr/>
        </p:nvCxnSpPr>
        <p:spPr>
          <a:xfrm flipH="1">
            <a:off x="5724128" y="4509120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5004048" y="3717032"/>
            <a:ext cx="16561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660232" y="3501008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6084168" y="2924944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660232" y="4293096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  <p:cxnSp>
        <p:nvCxnSpPr>
          <p:cNvPr id="22" name="直線矢印コネクタ 21"/>
          <p:cNvCxnSpPr/>
          <p:nvPr/>
        </p:nvCxnSpPr>
        <p:spPr>
          <a:xfrm flipH="1">
            <a:off x="5406679" y="2060848"/>
            <a:ext cx="15841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1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79512" y="1628800"/>
            <a:ext cx="8297780" cy="4680520"/>
            <a:chOff x="179512" y="188640"/>
            <a:chExt cx="8297780" cy="4680520"/>
          </a:xfrm>
        </p:grpSpPr>
        <p:cxnSp>
          <p:nvCxnSpPr>
            <p:cNvPr id="6" name="直線コネクタ 5"/>
            <p:cNvCxnSpPr/>
            <p:nvPr/>
          </p:nvCxnSpPr>
          <p:spPr>
            <a:xfrm>
              <a:off x="971600" y="4149080"/>
              <a:ext cx="72008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8172400" y="393305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X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8" name="直線矢印コネクタ 7"/>
            <p:cNvCxnSpPr/>
            <p:nvPr/>
          </p:nvCxnSpPr>
          <p:spPr>
            <a:xfrm flipV="1">
              <a:off x="4572000" y="548680"/>
              <a:ext cx="0" cy="3600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4427984" y="188640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Z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427984" y="414908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 flipV="1">
              <a:off x="673224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 flipV="1">
              <a:off x="241176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259632" y="4149080"/>
              <a:ext cx="1022716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prstClr val="black"/>
                  </a:solidFill>
                </a:rPr>
                <a:t>Position</a:t>
              </a:r>
              <a:endParaRPr lang="ja-JP" altLang="en-US" sz="2000" dirty="0">
                <a:solidFill>
                  <a:prstClr val="black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267744" y="4149080"/>
              <a:ext cx="1132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-3.711246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588224" y="4149080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+3.711246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直線コネクタ 15"/>
            <p:cNvCxnSpPr/>
            <p:nvPr/>
          </p:nvCxnSpPr>
          <p:spPr>
            <a:xfrm flipV="1">
              <a:off x="241176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2195736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547664" y="2924944"/>
              <a:ext cx="798617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dirty="0" err="1" smtClean="0">
                  <a:solidFill>
                    <a:prstClr val="black"/>
                  </a:solidFill>
                </a:rPr>
                <a:t>CShift</a:t>
              </a:r>
              <a:endParaRPr lang="ja-JP" altLang="en-US" sz="2000" dirty="0">
                <a:solidFill>
                  <a:prstClr val="black"/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457200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flipH="1">
              <a:off x="2051720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2051720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79512" y="4509120"/>
              <a:ext cx="1892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#View </a:t>
              </a:r>
              <a:r>
                <a:rPr lang="en-US" altLang="ja-JP" sz="1600" dirty="0" err="1" smtClean="0">
                  <a:solidFill>
                    <a:prstClr val="black"/>
                  </a:solidFill>
                </a:rPr>
                <a:t>Num</a:t>
              </a:r>
              <a:r>
                <a:rPr lang="en-US" altLang="ja-JP" sz="1600" dirty="0" smtClean="0">
                  <a:solidFill>
                    <a:prstClr val="black"/>
                  </a:solidFill>
                </a:rPr>
                <a:t> (cam ID)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28396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101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12372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102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44420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27" name="直線矢印コネクタ 26"/>
            <p:cNvCxnSpPr/>
            <p:nvPr/>
          </p:nvCxnSpPr>
          <p:spPr>
            <a:xfrm flipH="1">
              <a:off x="3707904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3707904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>
              <a:off x="5364088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5364088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 flipH="1">
              <a:off x="4572000" y="3284984"/>
              <a:ext cx="720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/>
            <p:cNvSpPr txBox="1"/>
            <p:nvPr/>
          </p:nvSpPr>
          <p:spPr>
            <a:xfrm>
              <a:off x="4716016" y="2924944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960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 flipH="1">
              <a:off x="6732240" y="3284984"/>
              <a:ext cx="21602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2411760" y="2924944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969.86199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>
              <a:off x="2411760" y="3284984"/>
              <a:ext cx="122413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6732240" y="2924944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950.113801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雲 36"/>
            <p:cNvSpPr/>
            <p:nvPr/>
          </p:nvSpPr>
          <p:spPr>
            <a:xfrm>
              <a:off x="3851920" y="836712"/>
              <a:ext cx="1440160" cy="86409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211960" y="980728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Target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827584" y="3789040"/>
              <a:ext cx="1386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Principal Point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>
              <a:off x="219573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435597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H="1">
              <a:off x="6732240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3851920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508104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 flipV="1">
              <a:off x="5292080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/>
            <p:nvPr/>
          </p:nvCxnSpPr>
          <p:spPr>
            <a:xfrm flipV="1">
              <a:off x="3635896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5364088" y="2060848"/>
              <a:ext cx="22906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Origin of principal point x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48" name="直線矢印コネクタ 47"/>
            <p:cNvCxnSpPr/>
            <p:nvPr/>
          </p:nvCxnSpPr>
          <p:spPr>
            <a:xfrm flipH="1">
              <a:off x="5292080" y="2420888"/>
              <a:ext cx="360040" cy="99359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/>
            <p:nvPr/>
          </p:nvCxnSpPr>
          <p:spPr>
            <a:xfrm flipV="1">
              <a:off x="6948264" y="2996952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テキスト ボックス 49"/>
          <p:cNvSpPr txBox="1"/>
          <p:nvPr/>
        </p:nvSpPr>
        <p:spPr>
          <a:xfrm>
            <a:off x="107504" y="119675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That means </a:t>
            </a:r>
            <a:r>
              <a:rPr lang="en-US" altLang="ja-JP" sz="2400" dirty="0" err="1" smtClean="0"/>
              <a:t>Cshift</a:t>
            </a:r>
            <a:r>
              <a:rPr lang="en-US" altLang="ja-JP" sz="2400" dirty="0" smtClean="0"/>
              <a:t> (camera lens center) seems measured from the right side of image sensor.                               This seems unnatural.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324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</a:rPr>
              <a:t>Principal point X in DERS/VSRS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grpSp>
        <p:nvGrpSpPr>
          <p:cNvPr id="79" name="グループ化 78"/>
          <p:cNvGrpSpPr/>
          <p:nvPr/>
        </p:nvGrpSpPr>
        <p:grpSpPr>
          <a:xfrm>
            <a:off x="179512" y="1916832"/>
            <a:ext cx="8297780" cy="4680520"/>
            <a:chOff x="179512" y="188640"/>
            <a:chExt cx="8297780" cy="4680520"/>
          </a:xfrm>
        </p:grpSpPr>
        <p:cxnSp>
          <p:nvCxnSpPr>
            <p:cNvPr id="80" name="直線コネクタ 79"/>
            <p:cNvCxnSpPr/>
            <p:nvPr/>
          </p:nvCxnSpPr>
          <p:spPr>
            <a:xfrm>
              <a:off x="971600" y="4149080"/>
              <a:ext cx="72008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テキスト ボックス 80"/>
            <p:cNvSpPr txBox="1"/>
            <p:nvPr/>
          </p:nvSpPr>
          <p:spPr>
            <a:xfrm>
              <a:off x="8172400" y="393305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endParaRPr kumimoji="1" lang="ja-JP" altLang="en-US" dirty="0"/>
            </a:p>
          </p:txBody>
        </p:sp>
        <p:cxnSp>
          <p:nvCxnSpPr>
            <p:cNvPr id="82" name="直線矢印コネクタ 81"/>
            <p:cNvCxnSpPr/>
            <p:nvPr/>
          </p:nvCxnSpPr>
          <p:spPr>
            <a:xfrm flipV="1">
              <a:off x="4572000" y="548680"/>
              <a:ext cx="0" cy="3600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4427984" y="188640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Z</a:t>
              </a:r>
              <a:endParaRPr kumimoji="1" lang="ja-JP" altLang="en-US" dirty="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4427984" y="414908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cxnSp>
          <p:nvCxnSpPr>
            <p:cNvPr id="85" name="直線矢印コネクタ 84"/>
            <p:cNvCxnSpPr/>
            <p:nvPr/>
          </p:nvCxnSpPr>
          <p:spPr>
            <a:xfrm flipV="1">
              <a:off x="673224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flipV="1">
              <a:off x="241176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テキスト ボックス 86"/>
            <p:cNvSpPr txBox="1"/>
            <p:nvPr/>
          </p:nvSpPr>
          <p:spPr>
            <a:xfrm>
              <a:off x="755576" y="4149080"/>
              <a:ext cx="1501117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translation X</a:t>
              </a:r>
              <a:endParaRPr kumimoji="1" lang="ja-JP" altLang="en-US" sz="2000" dirty="0"/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2267744" y="4149080"/>
              <a:ext cx="1132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-3.711246</a:t>
              </a:r>
              <a:endParaRPr kumimoji="1" lang="ja-JP" altLang="en-US" dirty="0"/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6588224" y="4149080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+3.711246</a:t>
              </a:r>
              <a:endParaRPr kumimoji="1" lang="ja-JP" altLang="en-US" dirty="0"/>
            </a:p>
          </p:txBody>
        </p:sp>
        <p:cxnSp>
          <p:nvCxnSpPr>
            <p:cNvPr id="90" name="直線コネクタ 89"/>
            <p:cNvCxnSpPr/>
            <p:nvPr/>
          </p:nvCxnSpPr>
          <p:spPr>
            <a:xfrm flipV="1">
              <a:off x="241176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正方形/長方形 90"/>
            <p:cNvSpPr/>
            <p:nvPr/>
          </p:nvSpPr>
          <p:spPr>
            <a:xfrm>
              <a:off x="2195736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467544" y="2564904"/>
              <a:ext cx="1862241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principal point </a:t>
              </a:r>
              <a:r>
                <a:rPr kumimoji="1" lang="en-US" altLang="ja-JP" sz="2000" i="1" dirty="0" smtClean="0"/>
                <a:t>x</a:t>
              </a:r>
              <a:endParaRPr kumimoji="1" lang="ja-JP" altLang="en-US" sz="2000" dirty="0"/>
            </a:p>
          </p:txBody>
        </p:sp>
        <p:cxnSp>
          <p:nvCxnSpPr>
            <p:cNvPr id="93" name="直線コネクタ 92"/>
            <p:cNvCxnSpPr/>
            <p:nvPr/>
          </p:nvCxnSpPr>
          <p:spPr>
            <a:xfrm>
              <a:off x="457200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矢印コネクタ 93"/>
            <p:cNvCxnSpPr/>
            <p:nvPr/>
          </p:nvCxnSpPr>
          <p:spPr>
            <a:xfrm>
              <a:off x="2195736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/>
            <p:cNvSpPr txBox="1"/>
            <p:nvPr/>
          </p:nvSpPr>
          <p:spPr>
            <a:xfrm>
              <a:off x="3491880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79512" y="4509120"/>
              <a:ext cx="1892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#View </a:t>
              </a:r>
              <a:r>
                <a:rPr kumimoji="1" lang="en-US" altLang="ja-JP" sz="1600" dirty="0" err="1" smtClean="0"/>
                <a:t>Num</a:t>
              </a:r>
              <a:r>
                <a:rPr kumimoji="1" lang="en-US" altLang="ja-JP" sz="1600" dirty="0" smtClean="0"/>
                <a:t> (cam ID)</a:t>
              </a:r>
              <a:endParaRPr kumimoji="1" lang="ja-JP" altLang="en-US" sz="1600" dirty="0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428396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101</a:t>
              </a:r>
              <a:endParaRPr kumimoji="1" lang="ja-JP" altLang="en-US" dirty="0"/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212372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102</a:t>
              </a:r>
              <a:endParaRPr kumimoji="1" lang="ja-JP" altLang="en-US" dirty="0"/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644420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100</a:t>
              </a:r>
              <a:endParaRPr kumimoji="1" lang="ja-JP" altLang="en-US" dirty="0"/>
            </a:p>
          </p:txBody>
        </p:sp>
        <p:cxnSp>
          <p:nvCxnSpPr>
            <p:cNvPr id="100" name="直線矢印コネクタ 99"/>
            <p:cNvCxnSpPr/>
            <p:nvPr/>
          </p:nvCxnSpPr>
          <p:spPr>
            <a:xfrm>
              <a:off x="3851920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テキスト ボックス 100"/>
            <p:cNvSpPr txBox="1"/>
            <p:nvPr/>
          </p:nvSpPr>
          <p:spPr>
            <a:xfrm>
              <a:off x="5148064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cxnSp>
          <p:nvCxnSpPr>
            <p:cNvPr id="102" name="直線矢印コネクタ 101"/>
            <p:cNvCxnSpPr/>
            <p:nvPr/>
          </p:nvCxnSpPr>
          <p:spPr>
            <a:xfrm>
              <a:off x="5508104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/>
            <p:cNvSpPr txBox="1"/>
            <p:nvPr/>
          </p:nvSpPr>
          <p:spPr>
            <a:xfrm>
              <a:off x="6804248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cxnSp>
          <p:nvCxnSpPr>
            <p:cNvPr id="104" name="直線矢印コネクタ 103"/>
            <p:cNvCxnSpPr/>
            <p:nvPr/>
          </p:nvCxnSpPr>
          <p:spPr>
            <a:xfrm flipV="1">
              <a:off x="5508104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矢印コネクタ 104"/>
            <p:cNvCxnSpPr/>
            <p:nvPr/>
          </p:nvCxnSpPr>
          <p:spPr>
            <a:xfrm>
              <a:off x="3851920" y="3275692"/>
              <a:ext cx="720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ボックス 105"/>
            <p:cNvSpPr txBox="1"/>
            <p:nvPr/>
          </p:nvSpPr>
          <p:spPr>
            <a:xfrm>
              <a:off x="3923928" y="2924944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960</a:t>
              </a:r>
              <a:endParaRPr kumimoji="1" lang="ja-JP" altLang="en-US" dirty="0"/>
            </a:p>
          </p:txBody>
        </p:sp>
        <p:cxnSp>
          <p:nvCxnSpPr>
            <p:cNvPr id="107" name="直線矢印コネクタ 106"/>
            <p:cNvCxnSpPr/>
            <p:nvPr/>
          </p:nvCxnSpPr>
          <p:spPr>
            <a:xfrm>
              <a:off x="5508104" y="3284984"/>
              <a:ext cx="122413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107"/>
            <p:cNvSpPr txBox="1"/>
            <p:nvPr/>
          </p:nvSpPr>
          <p:spPr>
            <a:xfrm>
              <a:off x="5580112" y="2924944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969.86199</a:t>
              </a:r>
              <a:endParaRPr kumimoji="1" lang="ja-JP" altLang="en-US" dirty="0"/>
            </a:p>
          </p:txBody>
        </p:sp>
        <p:cxnSp>
          <p:nvCxnSpPr>
            <p:cNvPr id="109" name="直線矢印コネクタ 108"/>
            <p:cNvCxnSpPr/>
            <p:nvPr/>
          </p:nvCxnSpPr>
          <p:spPr>
            <a:xfrm>
              <a:off x="2195736" y="3275692"/>
              <a:ext cx="21602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テキスト ボックス 109"/>
            <p:cNvSpPr txBox="1"/>
            <p:nvPr/>
          </p:nvSpPr>
          <p:spPr>
            <a:xfrm>
              <a:off x="1115616" y="2924944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950.113801</a:t>
              </a:r>
              <a:endParaRPr kumimoji="1" lang="ja-JP" altLang="en-US" dirty="0"/>
            </a:p>
          </p:txBody>
        </p:sp>
        <p:sp>
          <p:nvSpPr>
            <p:cNvPr id="111" name="雲 110"/>
            <p:cNvSpPr/>
            <p:nvPr/>
          </p:nvSpPr>
          <p:spPr>
            <a:xfrm>
              <a:off x="3851920" y="836712"/>
              <a:ext cx="1440160" cy="86409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4211960" y="980728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Target</a:t>
              </a:r>
              <a:endParaRPr kumimoji="1" lang="ja-JP" altLang="en-US" sz="1600" dirty="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827584" y="3789040"/>
              <a:ext cx="1386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Principal Point</a:t>
              </a:r>
              <a:endParaRPr kumimoji="1" lang="ja-JP" altLang="en-US" sz="1600" dirty="0"/>
            </a:p>
          </p:txBody>
        </p:sp>
        <p:cxnSp>
          <p:nvCxnSpPr>
            <p:cNvPr id="114" name="直線矢印コネクタ 113"/>
            <p:cNvCxnSpPr/>
            <p:nvPr/>
          </p:nvCxnSpPr>
          <p:spPr>
            <a:xfrm>
              <a:off x="219573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矢印コネクタ 114"/>
            <p:cNvCxnSpPr/>
            <p:nvPr/>
          </p:nvCxnSpPr>
          <p:spPr>
            <a:xfrm>
              <a:off x="435597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矢印コネクタ 115"/>
            <p:cNvCxnSpPr/>
            <p:nvPr/>
          </p:nvCxnSpPr>
          <p:spPr>
            <a:xfrm flipH="1">
              <a:off x="6732240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正方形/長方形 116"/>
            <p:cNvSpPr/>
            <p:nvPr/>
          </p:nvSpPr>
          <p:spPr>
            <a:xfrm>
              <a:off x="3851920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5508104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9" name="直線矢印コネクタ 118"/>
            <p:cNvCxnSpPr/>
            <p:nvPr/>
          </p:nvCxnSpPr>
          <p:spPr>
            <a:xfrm flipV="1">
              <a:off x="3851920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矢印コネクタ 119"/>
            <p:cNvCxnSpPr/>
            <p:nvPr/>
          </p:nvCxnSpPr>
          <p:spPr>
            <a:xfrm flipV="1">
              <a:off x="2195736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120"/>
            <p:cNvSpPr txBox="1"/>
            <p:nvPr/>
          </p:nvSpPr>
          <p:spPr>
            <a:xfrm>
              <a:off x="2267744" y="2204864"/>
              <a:ext cx="22906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Origin of principal point x</a:t>
              </a:r>
              <a:endParaRPr kumimoji="1" lang="ja-JP" altLang="en-US" sz="1600" dirty="0"/>
            </a:p>
          </p:txBody>
        </p:sp>
        <p:cxnSp>
          <p:nvCxnSpPr>
            <p:cNvPr id="122" name="直線矢印コネクタ 121"/>
            <p:cNvCxnSpPr>
              <a:stCxn id="121" idx="2"/>
              <a:endCxn id="117" idx="1"/>
            </p:cNvCxnSpPr>
            <p:nvPr/>
          </p:nvCxnSpPr>
          <p:spPr>
            <a:xfrm>
              <a:off x="3413090" y="2543418"/>
              <a:ext cx="438830" cy="9215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/>
          <p:cNvSpPr txBox="1"/>
          <p:nvPr/>
        </p:nvSpPr>
        <p:spPr>
          <a:xfrm>
            <a:off x="251520" y="1196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On the contrary, principal point X (camera lens center) is measured from the left side of image sensor in DERS and VSRS including VSRS-1D-Fast. This is natural.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078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Recommendation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556792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It is recommended HTM software is improved to be inter-operable with DERS and </a:t>
            </a:r>
            <a:r>
              <a:rPr lang="en-US" altLang="ja-JP" sz="2800" dirty="0" smtClean="0"/>
              <a:t>VSRS including VSRS-1D-Fast in </a:t>
            </a:r>
            <a:r>
              <a:rPr lang="en-US" altLang="ja-JP" sz="2800" dirty="0"/>
              <a:t>terms of the camera parameter, specifically </a:t>
            </a:r>
            <a:r>
              <a:rPr lang="en-US" altLang="ja-JP" sz="2800" dirty="0" err="1"/>
              <a:t>CShift</a:t>
            </a:r>
            <a:r>
              <a:rPr lang="en-US" altLang="ja-JP" sz="2800" dirty="0"/>
              <a:t> since it is expected these software are </a:t>
            </a:r>
            <a:r>
              <a:rPr lang="en-US" altLang="ja-JP" sz="2800" dirty="0" smtClean="0"/>
              <a:t>fundamental technologies </a:t>
            </a:r>
            <a:r>
              <a:rPr lang="en-US" altLang="ja-JP" sz="2800" dirty="0"/>
              <a:t>for </a:t>
            </a:r>
            <a:r>
              <a:rPr lang="en-US" altLang="ja-JP" sz="2800" dirty="0" smtClean="0"/>
              <a:t>the future FTV </a:t>
            </a:r>
            <a:r>
              <a:rPr lang="en-US" altLang="ja-JP" sz="2800" dirty="0"/>
              <a:t>standard.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1673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1303</TotalTime>
  <Words>301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JCT3V-J0064:  Cshift in HTM</vt:lpstr>
      <vt:lpstr>Introduction</vt:lpstr>
      <vt:lpstr>Cshift in HTM</vt:lpstr>
      <vt:lpstr>Principal point X in DERS/VSRS</vt:lpstr>
      <vt:lpstr>Cshift in HTM</vt:lpstr>
      <vt:lpstr>Principal point X in DERS/VSRS</vt:lpstr>
      <vt:lpstr>Recommendation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127</cp:revision>
  <cp:lastPrinted>2013-10-11T00:39:58Z</cp:lastPrinted>
  <dcterms:created xsi:type="dcterms:W3CDTF">2013-10-04T01:33:03Z</dcterms:created>
  <dcterms:modified xsi:type="dcterms:W3CDTF">2014-10-15T00:57:09Z</dcterms:modified>
</cp:coreProperties>
</file>