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6" r:id="rId4"/>
    <p:sldId id="288" r:id="rId5"/>
    <p:sldId id="272" r:id="rId6"/>
    <p:sldId id="275" r:id="rId7"/>
    <p:sldId id="278" r:id="rId8"/>
  </p:sldIdLst>
  <p:sldSz cx="9144000" cy="6858000" type="screen4x3"/>
  <p:notesSz cx="6805613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723" autoAdjust="0"/>
    <p:restoredTop sz="94660"/>
  </p:normalViewPr>
  <p:slideViewPr>
    <p:cSldViewPr>
      <p:cViewPr>
        <p:scale>
          <a:sx n="80" d="100"/>
          <a:sy n="80" d="100"/>
        </p:scale>
        <p:origin x="-456" y="-3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B1E486-23BB-4C46-8CBD-4F2DB6E65157}" type="datetimeFigureOut">
              <a:rPr kumimoji="1" lang="ja-JP" altLang="en-US" smtClean="0"/>
              <a:t>2014/10/13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562" y="4721186"/>
            <a:ext cx="544449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4939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287F6F-A71E-4C07-86C6-C705E6C9D3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004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196752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2996952"/>
            <a:ext cx="6400800" cy="264184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dirty="0" smtClean="0"/>
              <a:t>マスター サブタイトルの書式設定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18E7A-C49E-4F8A-AD73-A5637FC0F8E6}" type="datetime1">
              <a:rPr kumimoji="1" lang="ja-JP" altLang="en-US" smtClean="0"/>
              <a:t>2014/10/13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010400" y="6381328"/>
            <a:ext cx="2133600" cy="365125"/>
          </a:xfrm>
        </p:spPr>
        <p:txBody>
          <a:bodyPr/>
          <a:lstStyle>
            <a:lvl1pPr>
              <a:defRPr sz="1600"/>
            </a:lvl1pPr>
          </a:lstStyle>
          <a:p>
            <a:fld id="{D26E3C98-C1C9-4272-AF25-91D86D8749EA}" type="slidenum">
              <a:rPr lang="ja-JP" altLang="en-US" smtClean="0"/>
              <a:pPr/>
              <a:t>‹#›</a:t>
            </a:fld>
            <a:endParaRPr lang="ja-JP" alt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847255"/>
            <a:ext cx="9007475" cy="1050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5445224"/>
            <a:ext cx="1628775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6597352"/>
            <a:ext cx="4229100" cy="11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8650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AA016-E51E-4831-B6E8-F1643CDFE24E}" type="datetime1">
              <a:rPr kumimoji="1" lang="ja-JP" altLang="en-US" smtClean="0"/>
              <a:t>2014/10/13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3C98-C1C9-4272-AF25-91D86D8749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212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BE11C-A8D9-4F72-AB50-32D8DD19281D}" type="datetime1">
              <a:rPr kumimoji="1" lang="ja-JP" altLang="en-US" smtClean="0"/>
              <a:t>2014/10/13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3C98-C1C9-4272-AF25-91D86D8749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9895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4E447-BFAC-49CB-AC67-C40FBF83E6B7}" type="datetime1">
              <a:rPr kumimoji="1" lang="ja-JP" altLang="en-US" smtClean="0"/>
              <a:t>2014/10/13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010400" y="6381328"/>
            <a:ext cx="2133600" cy="365125"/>
          </a:xfrm>
        </p:spPr>
        <p:txBody>
          <a:bodyPr/>
          <a:lstStyle>
            <a:lvl1pPr>
              <a:defRPr sz="1800"/>
            </a:lvl1pPr>
          </a:lstStyle>
          <a:p>
            <a:fld id="{D26E3C98-C1C9-4272-AF25-91D86D8749EA}" type="slidenum">
              <a:rPr lang="ja-JP" altLang="en-US" smtClean="0"/>
              <a:pPr/>
              <a:t>‹#›</a:t>
            </a:fld>
            <a:endParaRPr lang="ja-JP" altLang="en-US"/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88640"/>
            <a:ext cx="9007475" cy="1050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グループ化 6"/>
          <p:cNvGrpSpPr>
            <a:grpSpLocks/>
          </p:cNvGrpSpPr>
          <p:nvPr userDrawn="1"/>
        </p:nvGrpSpPr>
        <p:grpSpPr bwMode="auto">
          <a:xfrm>
            <a:off x="542925" y="6334125"/>
            <a:ext cx="8034338" cy="438150"/>
            <a:chOff x="179512" y="6093296"/>
            <a:chExt cx="8560246" cy="619765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6093296"/>
              <a:ext cx="929647" cy="6197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0" name="直線コネクタ 17"/>
            <p:cNvCxnSpPr>
              <a:cxnSpLocks noChangeShapeType="1"/>
            </p:cNvCxnSpPr>
            <p:nvPr/>
          </p:nvCxnSpPr>
          <p:spPr bwMode="auto">
            <a:xfrm>
              <a:off x="1043157" y="6526022"/>
              <a:ext cx="7633098" cy="0"/>
            </a:xfrm>
            <a:prstGeom prst="line">
              <a:avLst/>
            </a:prstGeom>
            <a:noFill/>
            <a:ln w="19050" algn="ctr">
              <a:solidFill>
                <a:srgbClr val="4A7EB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" name="円/楕円 18"/>
            <p:cNvSpPr>
              <a:spLocks noChangeArrowheads="1"/>
            </p:cNvSpPr>
            <p:nvPr/>
          </p:nvSpPr>
          <p:spPr bwMode="auto">
            <a:xfrm>
              <a:off x="8668316" y="6484810"/>
              <a:ext cx="71442" cy="71328"/>
            </a:xfrm>
            <a:prstGeom prst="ellipse">
              <a:avLst/>
            </a:prstGeom>
            <a:solidFill>
              <a:srgbClr val="4F81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>
                <a:solidFill>
                  <a:srgbClr val="FFFFFF"/>
                </a:solidFill>
                <a:latin typeface="Calibri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36759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5A614-5027-4233-8EA2-DA5A88E420F9}" type="datetime1">
              <a:rPr kumimoji="1" lang="ja-JP" altLang="en-US" smtClean="0"/>
              <a:t>2014/10/13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3C98-C1C9-4272-AF25-91D86D8749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863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2F20A-E974-4FC2-A57A-00E884FE8B71}" type="datetime1">
              <a:rPr kumimoji="1" lang="ja-JP" altLang="en-US" smtClean="0"/>
              <a:t>2014/10/13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3C98-C1C9-4272-AF25-91D86D8749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0668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AF444-4CFE-4A90-A871-FC367829CC2C}" type="datetime1">
              <a:rPr kumimoji="1" lang="ja-JP" altLang="en-US" smtClean="0"/>
              <a:t>2014/10/13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3C98-C1C9-4272-AF25-91D86D8749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4560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FBC13-2416-47BA-8D42-D14456891A56}" type="datetime1">
              <a:rPr kumimoji="1" lang="ja-JP" altLang="en-US" smtClean="0"/>
              <a:t>2014/10/13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3C98-C1C9-4272-AF25-91D86D8749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0602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B1188-A271-41E2-8A32-83F1943CA7C8}" type="datetime1">
              <a:rPr kumimoji="1" lang="ja-JP" altLang="en-US" smtClean="0"/>
              <a:t>2014/10/13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3C98-C1C9-4272-AF25-91D86D8749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8072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85947-7AC0-4333-AF6A-AA2AD3E5BC8F}" type="datetime1">
              <a:rPr kumimoji="1" lang="ja-JP" altLang="en-US" smtClean="0"/>
              <a:t>2014/10/13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3C98-C1C9-4272-AF25-91D86D8749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7793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10603-8608-4721-B748-C0E9345BF0F8}" type="datetime1">
              <a:rPr kumimoji="1" lang="ja-JP" altLang="en-US" smtClean="0"/>
              <a:t>2014/10/13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3C98-C1C9-4272-AF25-91D86D8749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1010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9AB487-80F0-468D-AF18-E4148A1E19CC}" type="datetime1">
              <a:rPr kumimoji="1" lang="ja-JP" altLang="en-US" smtClean="0"/>
              <a:t>2014/10/13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6E3C98-C1C9-4272-AF25-91D86D8749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073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99592" y="620688"/>
            <a:ext cx="7488832" cy="2046089"/>
          </a:xfrm>
        </p:spPr>
        <p:txBody>
          <a:bodyPr>
            <a:normAutofit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</a:rPr>
              <a:t>JCT3V-J0063: </a:t>
            </a:r>
            <a:br>
              <a:rPr kumimoji="1" lang="en-US" altLang="ja-JP" b="1" dirty="0" smtClean="0">
                <a:solidFill>
                  <a:srgbClr val="002060"/>
                </a:solidFill>
              </a:rPr>
            </a:br>
            <a:r>
              <a:rPr kumimoji="1" lang="en-US" altLang="ja-JP" b="1" dirty="0" err="1" smtClean="0">
                <a:solidFill>
                  <a:srgbClr val="002060"/>
                </a:solidFill>
              </a:rPr>
              <a:t>Cshift</a:t>
            </a:r>
            <a:r>
              <a:rPr kumimoji="1" lang="en-US" altLang="ja-JP" b="1" dirty="0" smtClean="0">
                <a:solidFill>
                  <a:srgbClr val="002060"/>
                </a:solidFill>
              </a:rPr>
              <a:t> in HTM</a:t>
            </a:r>
            <a:endParaRPr kumimoji="1" lang="ja-JP" altLang="en-US" b="1" dirty="0">
              <a:solidFill>
                <a:srgbClr val="002060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03648" y="3645024"/>
            <a:ext cx="6336704" cy="1728192"/>
          </a:xfrm>
        </p:spPr>
        <p:txBody>
          <a:bodyPr>
            <a:normAutofit/>
          </a:bodyPr>
          <a:lstStyle/>
          <a:p>
            <a:r>
              <a:rPr kumimoji="1" lang="en-US" altLang="ja-JP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Takanori</a:t>
            </a:r>
            <a:r>
              <a:rPr kumimoji="1" lang="en-US" altLang="ja-JP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 </a:t>
            </a:r>
            <a:r>
              <a:rPr kumimoji="1" lang="en-US" altLang="ja-JP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Senoh</a:t>
            </a:r>
            <a:r>
              <a:rPr lang="en-US" altLang="ja-JP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, Koki </a:t>
            </a:r>
            <a:r>
              <a:rPr lang="en-US" altLang="ja-JP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Wakunami</a:t>
            </a:r>
            <a:r>
              <a:rPr lang="en-US" altLang="ja-JP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, </a:t>
            </a:r>
            <a:r>
              <a:rPr lang="en-US" altLang="ja-JP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Yasuyuki</a:t>
            </a:r>
            <a:r>
              <a:rPr lang="en-US" altLang="ja-JP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 </a:t>
            </a:r>
            <a:r>
              <a:rPr lang="en-US" altLang="ja-JP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Ichihashi</a:t>
            </a:r>
            <a:r>
              <a:rPr lang="en-US" altLang="ja-JP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, </a:t>
            </a:r>
            <a:r>
              <a:rPr lang="en-US" altLang="ja-JP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Hisayuki</a:t>
            </a:r>
            <a:r>
              <a:rPr lang="en-US" altLang="ja-JP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 Sasaki, Ryutaro </a:t>
            </a:r>
            <a:r>
              <a:rPr lang="en-US" altLang="ja-JP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Oi</a:t>
            </a:r>
            <a:r>
              <a:rPr lang="en-US" altLang="ja-JP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, </a:t>
            </a:r>
            <a:r>
              <a:rPr kumimoji="1" lang="en-US" altLang="ja-JP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Kenji Yamamoto</a:t>
            </a:r>
            <a:endParaRPr kumimoji="1" lang="ja-JP" altLang="en-US" dirty="0">
              <a:solidFill>
                <a:schemeClr val="tx1">
                  <a:lumMod val="95000"/>
                  <a:lumOff val="5000"/>
                </a:schemeClr>
              </a:solidFill>
              <a:latin typeface="+mj-lt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3C98-C1C9-4272-AF25-91D86D8749E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3594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</a:rPr>
              <a:t>Introduction</a:t>
            </a:r>
            <a:endParaRPr kumimoji="1" lang="ja-JP" altLang="en-US" b="1" dirty="0">
              <a:solidFill>
                <a:srgbClr val="002060"/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3C98-C1C9-4272-AF25-91D86D8749EA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>
          <a:xfrm>
            <a:off x="251520" y="1268760"/>
            <a:ext cx="8640960" cy="4525963"/>
          </a:xfrm>
        </p:spPr>
        <p:txBody>
          <a:bodyPr/>
          <a:lstStyle/>
          <a:p>
            <a:pPr marL="0" indent="0">
              <a:buNone/>
            </a:pPr>
            <a:r>
              <a:rPr lang="en-US" altLang="ja-JP" dirty="0" smtClean="0"/>
              <a:t>FTV AHG is expecting HTM, DERS </a:t>
            </a:r>
            <a:r>
              <a:rPr lang="en-US" altLang="ja-JP" dirty="0"/>
              <a:t>and VSRS </a:t>
            </a:r>
            <a:r>
              <a:rPr lang="en-US" altLang="ja-JP" dirty="0" smtClean="0"/>
              <a:t>as the fundamental technologies for the development of future FTV standard.</a:t>
            </a:r>
          </a:p>
          <a:p>
            <a:pPr marL="0" indent="0">
              <a:buNone/>
            </a:pPr>
            <a:r>
              <a:rPr lang="en-US" altLang="ja-JP" dirty="0" smtClean="0"/>
              <a:t>However, a camera parameter, specifically </a:t>
            </a:r>
            <a:r>
              <a:rPr lang="en-US" altLang="ja-JP" dirty="0" err="1" smtClean="0"/>
              <a:t>Cshift</a:t>
            </a:r>
            <a:r>
              <a:rPr lang="en-US" altLang="ja-JP" dirty="0" smtClean="0"/>
              <a:t> for HTM has no inter-operability with the principal point X </a:t>
            </a:r>
            <a:r>
              <a:rPr lang="en-US" altLang="ja-JP" dirty="0" smtClean="0"/>
              <a:t>for </a:t>
            </a:r>
            <a:r>
              <a:rPr lang="en-US" altLang="ja-JP" dirty="0" smtClean="0"/>
              <a:t>DERS or VSRS.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226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b="1" dirty="0" err="1" smtClean="0">
                <a:solidFill>
                  <a:srgbClr val="002060"/>
                </a:solidFill>
              </a:rPr>
              <a:t>Cshift</a:t>
            </a:r>
            <a:r>
              <a:rPr kumimoji="1" lang="en-US" altLang="ja-JP" b="1" dirty="0" smtClean="0">
                <a:solidFill>
                  <a:srgbClr val="002060"/>
                </a:solidFill>
              </a:rPr>
              <a:t> in HTM</a:t>
            </a:r>
            <a:endParaRPr kumimoji="1" lang="ja-JP" altLang="en-US" b="1" dirty="0">
              <a:solidFill>
                <a:srgbClr val="002060"/>
              </a:solidFill>
            </a:endParaRPr>
          </a:p>
        </p:txBody>
      </p:sp>
      <p:sp>
        <p:nvSpPr>
          <p:cNvPr id="17" name="スライド番号プレースホルダー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3C98-C1C9-4272-AF25-91D86D8749E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23528" y="1484784"/>
            <a:ext cx="8568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HTM requires increasing </a:t>
            </a:r>
            <a:r>
              <a:rPr kumimoji="1" lang="en-US" altLang="ja-JP" sz="2400" dirty="0" err="1" smtClean="0"/>
              <a:t>Cshift</a:t>
            </a:r>
            <a:r>
              <a:rPr kumimoji="1" lang="en-US" altLang="ja-JP" sz="2400" dirty="0" smtClean="0"/>
              <a:t> (principal point X) when Position (translation X) decreases.</a:t>
            </a:r>
            <a:endParaRPr kumimoji="1" lang="ja-JP" altLang="en-US" sz="2400" dirty="0"/>
          </a:p>
        </p:txBody>
      </p:sp>
      <p:pic>
        <p:nvPicPr>
          <p:cNvPr id="2110" name="Picture 6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697" y="2785647"/>
            <a:ext cx="7191704" cy="1291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1" name="直線矢印コネクタ 10"/>
          <p:cNvCxnSpPr/>
          <p:nvPr/>
        </p:nvCxnSpPr>
        <p:spPr>
          <a:xfrm flipV="1">
            <a:off x="5436096" y="4077072"/>
            <a:ext cx="0" cy="50405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6084168" y="4581128"/>
            <a:ext cx="12257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increase</a:t>
            </a:r>
            <a:endParaRPr kumimoji="1" lang="ja-JP" altLang="en-US" sz="2400" dirty="0"/>
          </a:p>
        </p:txBody>
      </p:sp>
      <p:cxnSp>
        <p:nvCxnSpPr>
          <p:cNvPr id="18" name="直線矢印コネクタ 17"/>
          <p:cNvCxnSpPr/>
          <p:nvPr/>
        </p:nvCxnSpPr>
        <p:spPr>
          <a:xfrm flipV="1">
            <a:off x="6444208" y="4077072"/>
            <a:ext cx="0" cy="50405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4788024" y="4581128"/>
            <a:ext cx="13091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decrease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01313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</a:rPr>
              <a:t>Principal point X in DERS/VSRS</a:t>
            </a:r>
            <a:endParaRPr kumimoji="1" lang="ja-JP" altLang="en-US" b="1" dirty="0">
              <a:solidFill>
                <a:srgbClr val="002060"/>
              </a:solidFill>
            </a:endParaRPr>
          </a:p>
        </p:txBody>
      </p:sp>
      <p:sp>
        <p:nvSpPr>
          <p:cNvPr id="17" name="スライド番号プレースホルダー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3C98-C1C9-4272-AF25-91D86D8749E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51520" y="1196752"/>
            <a:ext cx="87849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>
                <a:solidFill>
                  <a:prstClr val="black"/>
                </a:solidFill>
              </a:rPr>
              <a:t>DERS and VSRS require decreasing principal point X when translation X decreases.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948264" y="2708920"/>
            <a:ext cx="17882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Translation X</a:t>
            </a:r>
            <a:endParaRPr kumimoji="1" lang="ja-JP" altLang="en-US" sz="24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948264" y="1844824"/>
            <a:ext cx="22175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Principal point X</a:t>
            </a:r>
            <a:endParaRPr kumimoji="1" lang="ja-JP" altLang="en-US" sz="2400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700808"/>
            <a:ext cx="3397498" cy="4954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3" name="直線矢印コネクタ 12"/>
          <p:cNvCxnSpPr/>
          <p:nvPr/>
        </p:nvCxnSpPr>
        <p:spPr>
          <a:xfrm flipH="1">
            <a:off x="5724128" y="4509120"/>
            <a:ext cx="93610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矢印コネクタ 6"/>
          <p:cNvCxnSpPr/>
          <p:nvPr/>
        </p:nvCxnSpPr>
        <p:spPr>
          <a:xfrm flipH="1">
            <a:off x="5004048" y="3717032"/>
            <a:ext cx="165618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6660232" y="3501008"/>
            <a:ext cx="13091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decrease</a:t>
            </a:r>
            <a:endParaRPr kumimoji="1" lang="ja-JP" altLang="en-US" sz="2400" dirty="0"/>
          </a:p>
        </p:txBody>
      </p:sp>
      <p:cxnSp>
        <p:nvCxnSpPr>
          <p:cNvPr id="20" name="直線矢印コネクタ 19"/>
          <p:cNvCxnSpPr/>
          <p:nvPr/>
        </p:nvCxnSpPr>
        <p:spPr>
          <a:xfrm flipH="1">
            <a:off x="6084168" y="2924944"/>
            <a:ext cx="93610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6660232" y="4293096"/>
            <a:ext cx="13091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decrease</a:t>
            </a:r>
            <a:endParaRPr kumimoji="1" lang="ja-JP" altLang="en-US" sz="2400" dirty="0"/>
          </a:p>
        </p:txBody>
      </p:sp>
      <p:cxnSp>
        <p:nvCxnSpPr>
          <p:cNvPr id="22" name="直線矢印コネクタ 21"/>
          <p:cNvCxnSpPr/>
          <p:nvPr/>
        </p:nvCxnSpPr>
        <p:spPr>
          <a:xfrm flipH="1">
            <a:off x="5406679" y="2060848"/>
            <a:ext cx="1584176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8173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b="1" dirty="0" err="1" smtClean="0">
                <a:solidFill>
                  <a:srgbClr val="002060"/>
                </a:solidFill>
              </a:rPr>
              <a:t>Cshift</a:t>
            </a:r>
            <a:r>
              <a:rPr kumimoji="1" lang="en-US" altLang="ja-JP" b="1" dirty="0" smtClean="0">
                <a:solidFill>
                  <a:srgbClr val="002060"/>
                </a:solidFill>
              </a:rPr>
              <a:t> in HTM</a:t>
            </a:r>
            <a:endParaRPr kumimoji="1" lang="ja-JP" altLang="en-US" b="1" dirty="0">
              <a:solidFill>
                <a:srgbClr val="002060"/>
              </a:solidFill>
            </a:endParaRPr>
          </a:p>
        </p:txBody>
      </p:sp>
      <p:sp>
        <p:nvSpPr>
          <p:cNvPr id="17" name="スライド番号プレースホルダー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3C98-C1C9-4272-AF25-91D86D8749E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5" name="グループ化 4"/>
          <p:cNvGrpSpPr/>
          <p:nvPr/>
        </p:nvGrpSpPr>
        <p:grpSpPr>
          <a:xfrm>
            <a:off x="179512" y="1628800"/>
            <a:ext cx="8297780" cy="4680520"/>
            <a:chOff x="179512" y="188640"/>
            <a:chExt cx="8297780" cy="4680520"/>
          </a:xfrm>
        </p:grpSpPr>
        <p:cxnSp>
          <p:nvCxnSpPr>
            <p:cNvPr id="6" name="直線コネクタ 5"/>
            <p:cNvCxnSpPr/>
            <p:nvPr/>
          </p:nvCxnSpPr>
          <p:spPr>
            <a:xfrm>
              <a:off x="971600" y="4149080"/>
              <a:ext cx="7200800" cy="0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テキスト ボックス 6"/>
            <p:cNvSpPr txBox="1"/>
            <p:nvPr/>
          </p:nvSpPr>
          <p:spPr>
            <a:xfrm>
              <a:off x="8172400" y="3933056"/>
              <a:ext cx="304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>
                  <a:solidFill>
                    <a:prstClr val="black"/>
                  </a:solidFill>
                </a:rPr>
                <a:t>X</a:t>
              </a:r>
              <a:endParaRPr lang="ja-JP" altLang="en-US" dirty="0">
                <a:solidFill>
                  <a:prstClr val="black"/>
                </a:solidFill>
              </a:endParaRPr>
            </a:p>
          </p:txBody>
        </p:sp>
        <p:cxnSp>
          <p:nvCxnSpPr>
            <p:cNvPr id="8" name="直線矢印コネクタ 7"/>
            <p:cNvCxnSpPr/>
            <p:nvPr/>
          </p:nvCxnSpPr>
          <p:spPr>
            <a:xfrm flipV="1">
              <a:off x="4572000" y="548680"/>
              <a:ext cx="0" cy="36004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テキスト ボックス 8"/>
            <p:cNvSpPr txBox="1"/>
            <p:nvPr/>
          </p:nvSpPr>
          <p:spPr>
            <a:xfrm>
              <a:off x="4427984" y="188640"/>
              <a:ext cx="2920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>
                  <a:solidFill>
                    <a:prstClr val="black"/>
                  </a:solidFill>
                </a:rPr>
                <a:t>Z</a:t>
              </a: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4427984" y="4149080"/>
              <a:ext cx="304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>
                  <a:solidFill>
                    <a:prstClr val="black"/>
                  </a:solidFill>
                </a:rPr>
                <a:t>0</a:t>
              </a:r>
              <a:endParaRPr lang="ja-JP" altLang="en-US" dirty="0">
                <a:solidFill>
                  <a:prstClr val="black"/>
                </a:solidFill>
              </a:endParaRPr>
            </a:p>
          </p:txBody>
        </p:sp>
        <p:cxnSp>
          <p:nvCxnSpPr>
            <p:cNvPr id="11" name="直線矢印コネクタ 10"/>
            <p:cNvCxnSpPr/>
            <p:nvPr/>
          </p:nvCxnSpPr>
          <p:spPr>
            <a:xfrm flipV="1">
              <a:off x="6732240" y="2708920"/>
              <a:ext cx="0" cy="144016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矢印コネクタ 11"/>
            <p:cNvCxnSpPr/>
            <p:nvPr/>
          </p:nvCxnSpPr>
          <p:spPr>
            <a:xfrm flipV="1">
              <a:off x="2411760" y="2708920"/>
              <a:ext cx="0" cy="144016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テキスト ボックス 12"/>
            <p:cNvSpPr txBox="1"/>
            <p:nvPr/>
          </p:nvSpPr>
          <p:spPr>
            <a:xfrm>
              <a:off x="1259632" y="4149080"/>
              <a:ext cx="1022716" cy="400110"/>
            </a:xfrm>
            <a:prstGeom prst="rect">
              <a:avLst/>
            </a:prstGeom>
            <a:solidFill>
              <a:srgbClr val="92D050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sz="2000" dirty="0" smtClean="0">
                  <a:solidFill>
                    <a:prstClr val="black"/>
                  </a:solidFill>
                </a:rPr>
                <a:t>Position</a:t>
              </a:r>
              <a:endParaRPr lang="ja-JP" altLang="en-US" sz="2000" dirty="0">
                <a:solidFill>
                  <a:prstClr val="black"/>
                </a:solidFill>
              </a:endParaRPr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2267744" y="4149080"/>
              <a:ext cx="11320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>
                  <a:solidFill>
                    <a:prstClr val="black"/>
                  </a:solidFill>
                </a:rPr>
                <a:t>-3.711246</a:t>
              </a: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6588224" y="4149080"/>
              <a:ext cx="11769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>
                  <a:solidFill>
                    <a:prstClr val="black"/>
                  </a:solidFill>
                </a:rPr>
                <a:t>+3.711246</a:t>
              </a:r>
              <a:endParaRPr lang="ja-JP" altLang="en-US" dirty="0">
                <a:solidFill>
                  <a:prstClr val="black"/>
                </a:solidFill>
              </a:endParaRPr>
            </a:p>
          </p:txBody>
        </p:sp>
        <p:cxnSp>
          <p:nvCxnSpPr>
            <p:cNvPr id="16" name="直線コネクタ 15"/>
            <p:cNvCxnSpPr/>
            <p:nvPr/>
          </p:nvCxnSpPr>
          <p:spPr>
            <a:xfrm flipV="1">
              <a:off x="2411760" y="1268760"/>
              <a:ext cx="2160240" cy="288032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正方形/長方形 17"/>
            <p:cNvSpPr/>
            <p:nvPr/>
          </p:nvSpPr>
          <p:spPr>
            <a:xfrm>
              <a:off x="2195736" y="3429000"/>
              <a:ext cx="1440160" cy="7200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1547664" y="2924944"/>
              <a:ext cx="798617" cy="400110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sz="2000" dirty="0" err="1" smtClean="0">
                  <a:solidFill>
                    <a:prstClr val="black"/>
                  </a:solidFill>
                </a:rPr>
                <a:t>CShift</a:t>
              </a:r>
              <a:endParaRPr lang="ja-JP" altLang="en-US" sz="2000" dirty="0">
                <a:solidFill>
                  <a:prstClr val="black"/>
                </a:solidFill>
              </a:endParaRPr>
            </a:p>
          </p:txBody>
        </p:sp>
        <p:cxnSp>
          <p:nvCxnSpPr>
            <p:cNvPr id="20" name="直線コネクタ 19"/>
            <p:cNvCxnSpPr/>
            <p:nvPr/>
          </p:nvCxnSpPr>
          <p:spPr>
            <a:xfrm>
              <a:off x="4572000" y="1268760"/>
              <a:ext cx="2160240" cy="288032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矢印コネクタ 20"/>
            <p:cNvCxnSpPr/>
            <p:nvPr/>
          </p:nvCxnSpPr>
          <p:spPr>
            <a:xfrm flipH="1">
              <a:off x="2051720" y="3573016"/>
              <a:ext cx="1584176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テキスト ボックス 21"/>
            <p:cNvSpPr txBox="1"/>
            <p:nvPr/>
          </p:nvSpPr>
          <p:spPr>
            <a:xfrm>
              <a:off x="2051720" y="3501008"/>
              <a:ext cx="2840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i="1" dirty="0" smtClean="0">
                  <a:solidFill>
                    <a:prstClr val="black"/>
                  </a:solidFill>
                </a:rPr>
                <a:t>x</a:t>
              </a:r>
              <a:endParaRPr lang="ja-JP" altLang="en-US" i="1" dirty="0">
                <a:solidFill>
                  <a:prstClr val="black"/>
                </a:solidFill>
              </a:endParaRPr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179512" y="4509120"/>
              <a:ext cx="18923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solidFill>
                    <a:prstClr val="black"/>
                  </a:solidFill>
                </a:rPr>
                <a:t>#View </a:t>
              </a:r>
              <a:r>
                <a:rPr lang="en-US" altLang="ja-JP" sz="1600" dirty="0" err="1" smtClean="0">
                  <a:solidFill>
                    <a:prstClr val="black"/>
                  </a:solidFill>
                </a:rPr>
                <a:t>Num</a:t>
              </a:r>
              <a:r>
                <a:rPr lang="en-US" altLang="ja-JP" sz="1600" dirty="0" smtClean="0">
                  <a:solidFill>
                    <a:prstClr val="black"/>
                  </a:solidFill>
                </a:rPr>
                <a:t> (cam ID)</a:t>
              </a:r>
              <a:endParaRPr lang="ja-JP" altLang="en-US" sz="1600" dirty="0">
                <a:solidFill>
                  <a:prstClr val="black"/>
                </a:solidFill>
              </a:endParaRPr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4283968" y="4499828"/>
              <a:ext cx="5357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>
                  <a:solidFill>
                    <a:prstClr val="black"/>
                  </a:solidFill>
                </a:rPr>
                <a:t>101</a:t>
              </a: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2123728" y="4499828"/>
              <a:ext cx="5357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>
                  <a:solidFill>
                    <a:prstClr val="black"/>
                  </a:solidFill>
                </a:rPr>
                <a:t>102</a:t>
              </a: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6444208" y="4499828"/>
              <a:ext cx="5357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>
                  <a:solidFill>
                    <a:prstClr val="black"/>
                  </a:solidFill>
                </a:rPr>
                <a:t>100</a:t>
              </a:r>
              <a:endParaRPr lang="ja-JP" altLang="en-US" dirty="0">
                <a:solidFill>
                  <a:prstClr val="black"/>
                </a:solidFill>
              </a:endParaRPr>
            </a:p>
          </p:txBody>
        </p:sp>
        <p:cxnSp>
          <p:nvCxnSpPr>
            <p:cNvPr id="27" name="直線矢印コネクタ 26"/>
            <p:cNvCxnSpPr/>
            <p:nvPr/>
          </p:nvCxnSpPr>
          <p:spPr>
            <a:xfrm flipH="1">
              <a:off x="3707904" y="3573016"/>
              <a:ext cx="1584176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テキスト ボックス 27"/>
            <p:cNvSpPr txBox="1"/>
            <p:nvPr/>
          </p:nvSpPr>
          <p:spPr>
            <a:xfrm>
              <a:off x="3707904" y="3501008"/>
              <a:ext cx="2840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i="1" dirty="0" smtClean="0">
                  <a:solidFill>
                    <a:prstClr val="black"/>
                  </a:solidFill>
                </a:rPr>
                <a:t>x</a:t>
              </a:r>
              <a:endParaRPr lang="ja-JP" altLang="en-US" i="1" dirty="0">
                <a:solidFill>
                  <a:prstClr val="black"/>
                </a:solidFill>
              </a:endParaRPr>
            </a:p>
          </p:txBody>
        </p:sp>
        <p:cxnSp>
          <p:nvCxnSpPr>
            <p:cNvPr id="29" name="直線矢印コネクタ 28"/>
            <p:cNvCxnSpPr/>
            <p:nvPr/>
          </p:nvCxnSpPr>
          <p:spPr>
            <a:xfrm flipH="1">
              <a:off x="5364088" y="3573016"/>
              <a:ext cx="1584176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テキスト ボックス 29"/>
            <p:cNvSpPr txBox="1"/>
            <p:nvPr/>
          </p:nvSpPr>
          <p:spPr>
            <a:xfrm>
              <a:off x="5364088" y="3501008"/>
              <a:ext cx="2840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i="1" dirty="0" smtClean="0">
                  <a:solidFill>
                    <a:prstClr val="black"/>
                  </a:solidFill>
                </a:rPr>
                <a:t>x</a:t>
              </a:r>
              <a:endParaRPr lang="ja-JP" altLang="en-US" i="1" dirty="0">
                <a:solidFill>
                  <a:prstClr val="black"/>
                </a:solidFill>
              </a:endParaRPr>
            </a:p>
          </p:txBody>
        </p:sp>
        <p:cxnSp>
          <p:nvCxnSpPr>
            <p:cNvPr id="31" name="直線矢印コネクタ 30"/>
            <p:cNvCxnSpPr/>
            <p:nvPr/>
          </p:nvCxnSpPr>
          <p:spPr>
            <a:xfrm flipH="1">
              <a:off x="4572000" y="3284984"/>
              <a:ext cx="72008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テキスト ボックス 31"/>
            <p:cNvSpPr txBox="1"/>
            <p:nvPr/>
          </p:nvSpPr>
          <p:spPr>
            <a:xfrm>
              <a:off x="4716016" y="2924944"/>
              <a:ext cx="5357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>
                  <a:solidFill>
                    <a:prstClr val="black"/>
                  </a:solidFill>
                </a:rPr>
                <a:t>960</a:t>
              </a:r>
              <a:endParaRPr lang="ja-JP" altLang="en-US" dirty="0">
                <a:solidFill>
                  <a:prstClr val="black"/>
                </a:solidFill>
              </a:endParaRPr>
            </a:p>
          </p:txBody>
        </p:sp>
        <p:cxnSp>
          <p:nvCxnSpPr>
            <p:cNvPr id="33" name="直線矢印コネクタ 32"/>
            <p:cNvCxnSpPr/>
            <p:nvPr/>
          </p:nvCxnSpPr>
          <p:spPr>
            <a:xfrm flipH="1">
              <a:off x="6732240" y="3284984"/>
              <a:ext cx="216024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テキスト ボックス 33"/>
            <p:cNvSpPr txBox="1"/>
            <p:nvPr/>
          </p:nvSpPr>
          <p:spPr>
            <a:xfrm>
              <a:off x="2411760" y="2924944"/>
              <a:ext cx="11785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>
                  <a:solidFill>
                    <a:prstClr val="black"/>
                  </a:solidFill>
                </a:rPr>
                <a:t>969.86199</a:t>
              </a:r>
              <a:endParaRPr lang="ja-JP" altLang="en-US" dirty="0">
                <a:solidFill>
                  <a:prstClr val="black"/>
                </a:solidFill>
              </a:endParaRPr>
            </a:p>
          </p:txBody>
        </p:sp>
        <p:cxnSp>
          <p:nvCxnSpPr>
            <p:cNvPr id="35" name="直線矢印コネクタ 34"/>
            <p:cNvCxnSpPr/>
            <p:nvPr/>
          </p:nvCxnSpPr>
          <p:spPr>
            <a:xfrm flipH="1">
              <a:off x="2411760" y="3284984"/>
              <a:ext cx="1224136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テキスト ボックス 35"/>
            <p:cNvSpPr txBox="1"/>
            <p:nvPr/>
          </p:nvSpPr>
          <p:spPr>
            <a:xfrm>
              <a:off x="6732240" y="2924944"/>
              <a:ext cx="12955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>
                  <a:solidFill>
                    <a:prstClr val="black"/>
                  </a:solidFill>
                </a:rPr>
                <a:t>950.113801</a:t>
              </a:r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37" name="雲 36"/>
            <p:cNvSpPr/>
            <p:nvPr/>
          </p:nvSpPr>
          <p:spPr>
            <a:xfrm>
              <a:off x="3851920" y="836712"/>
              <a:ext cx="1440160" cy="864096"/>
            </a:xfrm>
            <a:prstGeom prst="cloud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38" name="テキスト ボックス 37"/>
            <p:cNvSpPr txBox="1"/>
            <p:nvPr/>
          </p:nvSpPr>
          <p:spPr>
            <a:xfrm>
              <a:off x="4211960" y="980728"/>
              <a:ext cx="7000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solidFill>
                    <a:prstClr val="black"/>
                  </a:solidFill>
                </a:rPr>
                <a:t>Target</a:t>
              </a:r>
              <a:endParaRPr lang="ja-JP" altLang="en-US" sz="1600" dirty="0">
                <a:solidFill>
                  <a:prstClr val="black"/>
                </a:solidFill>
              </a:endParaRPr>
            </a:p>
          </p:txBody>
        </p:sp>
        <p:sp>
          <p:nvSpPr>
            <p:cNvPr id="39" name="テキスト ボックス 38"/>
            <p:cNvSpPr txBox="1"/>
            <p:nvPr/>
          </p:nvSpPr>
          <p:spPr>
            <a:xfrm>
              <a:off x="827584" y="3789040"/>
              <a:ext cx="138659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solidFill>
                    <a:prstClr val="black"/>
                  </a:solidFill>
                </a:rPr>
                <a:t>Principal Point</a:t>
              </a:r>
              <a:endParaRPr lang="ja-JP" altLang="en-US" sz="1600" dirty="0">
                <a:solidFill>
                  <a:prstClr val="black"/>
                </a:solidFill>
              </a:endParaRPr>
            </a:p>
          </p:txBody>
        </p:sp>
        <p:cxnSp>
          <p:nvCxnSpPr>
            <p:cNvPr id="40" name="直線矢印コネクタ 39"/>
            <p:cNvCxnSpPr/>
            <p:nvPr/>
          </p:nvCxnSpPr>
          <p:spPr>
            <a:xfrm>
              <a:off x="2195736" y="3933056"/>
              <a:ext cx="216024" cy="21602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線矢印コネクタ 40"/>
            <p:cNvCxnSpPr/>
            <p:nvPr/>
          </p:nvCxnSpPr>
          <p:spPr>
            <a:xfrm>
              <a:off x="4355976" y="3933056"/>
              <a:ext cx="216024" cy="21602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矢印コネクタ 41"/>
            <p:cNvCxnSpPr/>
            <p:nvPr/>
          </p:nvCxnSpPr>
          <p:spPr>
            <a:xfrm flipH="1">
              <a:off x="6732240" y="3933056"/>
              <a:ext cx="216024" cy="21602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正方形/長方形 42"/>
            <p:cNvSpPr/>
            <p:nvPr/>
          </p:nvSpPr>
          <p:spPr>
            <a:xfrm>
              <a:off x="3851920" y="3429000"/>
              <a:ext cx="1440160" cy="7200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44" name="正方形/長方形 43"/>
            <p:cNvSpPr/>
            <p:nvPr/>
          </p:nvSpPr>
          <p:spPr>
            <a:xfrm>
              <a:off x="5508104" y="3429000"/>
              <a:ext cx="1440160" cy="7200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cxnSp>
          <p:nvCxnSpPr>
            <p:cNvPr id="45" name="直線矢印コネクタ 44"/>
            <p:cNvCxnSpPr/>
            <p:nvPr/>
          </p:nvCxnSpPr>
          <p:spPr>
            <a:xfrm flipV="1">
              <a:off x="5292080" y="3068960"/>
              <a:ext cx="0" cy="72008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矢印コネクタ 45"/>
            <p:cNvCxnSpPr/>
            <p:nvPr/>
          </p:nvCxnSpPr>
          <p:spPr>
            <a:xfrm flipV="1">
              <a:off x="3635896" y="3068960"/>
              <a:ext cx="0" cy="72008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テキスト ボックス 46"/>
            <p:cNvSpPr txBox="1"/>
            <p:nvPr/>
          </p:nvSpPr>
          <p:spPr>
            <a:xfrm>
              <a:off x="5364088" y="2060848"/>
              <a:ext cx="22906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solidFill>
                    <a:prstClr val="black"/>
                  </a:solidFill>
                </a:rPr>
                <a:t>Origin of principal point x</a:t>
              </a:r>
              <a:endParaRPr lang="ja-JP" altLang="en-US" sz="1600" dirty="0">
                <a:solidFill>
                  <a:prstClr val="black"/>
                </a:solidFill>
              </a:endParaRPr>
            </a:p>
          </p:txBody>
        </p:sp>
        <p:cxnSp>
          <p:nvCxnSpPr>
            <p:cNvPr id="48" name="直線矢印コネクタ 47"/>
            <p:cNvCxnSpPr/>
            <p:nvPr/>
          </p:nvCxnSpPr>
          <p:spPr>
            <a:xfrm flipH="1">
              <a:off x="5292080" y="2420888"/>
              <a:ext cx="360040" cy="99359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線矢印コネクタ 48"/>
            <p:cNvCxnSpPr/>
            <p:nvPr/>
          </p:nvCxnSpPr>
          <p:spPr>
            <a:xfrm flipV="1">
              <a:off x="6948264" y="2996952"/>
              <a:ext cx="0" cy="72008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テキスト ボックス 49"/>
          <p:cNvSpPr txBox="1"/>
          <p:nvPr/>
        </p:nvSpPr>
        <p:spPr>
          <a:xfrm>
            <a:off x="107504" y="1196752"/>
            <a:ext cx="87849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That means </a:t>
            </a:r>
            <a:r>
              <a:rPr lang="en-US" altLang="ja-JP" sz="2400" dirty="0" err="1" smtClean="0"/>
              <a:t>Cshift</a:t>
            </a:r>
            <a:r>
              <a:rPr lang="en-US" altLang="ja-JP" sz="2400" dirty="0" smtClean="0"/>
              <a:t> (camera lens center) seems measured from the right side of image sensor.                               This </a:t>
            </a:r>
            <a:r>
              <a:rPr lang="en-US" altLang="ja-JP" sz="2400" dirty="0" smtClean="0"/>
              <a:t>seems </a:t>
            </a:r>
            <a:r>
              <a:rPr lang="en-US" altLang="ja-JP" sz="2400" dirty="0" smtClean="0"/>
              <a:t>unnatural.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73242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b="1" dirty="0" smtClean="0">
                <a:solidFill>
                  <a:srgbClr val="002060"/>
                </a:solidFill>
              </a:rPr>
              <a:t>Principal point X in DERS/VSRS</a:t>
            </a:r>
            <a:endParaRPr kumimoji="1" lang="ja-JP" altLang="en-US" b="1" dirty="0">
              <a:solidFill>
                <a:srgbClr val="002060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3C98-C1C9-4272-AF25-91D86D8749EA}" type="slidenum">
              <a:rPr lang="ja-JP" altLang="en-US" smtClean="0"/>
              <a:pPr/>
              <a:t>6</a:t>
            </a:fld>
            <a:endParaRPr lang="ja-JP" altLang="en-US" dirty="0"/>
          </a:p>
        </p:txBody>
      </p:sp>
      <p:grpSp>
        <p:nvGrpSpPr>
          <p:cNvPr id="79" name="グループ化 78"/>
          <p:cNvGrpSpPr/>
          <p:nvPr/>
        </p:nvGrpSpPr>
        <p:grpSpPr>
          <a:xfrm>
            <a:off x="179512" y="1916832"/>
            <a:ext cx="8297780" cy="4680520"/>
            <a:chOff x="179512" y="188640"/>
            <a:chExt cx="8297780" cy="4680520"/>
          </a:xfrm>
        </p:grpSpPr>
        <p:cxnSp>
          <p:nvCxnSpPr>
            <p:cNvPr id="80" name="直線コネクタ 79"/>
            <p:cNvCxnSpPr/>
            <p:nvPr/>
          </p:nvCxnSpPr>
          <p:spPr>
            <a:xfrm>
              <a:off x="971600" y="4149080"/>
              <a:ext cx="7200800" cy="0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テキスト ボックス 80"/>
            <p:cNvSpPr txBox="1"/>
            <p:nvPr/>
          </p:nvSpPr>
          <p:spPr>
            <a:xfrm>
              <a:off x="8172400" y="3933056"/>
              <a:ext cx="304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X</a:t>
              </a:r>
              <a:endParaRPr kumimoji="1" lang="ja-JP" altLang="en-US" dirty="0"/>
            </a:p>
          </p:txBody>
        </p:sp>
        <p:cxnSp>
          <p:nvCxnSpPr>
            <p:cNvPr id="82" name="直線矢印コネクタ 81"/>
            <p:cNvCxnSpPr/>
            <p:nvPr/>
          </p:nvCxnSpPr>
          <p:spPr>
            <a:xfrm flipV="1">
              <a:off x="4572000" y="548680"/>
              <a:ext cx="0" cy="36004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テキスト ボックス 82"/>
            <p:cNvSpPr txBox="1"/>
            <p:nvPr/>
          </p:nvSpPr>
          <p:spPr>
            <a:xfrm>
              <a:off x="4427984" y="188640"/>
              <a:ext cx="2920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Z</a:t>
              </a:r>
              <a:endParaRPr kumimoji="1" lang="ja-JP" altLang="en-US" dirty="0"/>
            </a:p>
          </p:txBody>
        </p:sp>
        <p:sp>
          <p:nvSpPr>
            <p:cNvPr id="84" name="テキスト ボックス 83"/>
            <p:cNvSpPr txBox="1"/>
            <p:nvPr/>
          </p:nvSpPr>
          <p:spPr>
            <a:xfrm>
              <a:off x="4427984" y="4149080"/>
              <a:ext cx="304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0</a:t>
              </a:r>
              <a:endParaRPr kumimoji="1" lang="ja-JP" altLang="en-US" dirty="0"/>
            </a:p>
          </p:txBody>
        </p:sp>
        <p:cxnSp>
          <p:nvCxnSpPr>
            <p:cNvPr id="85" name="直線矢印コネクタ 84"/>
            <p:cNvCxnSpPr/>
            <p:nvPr/>
          </p:nvCxnSpPr>
          <p:spPr>
            <a:xfrm flipV="1">
              <a:off x="6732240" y="2708920"/>
              <a:ext cx="0" cy="144016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線矢印コネクタ 85"/>
            <p:cNvCxnSpPr/>
            <p:nvPr/>
          </p:nvCxnSpPr>
          <p:spPr>
            <a:xfrm flipV="1">
              <a:off x="2411760" y="2708920"/>
              <a:ext cx="0" cy="144016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テキスト ボックス 86"/>
            <p:cNvSpPr txBox="1"/>
            <p:nvPr/>
          </p:nvSpPr>
          <p:spPr>
            <a:xfrm>
              <a:off x="755576" y="4149080"/>
              <a:ext cx="1501117" cy="400110"/>
            </a:xfrm>
            <a:prstGeom prst="rect">
              <a:avLst/>
            </a:prstGeom>
            <a:solidFill>
              <a:srgbClr val="92D050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/>
                <a:t>translation X</a:t>
              </a:r>
              <a:endParaRPr kumimoji="1" lang="ja-JP" altLang="en-US" sz="2000" dirty="0"/>
            </a:p>
          </p:txBody>
        </p:sp>
        <p:sp>
          <p:nvSpPr>
            <p:cNvPr id="88" name="テキスト ボックス 87"/>
            <p:cNvSpPr txBox="1"/>
            <p:nvPr/>
          </p:nvSpPr>
          <p:spPr>
            <a:xfrm>
              <a:off x="2267744" y="4149080"/>
              <a:ext cx="11320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-3.711246</a:t>
              </a:r>
              <a:endParaRPr kumimoji="1" lang="ja-JP" altLang="en-US" dirty="0"/>
            </a:p>
          </p:txBody>
        </p:sp>
        <p:sp>
          <p:nvSpPr>
            <p:cNvPr id="89" name="テキスト ボックス 88"/>
            <p:cNvSpPr txBox="1"/>
            <p:nvPr/>
          </p:nvSpPr>
          <p:spPr>
            <a:xfrm>
              <a:off x="6588224" y="4149080"/>
              <a:ext cx="11769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+3.711246</a:t>
              </a:r>
              <a:endParaRPr kumimoji="1" lang="ja-JP" altLang="en-US" dirty="0"/>
            </a:p>
          </p:txBody>
        </p:sp>
        <p:cxnSp>
          <p:nvCxnSpPr>
            <p:cNvPr id="90" name="直線コネクタ 89"/>
            <p:cNvCxnSpPr/>
            <p:nvPr/>
          </p:nvCxnSpPr>
          <p:spPr>
            <a:xfrm flipV="1">
              <a:off x="2411760" y="1268760"/>
              <a:ext cx="2160240" cy="288032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正方形/長方形 90"/>
            <p:cNvSpPr/>
            <p:nvPr/>
          </p:nvSpPr>
          <p:spPr>
            <a:xfrm>
              <a:off x="2195736" y="3429000"/>
              <a:ext cx="1440160" cy="7200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テキスト ボックス 91"/>
            <p:cNvSpPr txBox="1"/>
            <p:nvPr/>
          </p:nvSpPr>
          <p:spPr>
            <a:xfrm>
              <a:off x="467544" y="2564904"/>
              <a:ext cx="1862241" cy="400110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/>
                <a:t>principal point </a:t>
              </a:r>
              <a:r>
                <a:rPr kumimoji="1" lang="en-US" altLang="ja-JP" sz="2000" i="1" dirty="0" smtClean="0"/>
                <a:t>x</a:t>
              </a:r>
              <a:endParaRPr kumimoji="1" lang="ja-JP" altLang="en-US" sz="2000" dirty="0"/>
            </a:p>
          </p:txBody>
        </p:sp>
        <p:cxnSp>
          <p:nvCxnSpPr>
            <p:cNvPr id="93" name="直線コネクタ 92"/>
            <p:cNvCxnSpPr/>
            <p:nvPr/>
          </p:nvCxnSpPr>
          <p:spPr>
            <a:xfrm>
              <a:off x="4572000" y="1268760"/>
              <a:ext cx="2160240" cy="288032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線矢印コネクタ 93"/>
            <p:cNvCxnSpPr/>
            <p:nvPr/>
          </p:nvCxnSpPr>
          <p:spPr>
            <a:xfrm>
              <a:off x="2195736" y="3573016"/>
              <a:ext cx="1584176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テキスト ボックス 94"/>
            <p:cNvSpPr txBox="1"/>
            <p:nvPr/>
          </p:nvSpPr>
          <p:spPr>
            <a:xfrm>
              <a:off x="3491880" y="3501008"/>
              <a:ext cx="2840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i="1" dirty="0" smtClean="0"/>
                <a:t>x</a:t>
              </a:r>
              <a:endParaRPr kumimoji="1" lang="ja-JP" altLang="en-US" i="1" dirty="0"/>
            </a:p>
          </p:txBody>
        </p:sp>
        <p:sp>
          <p:nvSpPr>
            <p:cNvPr id="96" name="テキスト ボックス 95"/>
            <p:cNvSpPr txBox="1"/>
            <p:nvPr/>
          </p:nvSpPr>
          <p:spPr>
            <a:xfrm>
              <a:off x="179512" y="4509120"/>
              <a:ext cx="18923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/>
                <a:t>#View </a:t>
              </a:r>
              <a:r>
                <a:rPr kumimoji="1" lang="en-US" altLang="ja-JP" sz="1600" dirty="0" err="1" smtClean="0"/>
                <a:t>Num</a:t>
              </a:r>
              <a:r>
                <a:rPr kumimoji="1" lang="en-US" altLang="ja-JP" sz="1600" dirty="0" smtClean="0"/>
                <a:t> (cam ID)</a:t>
              </a:r>
              <a:endParaRPr kumimoji="1" lang="ja-JP" altLang="en-US" sz="1600" dirty="0"/>
            </a:p>
          </p:txBody>
        </p:sp>
        <p:sp>
          <p:nvSpPr>
            <p:cNvPr id="97" name="テキスト ボックス 96"/>
            <p:cNvSpPr txBox="1"/>
            <p:nvPr/>
          </p:nvSpPr>
          <p:spPr>
            <a:xfrm>
              <a:off x="4283968" y="4499828"/>
              <a:ext cx="5357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101</a:t>
              </a:r>
              <a:endParaRPr kumimoji="1" lang="ja-JP" altLang="en-US" dirty="0"/>
            </a:p>
          </p:txBody>
        </p:sp>
        <p:sp>
          <p:nvSpPr>
            <p:cNvPr id="98" name="テキスト ボックス 97"/>
            <p:cNvSpPr txBox="1"/>
            <p:nvPr/>
          </p:nvSpPr>
          <p:spPr>
            <a:xfrm>
              <a:off x="2123728" y="4499828"/>
              <a:ext cx="5357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102</a:t>
              </a:r>
              <a:endParaRPr kumimoji="1" lang="ja-JP" altLang="en-US" dirty="0"/>
            </a:p>
          </p:txBody>
        </p:sp>
        <p:sp>
          <p:nvSpPr>
            <p:cNvPr id="99" name="テキスト ボックス 98"/>
            <p:cNvSpPr txBox="1"/>
            <p:nvPr/>
          </p:nvSpPr>
          <p:spPr>
            <a:xfrm>
              <a:off x="6444208" y="4499828"/>
              <a:ext cx="5357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100</a:t>
              </a:r>
              <a:endParaRPr kumimoji="1" lang="ja-JP" altLang="en-US" dirty="0"/>
            </a:p>
          </p:txBody>
        </p:sp>
        <p:cxnSp>
          <p:nvCxnSpPr>
            <p:cNvPr id="100" name="直線矢印コネクタ 99"/>
            <p:cNvCxnSpPr/>
            <p:nvPr/>
          </p:nvCxnSpPr>
          <p:spPr>
            <a:xfrm>
              <a:off x="3851920" y="3573016"/>
              <a:ext cx="1584176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テキスト ボックス 100"/>
            <p:cNvSpPr txBox="1"/>
            <p:nvPr/>
          </p:nvSpPr>
          <p:spPr>
            <a:xfrm>
              <a:off x="5148064" y="3501008"/>
              <a:ext cx="2840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i="1" dirty="0" smtClean="0"/>
                <a:t>x</a:t>
              </a:r>
              <a:endParaRPr kumimoji="1" lang="ja-JP" altLang="en-US" i="1" dirty="0"/>
            </a:p>
          </p:txBody>
        </p:sp>
        <p:cxnSp>
          <p:nvCxnSpPr>
            <p:cNvPr id="102" name="直線矢印コネクタ 101"/>
            <p:cNvCxnSpPr/>
            <p:nvPr/>
          </p:nvCxnSpPr>
          <p:spPr>
            <a:xfrm>
              <a:off x="5508104" y="3573016"/>
              <a:ext cx="1584176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テキスト ボックス 102"/>
            <p:cNvSpPr txBox="1"/>
            <p:nvPr/>
          </p:nvSpPr>
          <p:spPr>
            <a:xfrm>
              <a:off x="6804248" y="3501008"/>
              <a:ext cx="2840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i="1" dirty="0" smtClean="0"/>
                <a:t>x</a:t>
              </a:r>
              <a:endParaRPr kumimoji="1" lang="ja-JP" altLang="en-US" i="1" dirty="0"/>
            </a:p>
          </p:txBody>
        </p:sp>
        <p:cxnSp>
          <p:nvCxnSpPr>
            <p:cNvPr id="104" name="直線矢印コネクタ 103"/>
            <p:cNvCxnSpPr/>
            <p:nvPr/>
          </p:nvCxnSpPr>
          <p:spPr>
            <a:xfrm flipV="1">
              <a:off x="5508104" y="3068960"/>
              <a:ext cx="0" cy="72008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線矢印コネクタ 104"/>
            <p:cNvCxnSpPr/>
            <p:nvPr/>
          </p:nvCxnSpPr>
          <p:spPr>
            <a:xfrm>
              <a:off x="3851920" y="3275692"/>
              <a:ext cx="72008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テキスト ボックス 105"/>
            <p:cNvSpPr txBox="1"/>
            <p:nvPr/>
          </p:nvSpPr>
          <p:spPr>
            <a:xfrm>
              <a:off x="3923928" y="2924944"/>
              <a:ext cx="5357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960</a:t>
              </a:r>
              <a:endParaRPr kumimoji="1" lang="ja-JP" altLang="en-US" dirty="0"/>
            </a:p>
          </p:txBody>
        </p:sp>
        <p:cxnSp>
          <p:nvCxnSpPr>
            <p:cNvPr id="107" name="直線矢印コネクタ 106"/>
            <p:cNvCxnSpPr/>
            <p:nvPr/>
          </p:nvCxnSpPr>
          <p:spPr>
            <a:xfrm>
              <a:off x="5508104" y="3284984"/>
              <a:ext cx="1224136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テキスト ボックス 107"/>
            <p:cNvSpPr txBox="1"/>
            <p:nvPr/>
          </p:nvSpPr>
          <p:spPr>
            <a:xfrm>
              <a:off x="5580112" y="2924944"/>
              <a:ext cx="11785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969.86199</a:t>
              </a:r>
              <a:endParaRPr kumimoji="1" lang="ja-JP" altLang="en-US" dirty="0"/>
            </a:p>
          </p:txBody>
        </p:sp>
        <p:cxnSp>
          <p:nvCxnSpPr>
            <p:cNvPr id="109" name="直線矢印コネクタ 108"/>
            <p:cNvCxnSpPr/>
            <p:nvPr/>
          </p:nvCxnSpPr>
          <p:spPr>
            <a:xfrm>
              <a:off x="2195736" y="3275692"/>
              <a:ext cx="216024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テキスト ボックス 109"/>
            <p:cNvSpPr txBox="1"/>
            <p:nvPr/>
          </p:nvSpPr>
          <p:spPr>
            <a:xfrm>
              <a:off x="1115616" y="2924944"/>
              <a:ext cx="12955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950.113801</a:t>
              </a:r>
              <a:endParaRPr kumimoji="1" lang="ja-JP" altLang="en-US" dirty="0"/>
            </a:p>
          </p:txBody>
        </p:sp>
        <p:sp>
          <p:nvSpPr>
            <p:cNvPr id="111" name="雲 110"/>
            <p:cNvSpPr/>
            <p:nvPr/>
          </p:nvSpPr>
          <p:spPr>
            <a:xfrm>
              <a:off x="3851920" y="836712"/>
              <a:ext cx="1440160" cy="864096"/>
            </a:xfrm>
            <a:prstGeom prst="cloud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テキスト ボックス 111"/>
            <p:cNvSpPr txBox="1"/>
            <p:nvPr/>
          </p:nvSpPr>
          <p:spPr>
            <a:xfrm>
              <a:off x="4211960" y="980728"/>
              <a:ext cx="7000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/>
                <a:t>Target</a:t>
              </a:r>
              <a:endParaRPr kumimoji="1" lang="ja-JP" altLang="en-US" sz="1600" dirty="0"/>
            </a:p>
          </p:txBody>
        </p:sp>
        <p:sp>
          <p:nvSpPr>
            <p:cNvPr id="113" name="テキスト ボックス 112"/>
            <p:cNvSpPr txBox="1"/>
            <p:nvPr/>
          </p:nvSpPr>
          <p:spPr>
            <a:xfrm>
              <a:off x="827584" y="3789040"/>
              <a:ext cx="138659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/>
                <a:t>Principal Point</a:t>
              </a:r>
              <a:endParaRPr kumimoji="1" lang="ja-JP" altLang="en-US" sz="1600" dirty="0"/>
            </a:p>
          </p:txBody>
        </p:sp>
        <p:cxnSp>
          <p:nvCxnSpPr>
            <p:cNvPr id="114" name="直線矢印コネクタ 113"/>
            <p:cNvCxnSpPr/>
            <p:nvPr/>
          </p:nvCxnSpPr>
          <p:spPr>
            <a:xfrm>
              <a:off x="2195736" y="3933056"/>
              <a:ext cx="216024" cy="21602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線矢印コネクタ 114"/>
            <p:cNvCxnSpPr/>
            <p:nvPr/>
          </p:nvCxnSpPr>
          <p:spPr>
            <a:xfrm>
              <a:off x="4355976" y="3933056"/>
              <a:ext cx="216024" cy="21602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線矢印コネクタ 115"/>
            <p:cNvCxnSpPr/>
            <p:nvPr/>
          </p:nvCxnSpPr>
          <p:spPr>
            <a:xfrm flipH="1">
              <a:off x="6732240" y="3933056"/>
              <a:ext cx="216024" cy="21602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7" name="正方形/長方形 116"/>
            <p:cNvSpPr/>
            <p:nvPr/>
          </p:nvSpPr>
          <p:spPr>
            <a:xfrm>
              <a:off x="3851920" y="3429000"/>
              <a:ext cx="1440160" cy="7200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正方形/長方形 117"/>
            <p:cNvSpPr/>
            <p:nvPr/>
          </p:nvSpPr>
          <p:spPr>
            <a:xfrm>
              <a:off x="5508104" y="3429000"/>
              <a:ext cx="1440160" cy="7200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19" name="直線矢印コネクタ 118"/>
            <p:cNvCxnSpPr/>
            <p:nvPr/>
          </p:nvCxnSpPr>
          <p:spPr>
            <a:xfrm flipV="1">
              <a:off x="3851920" y="3068960"/>
              <a:ext cx="0" cy="72008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線矢印コネクタ 119"/>
            <p:cNvCxnSpPr/>
            <p:nvPr/>
          </p:nvCxnSpPr>
          <p:spPr>
            <a:xfrm flipV="1">
              <a:off x="2195736" y="3068960"/>
              <a:ext cx="0" cy="72008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テキスト ボックス 120"/>
            <p:cNvSpPr txBox="1"/>
            <p:nvPr/>
          </p:nvSpPr>
          <p:spPr>
            <a:xfrm>
              <a:off x="2267744" y="2204864"/>
              <a:ext cx="22906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/>
                <a:t>Origin of principal point x</a:t>
              </a:r>
              <a:endParaRPr kumimoji="1" lang="ja-JP" altLang="en-US" sz="1600" dirty="0"/>
            </a:p>
          </p:txBody>
        </p:sp>
        <p:cxnSp>
          <p:nvCxnSpPr>
            <p:cNvPr id="122" name="直線矢印コネクタ 121"/>
            <p:cNvCxnSpPr>
              <a:stCxn id="121" idx="2"/>
              <a:endCxn id="117" idx="1"/>
            </p:cNvCxnSpPr>
            <p:nvPr/>
          </p:nvCxnSpPr>
          <p:spPr>
            <a:xfrm>
              <a:off x="3413090" y="2543418"/>
              <a:ext cx="438830" cy="921586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テキスト ボックス 2"/>
          <p:cNvSpPr txBox="1"/>
          <p:nvPr/>
        </p:nvSpPr>
        <p:spPr>
          <a:xfrm>
            <a:off x="251520" y="1196752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On the contrary, principal point X (camera lens center) is measured from the left side of image sensor in DERS and VSRS. This is natural.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3307855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b="1" dirty="0" smtClean="0">
                <a:solidFill>
                  <a:srgbClr val="002060"/>
                </a:solidFill>
              </a:rPr>
              <a:t>Recommendation</a:t>
            </a:r>
            <a:endParaRPr kumimoji="1" lang="ja-JP" altLang="en-US" b="1" dirty="0">
              <a:solidFill>
                <a:srgbClr val="002060"/>
              </a:solidFill>
            </a:endParaRPr>
          </a:p>
        </p:txBody>
      </p:sp>
      <p:sp>
        <p:nvSpPr>
          <p:cNvPr id="17" name="スライド番号プレースホルダー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3C98-C1C9-4272-AF25-91D86D8749E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1520" y="1556792"/>
            <a:ext cx="864096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/>
              <a:t>It is recommended HTM software is improved to be inter-operable with DERS and VSRS </a:t>
            </a:r>
            <a:r>
              <a:rPr lang="en-US" altLang="ja-JP" sz="2800" dirty="0" smtClean="0"/>
              <a:t>in </a:t>
            </a:r>
            <a:r>
              <a:rPr lang="en-US" altLang="ja-JP" sz="2800" dirty="0"/>
              <a:t>terms of the camera parameter, specifically </a:t>
            </a:r>
            <a:r>
              <a:rPr lang="en-US" altLang="ja-JP" sz="2800" dirty="0" err="1"/>
              <a:t>CShift</a:t>
            </a:r>
            <a:r>
              <a:rPr lang="en-US" altLang="ja-JP" sz="2800" dirty="0"/>
              <a:t> since it is expected these software are </a:t>
            </a:r>
            <a:r>
              <a:rPr lang="en-US" altLang="ja-JP" sz="2800" dirty="0" smtClean="0"/>
              <a:t>fundamental technologies </a:t>
            </a:r>
            <a:r>
              <a:rPr lang="en-US" altLang="ja-JP" sz="2800" dirty="0"/>
              <a:t>for </a:t>
            </a:r>
            <a:r>
              <a:rPr lang="en-US" altLang="ja-JP" sz="2800" dirty="0" smtClean="0"/>
              <a:t>the future FTV </a:t>
            </a:r>
            <a:r>
              <a:rPr lang="en-US" altLang="ja-JP" sz="2800" dirty="0"/>
              <a:t>standard. 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116733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1282</TotalTime>
  <Words>286</Words>
  <Application>Microsoft Office PowerPoint</Application>
  <PresentationFormat>画面に合わせる (4:3)</PresentationFormat>
  <Paragraphs>68</Paragraphs>
  <Slides>7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Office ​​テーマ</vt:lpstr>
      <vt:lpstr>JCT3V-J0063:  Cshift in HTM</vt:lpstr>
      <vt:lpstr>Introduction</vt:lpstr>
      <vt:lpstr>Cshift in HTM</vt:lpstr>
      <vt:lpstr>Principal point X in DERS/VSRS</vt:lpstr>
      <vt:lpstr>Cshift in HTM</vt:lpstr>
      <vt:lpstr>Principal point X in DERS/VSRS</vt:lpstr>
      <vt:lpstr>Recommendation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Windows ユーザー</dc:creator>
  <cp:lastModifiedBy>Windows ユーザー</cp:lastModifiedBy>
  <cp:revision>124</cp:revision>
  <cp:lastPrinted>2013-10-11T00:39:58Z</cp:lastPrinted>
  <dcterms:created xsi:type="dcterms:W3CDTF">2013-10-04T01:33:03Z</dcterms:created>
  <dcterms:modified xsi:type="dcterms:W3CDTF">2014-10-13T09:40:27Z</dcterms:modified>
</cp:coreProperties>
</file>