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4" r:id="rId2"/>
    <p:sldMasterId id="2147483660" r:id="rId3"/>
    <p:sldMasterId id="2147483656" r:id="rId4"/>
  </p:sldMasterIdLst>
  <p:notesMasterIdLst>
    <p:notesMasterId r:id="rId9"/>
  </p:notesMasterIdLst>
  <p:handoutMasterIdLst>
    <p:handoutMasterId r:id="rId10"/>
  </p:handoutMasterIdLst>
  <p:sldIdLst>
    <p:sldId id="258" r:id="rId5"/>
    <p:sldId id="432" r:id="rId6"/>
    <p:sldId id="436" r:id="rId7"/>
    <p:sldId id="437" r:id="rId8"/>
  </p:sldIdLst>
  <p:sldSz cx="9144000" cy="514826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, Taoran" initials="LT" lastIdx="5" clrIdx="0"/>
  <p:cmAuthor id="1" name="Yin, Peng" initials="" lastIdx="1" clrIdx="1"/>
  <p:cmAuthor id="2" name="Yin, Peng" initials="YP" lastIdx="3" clrIdx="2"/>
  <p:cmAuthor id="3" name="Chen, Tao" initials="TC" lastIdx="3" clrIdx="3"/>
  <p:cmAuthor id="4" name="Chen, Tao" initials="CT" lastIdx="3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03" autoAdjust="0"/>
    <p:restoredTop sz="89844" autoAdjust="0"/>
  </p:normalViewPr>
  <p:slideViewPr>
    <p:cSldViewPr snapToGrid="0">
      <p:cViewPr varScale="1">
        <p:scale>
          <a:sx n="118" d="100"/>
          <a:sy n="118" d="100"/>
        </p:scale>
        <p:origin x="-782" y="-77"/>
      </p:cViewPr>
      <p:guideLst>
        <p:guide orient="horz" pos="1622"/>
        <p:guide orient="horz" pos="2786"/>
        <p:guide orient="horz" pos="181"/>
        <p:guide orient="horz" pos="2698"/>
        <p:guide orient="horz" pos="901"/>
        <p:guide orient="horz" pos="2929"/>
        <p:guide orient="horz" pos="3004"/>
        <p:guide pos="2880"/>
        <p:guide pos="336"/>
        <p:guide pos="5472"/>
        <p:guide pos="288"/>
      </p:guideLst>
    </p:cSldViewPr>
  </p:slideViewPr>
  <p:outlineViewPr>
    <p:cViewPr>
      <p:scale>
        <a:sx n="33" d="100"/>
        <a:sy n="33" d="100"/>
      </p:scale>
      <p:origin x="0" y="14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90" y="-90"/>
      </p:cViewPr>
      <p:guideLst>
        <p:guide orient="horz" pos="3224"/>
        <p:guide pos="2236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2EB2292-88A8-4185-AB7B-D05754B47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0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8350"/>
            <a:ext cx="681672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2141"/>
            <a:ext cx="5679440" cy="460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2534"/>
            <a:ext cx="3076363" cy="51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0" tIns="49520" rIns="99040" bIns="49520" numCol="1" anchor="b" anchorCtr="0" compatLnSpc="1">
            <a:prstTxWarp prst="textNoShape">
              <a:avLst/>
            </a:prstTxWarp>
          </a:bodyPr>
          <a:lstStyle>
            <a:lvl1pPr algn="r" defTabSz="991372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27C142A-CEB9-4D15-B67D-54618E3AB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86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Legendary_Universal_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LB_PPT_Wav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95338" y="3208338"/>
            <a:ext cx="7553325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 userDrawn="1"/>
        </p:nvGrpSpPr>
        <p:grpSpPr bwMode="auto">
          <a:xfrm>
            <a:off x="6610350" y="3575050"/>
            <a:ext cx="428625" cy="430213"/>
            <a:chOff x="7344" y="1680"/>
            <a:chExt cx="480" cy="480"/>
          </a:xfrm>
        </p:grpSpPr>
        <p:sp>
          <p:nvSpPr>
            <p:cNvPr id="8" name="Oval 11"/>
            <p:cNvSpPr>
              <a:spLocks noChangeArrowheads="1"/>
            </p:cNvSpPr>
            <p:nvPr userDrawn="1"/>
          </p:nvSpPr>
          <p:spPr bwMode="auto">
            <a:xfrm>
              <a:off x="7344" y="1680"/>
              <a:ext cx="480" cy="480"/>
            </a:xfrm>
            <a:prstGeom prst="ellipse">
              <a:avLst/>
            </a:prstGeom>
            <a:solidFill>
              <a:srgbClr val="4DB3D0"/>
            </a:solidFill>
            <a:ln w="57150">
              <a:solidFill>
                <a:srgbClr val="00569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 userDrawn="1"/>
          </p:nvSpPr>
          <p:spPr bwMode="auto">
            <a:xfrm>
              <a:off x="7426" y="1761"/>
              <a:ext cx="316" cy="317"/>
            </a:xfrm>
            <a:prstGeom prst="ellipse">
              <a:avLst/>
            </a:prstGeom>
            <a:solidFill>
              <a:srgbClr val="4DB3D0"/>
            </a:solidFill>
            <a:ln w="25400">
              <a:solidFill>
                <a:srgbClr val="00569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 userDrawn="1"/>
          </p:nvSpPr>
          <p:spPr bwMode="auto">
            <a:xfrm>
              <a:off x="7522" y="1857"/>
              <a:ext cx="124" cy="126"/>
            </a:xfrm>
            <a:prstGeom prst="ellipse">
              <a:avLst/>
            </a:prstGeom>
            <a:solidFill>
              <a:srgbClr val="005695"/>
            </a:solid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Oval 10"/>
          <p:cNvSpPr>
            <a:spLocks noChangeArrowheads="1"/>
          </p:cNvSpPr>
          <p:nvPr userDrawn="1"/>
        </p:nvSpPr>
        <p:spPr bwMode="auto">
          <a:xfrm>
            <a:off x="2436813" y="4005263"/>
            <a:ext cx="95250" cy="95250"/>
          </a:xfrm>
          <a:prstGeom prst="ellipse">
            <a:avLst/>
          </a:prstGeom>
          <a:solidFill>
            <a:srgbClr val="4DB3D0"/>
          </a:solidFill>
          <a:ln>
            <a:noFill/>
          </a:ln>
          <a:extLst/>
        </p:spPr>
        <p:txBody>
          <a:bodyPr wrap="none" lIns="57163" tIns="28582" rIns="57163" bIns="28582" anchor="ctr"/>
          <a:lstStyle/>
          <a:p>
            <a:pPr algn="ctr" defTabSz="571500" eaLnBrk="0" hangingPunct="0">
              <a:defRPr/>
            </a:pPr>
            <a:endParaRPr lang="de-DE" sz="1500">
              <a:solidFill>
                <a:srgbClr val="4DB3D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 userDrawn="1"/>
        </p:nvSpPr>
        <p:spPr bwMode="auto">
          <a:xfrm>
            <a:off x="6000750" y="3629025"/>
            <a:ext cx="47625" cy="47625"/>
          </a:xfrm>
          <a:prstGeom prst="ellipse">
            <a:avLst/>
          </a:prstGeom>
          <a:solidFill>
            <a:srgbClr val="4DB3D0"/>
          </a:solidFill>
          <a:ln>
            <a:noFill/>
          </a:ln>
          <a:extLst/>
        </p:spPr>
        <p:txBody>
          <a:bodyPr wrap="none" lIns="57163" tIns="28582" rIns="57163" bIns="28582" anchor="ctr"/>
          <a:lstStyle/>
          <a:p>
            <a:pPr algn="ctr" defTabSz="571500" eaLnBrk="0" hangingPunct="0">
              <a:defRPr/>
            </a:pPr>
            <a:endParaRPr lang="de-DE" sz="1500">
              <a:solidFill>
                <a:srgbClr val="4DB3D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" name="Oval 12" descr="Light vertical"/>
          <p:cNvSpPr>
            <a:spLocks noChangeArrowheads="1"/>
          </p:cNvSpPr>
          <p:nvPr userDrawn="1"/>
        </p:nvSpPr>
        <p:spPr bwMode="auto">
          <a:xfrm>
            <a:off x="5181600" y="3970338"/>
            <a:ext cx="190500" cy="192087"/>
          </a:xfrm>
          <a:prstGeom prst="ellipse">
            <a:avLst/>
          </a:prstGeom>
          <a:pattFill prst="ltVert">
            <a:fgClr>
              <a:srgbClr val="4DB3D0"/>
            </a:fgClr>
            <a:bgClr>
              <a:srgbClr val="000000"/>
            </a:bgClr>
          </a:pattFill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>
            <a:grpSpLocks/>
          </p:cNvGrpSpPr>
          <p:nvPr userDrawn="1"/>
        </p:nvGrpSpPr>
        <p:grpSpPr bwMode="auto">
          <a:xfrm>
            <a:off x="1952625" y="3676650"/>
            <a:ext cx="428625" cy="428625"/>
            <a:chOff x="4973" y="3437"/>
            <a:chExt cx="480" cy="480"/>
          </a:xfrm>
        </p:grpSpPr>
        <p:sp>
          <p:nvSpPr>
            <p:cNvPr id="15" name="Oval 18"/>
            <p:cNvSpPr>
              <a:spLocks noChangeArrowheads="1"/>
            </p:cNvSpPr>
            <p:nvPr userDrawn="1"/>
          </p:nvSpPr>
          <p:spPr bwMode="auto">
            <a:xfrm>
              <a:off x="4973" y="3437"/>
              <a:ext cx="480" cy="480"/>
            </a:xfrm>
            <a:prstGeom prst="ellipse">
              <a:avLst/>
            </a:prstGeom>
            <a:solidFill>
              <a:srgbClr val="005695"/>
            </a:solidFill>
            <a:ln w="571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 userDrawn="1"/>
          </p:nvSpPr>
          <p:spPr bwMode="auto">
            <a:xfrm>
              <a:off x="5041" y="3505"/>
              <a:ext cx="345" cy="345"/>
            </a:xfrm>
            <a:prstGeom prst="ellipse">
              <a:avLst/>
            </a:prstGeom>
            <a:solidFill>
              <a:srgbClr val="005695"/>
            </a:solidFill>
            <a:ln w="190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 userDrawn="1"/>
          </p:nvSpPr>
          <p:spPr bwMode="auto">
            <a:xfrm>
              <a:off x="5151" y="3615"/>
              <a:ext cx="124" cy="124"/>
            </a:xfrm>
            <a:prstGeom prst="ellipse">
              <a:avLst/>
            </a:prstGeom>
            <a:solidFill>
              <a:srgbClr val="005695"/>
            </a:solidFill>
            <a:ln w="31750">
              <a:solidFill>
                <a:srgbClr val="4DB3D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3543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33543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96053-5F85-4D4D-9A8C-A96EC0BC3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D412-3845-4983-9282-B944568DF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DLB_PPT_Asia_2365_Universal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8115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38115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706938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DLB_QUM_PPT_Bar_Black1_4x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20738"/>
            <a:ext cx="8229600" cy="3810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5F8C76-DD37-4402-81B9-853774831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404753" y="4717534"/>
            <a:ext cx="3991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JCT3V-J0057: on MFC plus Depth: conformance testing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F130-308C-4CE4-A357-928A71438B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4324-FA51-419D-B7EE-9FE5E7EF68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B993C-910F-4F2E-86ED-875FD1FC5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A122-38E2-4DF0-A9EB-B05784AC9F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6DB9-EBEB-44F8-B469-2C7D5E987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D70B7-C2A9-48E8-8DE4-EF7B2DE5F9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1FDC9-F048-4686-80C6-B7983833C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FFA9-AA2A-44D5-9A0B-658608FBCA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4EF1-3997-42AB-B0A6-F4358FE2C9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785B1-12EA-4473-B030-37EAA119B8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Adrenaline_Asia2096_UniversalLight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37353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36725"/>
            <a:ext cx="3735388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2EC7-1509-45B2-97D7-9A5F54B95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F677-2DB8-48AE-8023-C4D51ABF0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8EFCA-BAEA-47BC-B163-0DC60B9AC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CB189-3E23-4EE7-9D22-CA18B8BB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31FAE-A73B-4CC4-84CB-5A046E6B8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99B1D-BADD-46C9-B954-28CD8A857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6E333-7356-4ADB-997C-CF6050C8B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8C88E-5CF8-4253-8C6A-A5389DE26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0AF2B-113F-4CA9-B843-0FFB022AB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73137-BE7D-4A31-8CF3-807CC4544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7010400" y="4551363"/>
            <a:ext cx="15240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02638" y="4551363"/>
            <a:ext cx="284162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C9C04-0B8F-4E38-BC82-EED469A03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render_125dpi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LB_QUM_PPT_Bar_light_Universa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5613" y="363538"/>
            <a:ext cx="4573587" cy="13716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5613" y="1736725"/>
            <a:ext cx="4573587" cy="1444625"/>
          </a:xfrm>
        </p:spPr>
        <p:txBody>
          <a:bodyPr/>
          <a:lstStyle>
            <a:lvl1pPr marL="0" indent="0">
              <a:spcBef>
                <a:spcPct val="3500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524000" y="4556125"/>
            <a:ext cx="167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07EAB-28AF-4762-910C-21136E17B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8350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2813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C375C-6489-45D4-86FC-A1B574ED5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ED392-1FDA-4E93-8C60-16516D038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8863C-13C3-4F49-A530-5B99FC23F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18C76-A2EA-4935-B149-6DDB553A9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20738"/>
            <a:ext cx="40386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85F2-87D2-4C84-8550-C95683F36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22DB9-C90F-4977-819A-B69C8B240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151CF-1CCE-47F3-8E7D-E848DC157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6EFF4-6736-4495-BFE4-271827CBF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E388F-E618-4FD9-A1EC-1327C4EF9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87338"/>
            <a:ext cx="2057400" cy="3962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87338"/>
            <a:ext cx="6019800" cy="3962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631D1-E3A9-4FEC-B73A-C3C3BC8D6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2525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2525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7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2F8AD-7085-4EBE-886F-DAA689320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AFE4F-2F36-4360-B321-5FD57EDEA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AFF6-8557-4548-8D11-4665DA633A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31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4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077913"/>
            <a:ext cx="3008313" cy="3521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713D3-126C-49FF-A6AC-CA90E1B0C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3625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9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9075"/>
            <a:ext cx="5486400" cy="6048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B758A-85F9-4EB3-BC8D-9B30B2FE9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Dual-Ended Post-Processing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551363"/>
            <a:ext cx="1524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2638" y="4551363"/>
            <a:ext cx="2841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C8AA908-5F50-4DB5-A76A-C6B3861A1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3568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318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5525" y="4841875"/>
            <a:ext cx="2012950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Mxxx</a:t>
            </a:r>
            <a:r>
              <a:rPr lang="en-US" sz="1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MFC proposal by Dolby</a:t>
            </a:r>
          </a:p>
        </p:txBody>
      </p:sp>
      <p:pic>
        <p:nvPicPr>
          <p:cNvPr id="93189" name="Picture 15" descr="DLB_QUM_PPT_Bar_Black1_4x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6402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010400" y="4786313"/>
            <a:ext cx="1524000" cy="301625"/>
          </a:xfrm>
          <a:prstGeom prst="rect">
            <a:avLst/>
          </a:prstGeom>
        </p:spPr>
        <p:txBody>
          <a:bodyPr/>
          <a:lstStyle>
            <a:lvl1pPr>
              <a:defRPr sz="1000" dirty="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402638" y="4786313"/>
            <a:ext cx="436562" cy="3016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9726C4-B2F3-4E0D-B22B-788A6D4139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04753" y="4717534"/>
            <a:ext cx="3316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JCT3V-D0097: Study</a:t>
            </a:r>
            <a:r>
              <a:rPr lang="en-US" sz="1200" baseline="0" dirty="0" smtClean="0">
                <a:solidFill>
                  <a:schemeClr val="bg1"/>
                </a:solidFill>
              </a:rPr>
              <a:t> of Carrier Signal in MFC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568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Presentation Title (Optional)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010400" y="4786313"/>
            <a:ext cx="1524000" cy="301625"/>
          </a:xfrm>
          <a:prstGeom prst="rect">
            <a:avLst/>
          </a:prstGeom>
        </p:spPr>
        <p:txBody>
          <a:bodyPr/>
          <a:lstStyle>
            <a:lvl1pPr>
              <a:defRPr sz="1000" dirty="0">
                <a:solidFill>
                  <a:schemeClr val="bg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402638" y="4786313"/>
            <a:ext cx="436562" cy="3016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85A8B10-DDCB-462D-B7BE-2ACE42C044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LB_QUM_PPT_Bar_light_Univers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4894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30350" y="4556125"/>
            <a:ext cx="5524500" cy="3048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571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300" smtClean="0">
                <a:solidFill>
                  <a:schemeClr val="bg1"/>
                </a:solidFill>
                <a:ea typeface="ＭＳ Ｐゴシック" pitchFamily="34" charset="-128"/>
              </a:rPr>
              <a:t>Presentation Title (Optional)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7338"/>
            <a:ext cx="82296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20738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0400" y="4551363"/>
            <a:ext cx="1524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2638" y="4551363"/>
            <a:ext cx="2841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6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CE6173-D278-4B1B-9940-868AFD0F7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75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539875" indent="-163513" algn="l" rtl="0" eaLnBrk="0" fontAlgn="base" hangingPunct="0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19970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4542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29114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368675" indent="-163513" algn="l" rtl="0" fontAlgn="base">
        <a:spcBef>
          <a:spcPct val="25000"/>
        </a:spcBef>
        <a:spcAft>
          <a:spcPct val="0"/>
        </a:spcAft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ctrTitle"/>
          </p:nvPr>
        </p:nvSpPr>
        <p:spPr>
          <a:xfrm>
            <a:off x="407486" y="961679"/>
            <a:ext cx="4769531" cy="1371600"/>
          </a:xfrm>
        </p:spPr>
        <p:txBody>
          <a:bodyPr/>
          <a:lstStyle/>
          <a:p>
            <a:r>
              <a:rPr lang="en-CA" dirty="0" smtClean="0"/>
              <a:t>JCT3V-J0057: </a:t>
            </a:r>
            <a:r>
              <a:rPr lang="en-US" dirty="0"/>
              <a:t>O</a:t>
            </a:r>
            <a:r>
              <a:rPr lang="en-US" dirty="0" smtClean="0"/>
              <a:t>n MFC plus Depth: </a:t>
            </a:r>
            <a:r>
              <a:rPr lang="en-US" dirty="0"/>
              <a:t>Conformance Testing</a:t>
            </a:r>
            <a:endParaRPr lang="en-US" dirty="0" smtClean="0"/>
          </a:p>
        </p:txBody>
      </p:sp>
      <p:sp>
        <p:nvSpPr>
          <p:cNvPr id="5222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2486" y="2451744"/>
            <a:ext cx="3811587" cy="1444625"/>
          </a:xfrm>
        </p:spPr>
        <p:txBody>
          <a:bodyPr/>
          <a:lstStyle/>
          <a:p>
            <a:pPr eaLnBrk="1" hangingPunct="1"/>
            <a:r>
              <a:rPr lang="en-US" dirty="0"/>
              <a:t>Dolby</a:t>
            </a:r>
          </a:p>
          <a:p>
            <a:pPr eaLnBrk="1" hangingPunct="1"/>
            <a:r>
              <a:rPr lang="en-US" dirty="0"/>
              <a:t>MERL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Conformance </a:t>
            </a:r>
            <a:r>
              <a:rPr lang="en-US" sz="2400" dirty="0" err="1"/>
              <a:t>Bitstreams</a:t>
            </a:r>
            <a:r>
              <a:rPr lang="en-US" sz="2400" dirty="0"/>
              <a:t> for MFC </a:t>
            </a:r>
            <a:r>
              <a:rPr lang="en-US" sz="2400" dirty="0" smtClean="0"/>
              <a:t>Depth High </a:t>
            </a:r>
            <a:r>
              <a:rPr lang="en-US" sz="2400" dirty="0"/>
              <a:t>Profile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5F8C76-DD37-4402-81B9-8537748310D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695451" y="1764348"/>
          <a:ext cx="5753098" cy="192278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87158"/>
                <a:gridCol w="859166"/>
                <a:gridCol w="1044252"/>
                <a:gridCol w="1044252"/>
                <a:gridCol w="657513"/>
                <a:gridCol w="657513"/>
                <a:gridCol w="603244"/>
              </a:tblGrid>
              <a:tr h="9067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Categories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Bitstream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Donated 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File Name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MFC Depth High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Level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80340" algn="l"/>
                          <a:tab pos="360045" algn="l"/>
                          <a:tab pos="540385" algn="l"/>
                          <a:tab pos="720090" algn="l"/>
                          <a:tab pos="914400" algn="l"/>
                          <a:tab pos="1080135" algn="l"/>
                          <a:tab pos="1440180" algn="l"/>
                          <a:tab pos="1620520" algn="l"/>
                          <a:tab pos="1800225" algn="l"/>
                          <a:tab pos="1980565" algn="l"/>
                          <a:tab pos="2160270" algn="l"/>
                          <a:tab pos="2340610" algn="l"/>
                          <a:tab pos="2520315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Frame Rate (Frame/Sec)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Depth Resolution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MFCDDR-1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MFCDDR-1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25p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MFCDDR-2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MFCDDR-2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25p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Interlaced Coding Tools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MFCDFLD-1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MFCDFLD-1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50i/25p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MFCDFLD-2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MFCDFLD-2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50i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Texture and Depth Coding Order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MFCDTDC-1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MFCDTDC-1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25p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MFCDTDC-2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MFCDTDC-2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25p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 format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MFCDMFC-1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Dolby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MFCDMFC-1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4.1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25p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65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MFC Conformance </a:t>
            </a:r>
            <a:r>
              <a:rPr lang="en-US" dirty="0" err="1" smtClean="0"/>
              <a:t>Bitstream</a:t>
            </a:r>
            <a:r>
              <a:rPr lang="en-US" dirty="0" smtClean="0"/>
              <a:t>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zip file </a:t>
            </a:r>
            <a:r>
              <a:rPr lang="en-US" dirty="0" smtClean="0"/>
              <a:t>package:</a:t>
            </a:r>
          </a:p>
          <a:p>
            <a:pPr lvl="1"/>
            <a:r>
              <a:rPr lang="en-US" dirty="0" smtClean="0"/>
              <a:t>a MFC </a:t>
            </a:r>
            <a:r>
              <a:rPr lang="en-US" dirty="0" err="1" smtClean="0"/>
              <a:t>bitstream</a:t>
            </a:r>
            <a:r>
              <a:rPr lang="en-US" dirty="0" smtClean="0"/>
              <a:t> (.bin)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short description (.txt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md5sum (md5sum.txt) </a:t>
            </a:r>
            <a:r>
              <a:rPr lang="en-US" dirty="0" smtClean="0"/>
              <a:t>: </a:t>
            </a:r>
          </a:p>
          <a:p>
            <a:pPr lvl="2"/>
            <a:r>
              <a:rPr lang="en-US" dirty="0" err="1" smtClean="0"/>
              <a:t>bitstream</a:t>
            </a:r>
            <a:r>
              <a:rPr lang="en-US" dirty="0" smtClean="0"/>
              <a:t> </a:t>
            </a:r>
          </a:p>
          <a:p>
            <a:pPr lvl="2"/>
            <a:r>
              <a:rPr lang="en-US" dirty="0"/>
              <a:t>decoded BL and EL texture and depth YUV (</a:t>
            </a:r>
            <a:r>
              <a:rPr lang="en-US" dirty="0" smtClean="0"/>
              <a:t>normative)</a:t>
            </a:r>
          </a:p>
          <a:p>
            <a:pPr lvl="2"/>
            <a:r>
              <a:rPr lang="en-US" dirty="0" smtClean="0"/>
              <a:t>fully </a:t>
            </a:r>
            <a:r>
              <a:rPr lang="en-US" dirty="0"/>
              <a:t>reconstructed left and right view </a:t>
            </a:r>
            <a:r>
              <a:rPr lang="en-US" dirty="0" err="1"/>
              <a:t>yuv</a:t>
            </a:r>
            <a:r>
              <a:rPr lang="en-US" dirty="0"/>
              <a:t> (non-normative). </a:t>
            </a:r>
            <a:endParaRPr lang="en-US" dirty="0" smtClean="0"/>
          </a:p>
          <a:p>
            <a:r>
              <a:rPr lang="en-US" dirty="0" err="1" smtClean="0"/>
              <a:t>Bitstream</a:t>
            </a:r>
            <a:r>
              <a:rPr lang="en-US" dirty="0" smtClean="0"/>
              <a:t> generation</a:t>
            </a:r>
          </a:p>
          <a:p>
            <a:pPr lvl="1"/>
            <a:r>
              <a:rPr lang="en-US" dirty="0" smtClean="0"/>
              <a:t>Software in JCT3V-J0056: contains example configuration files.</a:t>
            </a:r>
          </a:p>
          <a:p>
            <a:pPr lvl="1"/>
            <a:r>
              <a:rPr lang="en-US" dirty="0" smtClean="0"/>
              <a:t>Sequences:  progressive: 1080 25p;  interlace: 1080 </a:t>
            </a:r>
            <a:r>
              <a:rPr lang="en-US" dirty="0"/>
              <a:t>50i </a:t>
            </a:r>
            <a:endParaRPr lang="en-US" dirty="0" smtClean="0"/>
          </a:p>
          <a:p>
            <a:pPr lvl="1"/>
            <a:r>
              <a:rPr lang="en-US" dirty="0" smtClean="0"/>
              <a:t>Test condition: </a:t>
            </a:r>
          </a:p>
          <a:p>
            <a:pPr lvl="2"/>
            <a:r>
              <a:rPr lang="en-US" dirty="0" smtClean="0"/>
              <a:t>17 </a:t>
            </a:r>
            <a:r>
              <a:rPr lang="en-US" dirty="0"/>
              <a:t>frames are encoded with one I frame only.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5F8C76-DD37-4402-81B9-8537748310D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ctrTitle"/>
          </p:nvPr>
        </p:nvSpPr>
        <p:spPr>
          <a:xfrm>
            <a:off x="407486" y="961679"/>
            <a:ext cx="4769531" cy="1371600"/>
          </a:xfrm>
        </p:spPr>
        <p:txBody>
          <a:bodyPr/>
          <a:lstStyle/>
          <a:p>
            <a:r>
              <a:rPr lang="en-CA" dirty="0" smtClean="0"/>
              <a:t>JCT3V-J0057: </a:t>
            </a:r>
            <a:r>
              <a:rPr lang="en-US" dirty="0"/>
              <a:t>O</a:t>
            </a:r>
            <a:r>
              <a:rPr lang="en-US" dirty="0" smtClean="0"/>
              <a:t>n MFC plus Depth: </a:t>
            </a:r>
            <a:r>
              <a:rPr lang="en-US" dirty="0"/>
              <a:t>Conformance Testing</a:t>
            </a:r>
            <a:endParaRPr lang="en-US" dirty="0" smtClean="0"/>
          </a:p>
        </p:txBody>
      </p:sp>
      <p:sp>
        <p:nvSpPr>
          <p:cNvPr id="5222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2486" y="2451744"/>
            <a:ext cx="3811587" cy="1444625"/>
          </a:xfrm>
        </p:spPr>
        <p:txBody>
          <a:bodyPr/>
          <a:lstStyle/>
          <a:p>
            <a:pPr eaLnBrk="1" hangingPunct="1"/>
            <a:r>
              <a:rPr lang="en-US" dirty="0"/>
              <a:t>Dolby</a:t>
            </a:r>
          </a:p>
          <a:p>
            <a:pPr eaLnBrk="1" hangingPunct="1"/>
            <a:r>
              <a:rPr lang="en-US" dirty="0"/>
              <a:t>MERL</a:t>
            </a:r>
          </a:p>
        </p:txBody>
      </p:sp>
    </p:spTree>
    <p:extLst>
      <p:ext uri="{BB962C8B-B14F-4D97-AF65-F5344CB8AC3E}">
        <p14:creationId xmlns:p14="http://schemas.microsoft.com/office/powerpoint/2010/main" val="43693709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6350" cap="flat" cmpd="sng" algn="ctr">
          <a:solidFill>
            <a:srgbClr val="FFFF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3399CC"/>
      </a:dk2>
      <a:lt2>
        <a:srgbClr val="333333"/>
      </a:lt2>
      <a:accent1>
        <a:srgbClr val="1973AE"/>
      </a:accent1>
      <a:accent2>
        <a:srgbClr val="909E44"/>
      </a:accent2>
      <a:accent3>
        <a:srgbClr val="FFFFFF"/>
      </a:accent3>
      <a:accent4>
        <a:srgbClr val="000000"/>
      </a:accent4>
      <a:accent5>
        <a:srgbClr val="ABBCD3"/>
      </a:accent5>
      <a:accent6>
        <a:srgbClr val="828F3D"/>
      </a:accent6>
      <a:hlink>
        <a:srgbClr val="9E3A3A"/>
      </a:hlink>
      <a:folHlink>
        <a:srgbClr val="E88A1A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Default Design 1">
        <a:dk1>
          <a:srgbClr val="000000"/>
        </a:dk1>
        <a:lt1>
          <a:srgbClr val="FFFFFF"/>
        </a:lt1>
        <a:dk2>
          <a:srgbClr val="3399CC"/>
        </a:dk2>
        <a:lt2>
          <a:srgbClr val="333333"/>
        </a:lt2>
        <a:accent1>
          <a:srgbClr val="1973AE"/>
        </a:accent1>
        <a:accent2>
          <a:srgbClr val="909E44"/>
        </a:accent2>
        <a:accent3>
          <a:srgbClr val="FFFFFF"/>
        </a:accent3>
        <a:accent4>
          <a:srgbClr val="000000"/>
        </a:accent4>
        <a:accent5>
          <a:srgbClr val="ABBCD3"/>
        </a:accent5>
        <a:accent6>
          <a:srgbClr val="828F3D"/>
        </a:accent6>
        <a:hlink>
          <a:srgbClr val="9E3A3A"/>
        </a:hlink>
        <a:folHlink>
          <a:srgbClr val="E88A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184</Words>
  <Application>Microsoft Office PowerPoint</Application>
  <PresentationFormat>Custom</PresentationFormat>
  <Paragraphs>75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1_Default Design</vt:lpstr>
      <vt:lpstr>3_Default Design</vt:lpstr>
      <vt:lpstr>6_Default Design</vt:lpstr>
      <vt:lpstr>4_Default Design</vt:lpstr>
      <vt:lpstr>JCT3V-J0057: On MFC plus Depth: Conformance Testing</vt:lpstr>
      <vt:lpstr>Conformance Bitstreams for MFC Depth High Profile</vt:lpstr>
      <vt:lpstr>MFC Conformance Bitstream Package</vt:lpstr>
      <vt:lpstr>JCT3V-J0057: On MFC plus Depth: Conformance Testing</vt:lpstr>
    </vt:vector>
  </TitlesOfParts>
  <Company>DOLBY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Slide Options for PPT template, Widescreen 16:9, Light</dc:title>
  <dc:creator>pyin@dolby.com;tlu@dolby.com;tchen@dolby.com;hari.ganapathy@dolby.com</dc:creator>
  <cp:lastModifiedBy>Yin, Peng</cp:lastModifiedBy>
  <cp:revision>1435</cp:revision>
  <cp:lastPrinted>2012-10-13T14:48:51Z</cp:lastPrinted>
  <dcterms:created xsi:type="dcterms:W3CDTF">2010-04-22T17:12:23Z</dcterms:created>
  <dcterms:modified xsi:type="dcterms:W3CDTF">2014-10-21T06:21:27Z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RL">
    <vt:lpwstr/>
  </property>
  <property fmtid="{D5CDD505-2E9C-101B-9397-08002B2CF9AE}" pid="3" name="ContentType">
    <vt:lpwstr>Document</vt:lpwstr>
  </property>
  <property fmtid="{D5CDD505-2E9C-101B-9397-08002B2CF9AE}" pid="4" name="Subject">
    <vt:lpwstr/>
  </property>
  <property fmtid="{D5CDD505-2E9C-101B-9397-08002B2CF9AE}" pid="5" name="Keywords">
    <vt:lpwstr/>
  </property>
  <property fmtid="{D5CDD505-2E9C-101B-9397-08002B2CF9AE}" pid="6" name="_Author">
    <vt:lpwstr>kgord</vt:lpwstr>
  </property>
  <property fmtid="{D5CDD505-2E9C-101B-9397-08002B2CF9AE}" pid="7" name="_Category">
    <vt:lpwstr/>
  </property>
  <property fmtid="{D5CDD505-2E9C-101B-9397-08002B2CF9AE}" pid="8" name="Slides">
    <vt:lpwstr>5</vt:lpwstr>
  </property>
  <property fmtid="{D5CDD505-2E9C-101B-9397-08002B2CF9AE}" pid="9" name="Categories">
    <vt:lpwstr/>
  </property>
  <property fmtid="{D5CDD505-2E9C-101B-9397-08002B2CF9AE}" pid="10" name="Approval Level">
    <vt:lpwstr/>
  </property>
  <property fmtid="{D5CDD505-2E9C-101B-9397-08002B2CF9AE}" pid="11" name="_Comments">
    <vt:lpwstr/>
  </property>
  <property fmtid="{D5CDD505-2E9C-101B-9397-08002B2CF9AE}" pid="12" name="Assigned To">
    <vt:lpwstr/>
  </property>
</Properties>
</file>