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71" r:id="rId3"/>
    <p:sldId id="268" r:id="rId4"/>
    <p:sldId id="270" r:id="rId5"/>
  </p:sldIdLst>
  <p:sldSz cx="9144000" cy="6858000" type="screen4x3"/>
  <p:notesSz cx="9144000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330" autoAdjust="0"/>
  </p:normalViewPr>
  <p:slideViewPr>
    <p:cSldViewPr>
      <p:cViewPr varScale="1">
        <p:scale>
          <a:sx n="67" d="100"/>
          <a:sy n="67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18" d="100"/>
          <a:sy n="118" d="100"/>
        </p:scale>
        <p:origin x="-2100" y="-102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323B0-FBD5-46D4-946B-074B95DA792B}" type="datetimeFigureOut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A0750-1903-41B8-BB07-110696984E2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E7163-94AE-4300-827F-88C3D6BE14C7}" type="datetimeFigureOut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05CA0-C495-4601-B8C8-F057772989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1">
          <a:blip r:embed="rId2" cstate="print">
            <a:lum/>
          </a:blip>
          <a:srcRect/>
          <a:tile tx="-3810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41385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714752"/>
            <a:ext cx="6400800" cy="13287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9" name="그림 8" descr="그ss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146599" y="5500702"/>
            <a:ext cx="2850801" cy="45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8524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5F82-19A6-4824-8C5B-C4AAA816C9BD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9675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91D7E-FC2B-415E-AA1E-FDE4AF2CC59D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0383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1406" y="142852"/>
            <a:ext cx="8858312" cy="511156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857232"/>
            <a:ext cx="8715436" cy="550072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429396"/>
            <a:ext cx="2133600" cy="29207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C0789EF-9348-4CD9-BC54-DA28951D8B24}" type="slidenum">
              <a:rPr lang="ko-KR" altLang="en-US" smtClean="0"/>
              <a:pPr/>
              <a:t>‹#›</a:t>
            </a:fld>
            <a:endParaRPr lang="en-US" altLang="ko-KR" dirty="0" smtClean="0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144172" y="714356"/>
            <a:ext cx="8856984" cy="0"/>
          </a:xfrm>
          <a:prstGeom prst="line">
            <a:avLst/>
          </a:prstGeom>
          <a:ln w="38100">
            <a:solidFill>
              <a:srgbClr val="A500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그림 7" descr="그s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60418" y="6500834"/>
            <a:ext cx="1625500" cy="2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7180984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blipFill dpi="0" rotWithShape="1">
          <a:blip r:embed="rId2" cstate="print">
            <a:lum/>
          </a:blip>
          <a:srcRect/>
          <a:tile tx="-3810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 userDrawn="1"/>
        </p:nvCxnSpPr>
        <p:spPr>
          <a:xfrm>
            <a:off x="2143108" y="3571876"/>
            <a:ext cx="4929222" cy="1588"/>
          </a:xfrm>
          <a:prstGeom prst="line">
            <a:avLst/>
          </a:prstGeom>
          <a:ln w="38100">
            <a:solidFill>
              <a:srgbClr val="A500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제목 1"/>
          <p:cNvSpPr>
            <a:spLocks noGrp="1"/>
          </p:cNvSpPr>
          <p:nvPr>
            <p:ph type="ctrTitle"/>
          </p:nvPr>
        </p:nvSpPr>
        <p:spPr>
          <a:xfrm>
            <a:off x="685800" y="2630491"/>
            <a:ext cx="7772400" cy="941385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9780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14282" y="857232"/>
            <a:ext cx="4281518" cy="5500726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281518" cy="5500726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429396"/>
            <a:ext cx="2133600" cy="29207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71406" y="142852"/>
            <a:ext cx="8858312" cy="511156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144172" y="714356"/>
            <a:ext cx="8856984" cy="0"/>
          </a:xfrm>
          <a:prstGeom prst="line">
            <a:avLst/>
          </a:prstGeom>
          <a:ln w="38100">
            <a:solidFill>
              <a:srgbClr val="A500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그림 9" descr="그s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60418" y="6500834"/>
            <a:ext cx="1625500" cy="2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151968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782F-3E40-4D73-A103-890D41F78814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69893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64BDC-EA0B-407A-941C-E98D21F212DB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353944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7493-89FB-44FD-B765-8869049A8F57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6163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B60B-1D15-4141-A691-37A8A610E20A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256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B051-20F9-4BF2-AC06-AFAB6D02F619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8858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85E18-8ED0-4ED6-8ACB-DC3E4603AD17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0441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Simplification on CABAC context for single depth mode</a:t>
            </a:r>
            <a:br>
              <a:rPr lang="en-US" altLang="ko-KR" dirty="0" smtClean="0"/>
            </a:br>
            <a:r>
              <a:rPr lang="en-US" altLang="ko-KR" dirty="0" smtClean="0"/>
              <a:t> </a:t>
            </a:r>
            <a:r>
              <a:rPr lang="en-US" altLang="ko-KR" smtClean="0"/>
              <a:t/>
            </a:r>
            <a:br>
              <a:rPr lang="en-US" altLang="ko-KR" smtClean="0"/>
            </a:br>
            <a:r>
              <a:rPr lang="en-US" altLang="ko-KR" sz="3600" smtClean="0"/>
              <a:t>JCT3V-J0053</a:t>
            </a:r>
            <a:endParaRPr lang="en-US" altLang="ko-KR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400" dirty="0" smtClean="0"/>
              <a:t>SDM (</a:t>
            </a:r>
            <a:r>
              <a:rPr lang="en-US" altLang="ko-KR" sz="2400" dirty="0" smtClean="0"/>
              <a:t>Single </a:t>
            </a:r>
            <a:r>
              <a:rPr lang="en-US" altLang="ko-KR" sz="2400" dirty="0" smtClean="0"/>
              <a:t>depth </a:t>
            </a:r>
            <a:r>
              <a:rPr lang="en-US" altLang="ko-KR" sz="2400" dirty="0" smtClean="0"/>
              <a:t>mode)</a:t>
            </a:r>
            <a:endParaRPr lang="en-US" altLang="ko-KR" sz="2400" dirty="0" smtClean="0"/>
          </a:p>
          <a:p>
            <a:pPr lvl="1"/>
            <a:r>
              <a:rPr lang="en-US" altLang="ko-KR" sz="2000" dirty="0" smtClean="0"/>
              <a:t>Technique to efficiently code the smooth area in depth map</a:t>
            </a:r>
          </a:p>
          <a:p>
            <a:pPr lvl="1"/>
            <a:r>
              <a:rPr lang="en-US" altLang="zh-TW" sz="2000" dirty="0" smtClean="0"/>
              <a:t>Candidate index to indicate the sample values for the current CU</a:t>
            </a:r>
            <a:endParaRPr lang="en-US" altLang="ko-KR" sz="2000" dirty="0" smtClean="0"/>
          </a:p>
          <a:p>
            <a:pPr lvl="1"/>
            <a:endParaRPr lang="en-US" altLang="ko-KR" dirty="0" smtClean="0"/>
          </a:p>
          <a:p>
            <a:r>
              <a:rPr lang="en-US" altLang="ko-KR" sz="2400" dirty="0" smtClean="0"/>
              <a:t>Removal of CABAC context for </a:t>
            </a:r>
            <a:r>
              <a:rPr lang="en-US" altLang="ko-KR" sz="2400" dirty="0" err="1" smtClean="0"/>
              <a:t>single_sample_idx</a:t>
            </a:r>
            <a:endParaRPr lang="en-US" altLang="ko-KR" sz="2400" dirty="0" smtClean="0"/>
          </a:p>
          <a:p>
            <a:pPr lvl="1"/>
            <a:r>
              <a:rPr lang="en-US" altLang="ko-KR" sz="2000" dirty="0" smtClean="0"/>
              <a:t>Bypass coding of sample candidate index</a:t>
            </a:r>
          </a:p>
          <a:p>
            <a:pPr lvl="1"/>
            <a:r>
              <a:rPr lang="en-US" altLang="ko-KR" sz="2000" dirty="0" smtClean="0"/>
              <a:t>Enhanced throughput</a:t>
            </a:r>
          </a:p>
          <a:p>
            <a:pPr lvl="1"/>
            <a:endParaRPr lang="en-US" altLang="ko-KR" sz="2000" dirty="0" smtClean="0"/>
          </a:p>
          <a:p>
            <a:r>
              <a:rPr lang="en-US" altLang="ko-KR" sz="2400" dirty="0" smtClean="0"/>
              <a:t>Experimental results</a:t>
            </a:r>
          </a:p>
          <a:p>
            <a:pPr lvl="1"/>
            <a:r>
              <a:rPr lang="en-US" altLang="ko-KR" sz="2000" dirty="0" smtClean="0"/>
              <a:t>0.03%, 0.06% </a:t>
            </a:r>
            <a:r>
              <a:rPr lang="en-US" altLang="ko-KR" sz="2000" dirty="0" smtClean="0"/>
              <a:t>BD-rate </a:t>
            </a:r>
            <a:r>
              <a:rPr lang="en-US" altLang="ko-KR" sz="2000" dirty="0" smtClean="0"/>
              <a:t>loss in CTC and AI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2</a:t>
            </a:fld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Removal of CABAC context for the syntax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/>
              <a:t>Syntax for Single depth mode</a:t>
            </a:r>
          </a:p>
          <a:p>
            <a:pPr lvl="1"/>
            <a:r>
              <a:rPr lang="en-US" altLang="ko-KR" sz="2000" dirty="0" err="1" smtClean="0"/>
              <a:t>single_sample_flag</a:t>
            </a:r>
            <a:endParaRPr lang="en-US" altLang="ko-KR" sz="2000" dirty="0" smtClean="0"/>
          </a:p>
          <a:p>
            <a:pPr lvl="1"/>
            <a:r>
              <a:rPr lang="en-US" altLang="ko-KR" sz="2000" dirty="0" err="1" smtClean="0"/>
              <a:t>single_sample_idx</a:t>
            </a:r>
            <a:endParaRPr lang="en-US" altLang="ko-KR" sz="2000" dirty="0" smtClean="0"/>
          </a:p>
          <a:p>
            <a:pPr lvl="1"/>
            <a:endParaRPr lang="en-US" altLang="ko-KR" sz="2000" dirty="0" smtClean="0"/>
          </a:p>
          <a:p>
            <a:r>
              <a:rPr lang="en-US" altLang="ko-KR" sz="2400" dirty="0" smtClean="0"/>
              <a:t>Context models for the elements</a:t>
            </a:r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Bypass coding of </a:t>
            </a:r>
            <a:r>
              <a:rPr lang="en-US" altLang="ko-KR" sz="2400" dirty="0" err="1" smtClean="0"/>
              <a:t>single_sample_idx</a:t>
            </a:r>
            <a:endParaRPr lang="en-US" altLang="ko-KR" sz="2400" dirty="0" smtClean="0"/>
          </a:p>
          <a:p>
            <a:pPr lvl="1"/>
            <a:r>
              <a:rPr lang="en-US" altLang="ko-KR" sz="2200" dirty="0" smtClean="0"/>
              <a:t>For throughput and computational complexity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3</a:t>
            </a:fld>
            <a:endParaRPr lang="en-US" altLang="ko-KR" dirty="0" smtClean="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4857751" y="2928934"/>
          <a:ext cx="3857653" cy="1150308"/>
        </p:xfrm>
        <a:graphic>
          <a:graphicData uri="http://schemas.openxmlformats.org/drawingml/2006/table">
            <a:tbl>
              <a:tblPr/>
              <a:tblGrid>
                <a:gridCol w="963919"/>
                <a:gridCol w="964578"/>
                <a:gridCol w="964578"/>
                <a:gridCol w="964578"/>
              </a:tblGrid>
              <a:tr h="383436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latin typeface="Times New Roman"/>
                          <a:ea typeface="PMingLiU"/>
                          <a:cs typeface="Times New Roman"/>
                        </a:rPr>
                        <a:t>Initialization</a:t>
                      </a:r>
                      <a:br>
                        <a:rPr lang="en-US" sz="1000" kern="100" dirty="0">
                          <a:latin typeface="Times New Roman"/>
                          <a:ea typeface="PMingLiU"/>
                          <a:cs typeface="Times New Roman"/>
                        </a:rPr>
                      </a:br>
                      <a:r>
                        <a:rPr lang="en-US" sz="1000" kern="100" dirty="0">
                          <a:latin typeface="Times New Roman"/>
                          <a:ea typeface="PMingLiU"/>
                          <a:cs typeface="Times New Roman"/>
                        </a:rPr>
                        <a:t>variable</a:t>
                      </a:r>
                      <a:endParaRPr lang="ko-KR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 err="1">
                          <a:latin typeface="Times New Roman"/>
                          <a:ea typeface="PMingLiU"/>
                          <a:cs typeface="Times New Roman"/>
                        </a:rPr>
                        <a:t>ctxIdx</a:t>
                      </a:r>
                      <a:r>
                        <a:rPr lang="en-US" sz="1100" kern="100" dirty="0">
                          <a:latin typeface="Times New Roman"/>
                          <a:ea typeface="PMingLiU"/>
                          <a:cs typeface="Times New Roman"/>
                        </a:rPr>
                        <a:t> of </a:t>
                      </a:r>
                      <a:r>
                        <a:rPr lang="en-US" sz="1100" kern="100" dirty="0" err="1" smtClean="0">
                          <a:latin typeface="Times New Roman"/>
                          <a:ea typeface="맑은 고딕"/>
                          <a:cs typeface="Times New Roman"/>
                        </a:rPr>
                        <a:t>single_sample_idx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8343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latin typeface="Times New Roman"/>
                          <a:ea typeface="PMingLiU"/>
                          <a:cs typeface="Times New Roman"/>
                        </a:rPr>
                        <a:t>0</a:t>
                      </a:r>
                      <a:endParaRPr lang="ko-KR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PMingLiU"/>
                          <a:cs typeface="Times New Roman"/>
                        </a:rPr>
                        <a:t>1</a:t>
                      </a:r>
                      <a:endParaRPr lang="ko-KR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PMingLiU"/>
                          <a:cs typeface="Times New Roman"/>
                        </a:rPr>
                        <a:t>2</a:t>
                      </a:r>
                      <a:endParaRPr lang="ko-KR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4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PMingLiU"/>
                          <a:cs typeface="Times New Roman"/>
                        </a:rPr>
                        <a:t>initValue</a:t>
                      </a:r>
                      <a:endParaRPr lang="ko-KR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137</a:t>
                      </a:r>
                      <a:endParaRPr lang="ko-KR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137</a:t>
                      </a:r>
                      <a:endParaRPr lang="ko-KR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137</a:t>
                      </a:r>
                      <a:endParaRPr lang="ko-KR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357159" y="2928934"/>
          <a:ext cx="3929089" cy="1150308"/>
        </p:xfrm>
        <a:graphic>
          <a:graphicData uri="http://schemas.openxmlformats.org/drawingml/2006/table">
            <a:tbl>
              <a:tblPr/>
              <a:tblGrid>
                <a:gridCol w="981769"/>
                <a:gridCol w="982440"/>
                <a:gridCol w="982440"/>
                <a:gridCol w="982440"/>
              </a:tblGrid>
              <a:tr h="383436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latin typeface="Times New Roman"/>
                          <a:ea typeface="PMingLiU"/>
                          <a:cs typeface="Times New Roman"/>
                        </a:rPr>
                        <a:t>Initialization</a:t>
                      </a:r>
                      <a:br>
                        <a:rPr lang="en-US" sz="1000" kern="100" dirty="0">
                          <a:latin typeface="Times New Roman"/>
                          <a:ea typeface="PMingLiU"/>
                          <a:cs typeface="Times New Roman"/>
                        </a:rPr>
                      </a:br>
                      <a:r>
                        <a:rPr lang="en-US" sz="1000" kern="100" dirty="0">
                          <a:latin typeface="Times New Roman"/>
                          <a:ea typeface="PMingLiU"/>
                          <a:cs typeface="Times New Roman"/>
                        </a:rPr>
                        <a:t>variable</a:t>
                      </a:r>
                      <a:endParaRPr lang="ko-KR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 err="1">
                          <a:latin typeface="Times New Roman"/>
                          <a:ea typeface="PMingLiU"/>
                          <a:cs typeface="Times New Roman"/>
                        </a:rPr>
                        <a:t>ctxIdx</a:t>
                      </a:r>
                      <a:r>
                        <a:rPr lang="en-US" sz="1100" kern="100" dirty="0">
                          <a:latin typeface="Times New Roman"/>
                          <a:ea typeface="PMingLiU"/>
                          <a:cs typeface="Times New Roman"/>
                        </a:rPr>
                        <a:t> of </a:t>
                      </a:r>
                      <a:r>
                        <a:rPr lang="en-US" sz="1100" kern="100" dirty="0" err="1" smtClean="0">
                          <a:latin typeface="Times New Roman"/>
                          <a:ea typeface="맑은 고딕"/>
                          <a:cs typeface="Times New Roman"/>
                        </a:rPr>
                        <a:t>single_sample_flag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8343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latin typeface="Times New Roman"/>
                          <a:ea typeface="PMingLiU"/>
                          <a:cs typeface="Times New Roman"/>
                        </a:rPr>
                        <a:t>0</a:t>
                      </a:r>
                      <a:endParaRPr lang="ko-KR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PMingLiU"/>
                          <a:cs typeface="Times New Roman"/>
                        </a:rPr>
                        <a:t>1</a:t>
                      </a:r>
                      <a:endParaRPr lang="ko-KR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PMingLiU"/>
                          <a:cs typeface="Times New Roman"/>
                        </a:rPr>
                        <a:t>2</a:t>
                      </a:r>
                      <a:endParaRPr lang="ko-KR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4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PMingLiU"/>
                          <a:cs typeface="Times New Roman"/>
                        </a:rPr>
                        <a:t>initValue</a:t>
                      </a:r>
                      <a:endParaRPr lang="ko-KR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185</a:t>
                      </a:r>
                      <a:endParaRPr lang="ko-KR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185</a:t>
                      </a:r>
                      <a:endParaRPr lang="ko-KR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185</a:t>
                      </a:r>
                      <a:endParaRPr lang="ko-KR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02006" y="4143380"/>
            <a:ext cx="14984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Bias to symbol ‘1’</a:t>
            </a:r>
            <a:endParaRPr lang="ko-KR" alt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572264" y="4143380"/>
            <a:ext cx="14984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Bias to symbol ‘0’</a:t>
            </a:r>
            <a:endParaRPr lang="ko-KR" alt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proposed method vs. HTM-12.0 in CTC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The proposed method vs. HTM-12.0 in AI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4</a:t>
            </a:fld>
            <a:endParaRPr lang="en-US" altLang="ko-KR" dirty="0" smtClean="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142976" y="1386841"/>
          <a:ext cx="6096002" cy="2042159"/>
        </p:xfrm>
        <a:graphic>
          <a:graphicData uri="http://schemas.openxmlformats.org/drawingml/2006/table">
            <a:tbl>
              <a:tblPr/>
              <a:tblGrid>
                <a:gridCol w="665018"/>
                <a:gridCol w="628073"/>
                <a:gridCol w="628073"/>
                <a:gridCol w="628073"/>
                <a:gridCol w="628073"/>
                <a:gridCol w="628073"/>
                <a:gridCol w="628073"/>
                <a:gridCol w="554182"/>
                <a:gridCol w="554182"/>
                <a:gridCol w="554182"/>
              </a:tblGrid>
              <a:tr h="26877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103.9%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91.5%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96.2%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98.9%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-0.01%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99.6%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97.6%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142976" y="4387237"/>
          <a:ext cx="6096002" cy="2042159"/>
        </p:xfrm>
        <a:graphic>
          <a:graphicData uri="http://schemas.openxmlformats.org/drawingml/2006/table">
            <a:tbl>
              <a:tblPr/>
              <a:tblGrid>
                <a:gridCol w="665018"/>
                <a:gridCol w="628073"/>
                <a:gridCol w="628073"/>
                <a:gridCol w="628073"/>
                <a:gridCol w="628073"/>
                <a:gridCol w="628073"/>
                <a:gridCol w="628073"/>
                <a:gridCol w="554182"/>
                <a:gridCol w="554182"/>
                <a:gridCol w="554182"/>
              </a:tblGrid>
              <a:tr h="26877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105.0%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116.1%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111.9%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105.3%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111.8%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108.6%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109.3%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107.4%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113.3%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102.2%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107.3%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2921</TotalTime>
  <Words>639</Words>
  <Application>Microsoft Office PowerPoint</Application>
  <PresentationFormat>화면 슬라이드 쇼(4:3)</PresentationFormat>
  <Paragraphs>298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Simplification on CABAC context for single depth mode   JCT3V-J0053</vt:lpstr>
      <vt:lpstr>Summary</vt:lpstr>
      <vt:lpstr>Removal of CABAC context for the syntax</vt:lpstr>
      <vt:lpstr>Experimental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Sunmi Yoo</cp:lastModifiedBy>
  <cp:revision>74</cp:revision>
  <dcterms:created xsi:type="dcterms:W3CDTF">2014-07-10T08:57:38Z</dcterms:created>
  <dcterms:modified xsi:type="dcterms:W3CDTF">2014-10-18T07:35:14Z</dcterms:modified>
</cp:coreProperties>
</file>