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0" r:id="rId3"/>
    <p:sldId id="275" r:id="rId4"/>
    <p:sldId id="276" r:id="rId5"/>
    <p:sldId id="278" r:id="rId6"/>
    <p:sldId id="279" r:id="rId7"/>
    <p:sldId id="277" r:id="rId8"/>
    <p:sldId id="272" r:id="rId9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38" autoAdjust="0"/>
  </p:normalViewPr>
  <p:slideViewPr>
    <p:cSldViewPr>
      <p:cViewPr varScale="1">
        <p:scale>
          <a:sx n="59" d="100"/>
          <a:sy n="59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8" d="100"/>
          <a:sy n="118" d="100"/>
        </p:scale>
        <p:origin x="-2100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323B0-FBD5-46D4-946B-074B95DA792B}" type="datetimeFigureOut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A0750-1903-41B8-BB07-110696984E2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E7163-94AE-4300-827F-88C3D6BE14C7}" type="datetimeFigureOut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5CA0-C495-4601-B8C8-F057772989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4138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13287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9" name="그림 8" descr="그s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146599" y="5500702"/>
            <a:ext cx="2850801" cy="4533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8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5F82-19A6-4824-8C5B-C4AAA816C9BD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967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D7E-FC2B-415E-AA1E-FDE4AF2CC59D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0383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50072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en-US" altLang="ko-KR" dirty="0" smtClean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180984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>
            <a:off x="2143108" y="3571876"/>
            <a:ext cx="4929222" cy="1588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685800" y="2630491"/>
            <a:ext cx="7772400" cy="941385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9780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14282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151968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782F-3E40-4D73-A103-890D41F78814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6989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4BDC-EA0B-407A-941C-E98D21F212DB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5394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7493-89FB-44FD-B765-8869049A8F57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616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B60B-1D15-4141-A691-37A8A610E20A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7256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B051-20F9-4BF2-AC06-AFAB6D02F619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885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85E18-8ED0-4ED6-8ACB-DC3E4603AD17}" type="datetime1">
              <a:rPr lang="ko-KR" altLang="en-US" smtClean="0"/>
              <a:pPr/>
              <a:t>2014-10-18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0441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Advanced boundary chain coding for depth intra coding</a:t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JCT3V-J0051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In the last meeting</a:t>
            </a:r>
          </a:p>
          <a:p>
            <a:pPr lvl="1"/>
            <a:r>
              <a:rPr lang="en-US" altLang="ko-KR" dirty="0" smtClean="0"/>
              <a:t>Advanced Boundary Chain (ABC) coding was proposed.</a:t>
            </a:r>
          </a:p>
          <a:p>
            <a:pPr lvl="1"/>
            <a:r>
              <a:rPr lang="en-US" altLang="ko-KR" dirty="0" smtClean="0"/>
              <a:t>Issues on the number of context coded bins for ABC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Entropy coding methods for ABC</a:t>
            </a:r>
          </a:p>
          <a:p>
            <a:pPr lvl="1"/>
            <a:r>
              <a:rPr lang="en-US" altLang="ko-KR" dirty="0" smtClean="0"/>
              <a:t>Reduced context coded bins for chain code</a:t>
            </a:r>
          </a:p>
          <a:p>
            <a:pPr lvl="2"/>
            <a:r>
              <a:rPr lang="en-US" altLang="ko-KR" dirty="0" smtClean="0"/>
              <a:t>The number of context coded bins was reduced to about 1/3.</a:t>
            </a:r>
          </a:p>
          <a:p>
            <a:pPr lvl="1"/>
            <a:r>
              <a:rPr lang="en-US" altLang="ko-KR" dirty="0" smtClean="0"/>
              <a:t>Bypass coding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Reduced context coded bins</a:t>
            </a:r>
          </a:p>
          <a:p>
            <a:pPr lvl="2"/>
            <a:r>
              <a:rPr lang="en-US" altLang="ko-KR" dirty="0" smtClean="0"/>
              <a:t>0.2% BD-rate gain under CTC and AI configurations</a:t>
            </a:r>
          </a:p>
          <a:p>
            <a:pPr lvl="1"/>
            <a:r>
              <a:rPr lang="en-US" altLang="ko-KR" dirty="0" smtClean="0"/>
              <a:t>Bypass coding</a:t>
            </a:r>
          </a:p>
          <a:p>
            <a:pPr lvl="2"/>
            <a:r>
              <a:rPr lang="en-US" altLang="ko-KR" dirty="0" smtClean="0"/>
              <a:t>0.2% and 0.1% gain under CTC and AI, respectively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2</a:t>
            </a:fld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슬라이드 번호 개체 틀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895492" y="6453189"/>
            <a:ext cx="791308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DF2D3827-243A-4453-8122-72448E21B549}" type="slidenum">
              <a:rPr lang="ko-KR" altLang="en-US" smtClean="0">
                <a:latin typeface="굴림" pitchFamily="50" charset="-127"/>
                <a:ea typeface="굴림" pitchFamily="50" charset="-127"/>
              </a:rPr>
              <a:pPr/>
              <a:t>3</a:t>
            </a:fld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351692" y="949326"/>
            <a:ext cx="3429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1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Find internal edges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2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Code the edges using chain codes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3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Convert the chain codes</a:t>
            </a:r>
            <a:br>
              <a:rPr lang="en-US" altLang="ko-KR" dirty="0">
                <a:latin typeface="Arial" pitchFamily="34" charset="0"/>
                <a:cs typeface="Arial" pitchFamily="34" charset="0"/>
              </a:rPr>
            </a:br>
            <a:r>
              <a:rPr lang="en-US" altLang="ko-KR" dirty="0">
                <a:latin typeface="Arial" pitchFamily="34" charset="0"/>
                <a:cs typeface="Arial" pitchFamily="34" charset="0"/>
              </a:rPr>
              <a:t>into </a:t>
            </a:r>
            <a:r>
              <a:rPr lang="en-US" altLang="ko-KR" dirty="0" err="1">
                <a:latin typeface="Arial" pitchFamily="34" charset="0"/>
                <a:cs typeface="Arial" pitchFamily="34" charset="0"/>
              </a:rPr>
              <a:t>bitstream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 syntax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b="1" dirty="0">
                <a:latin typeface="Arial" pitchFamily="34" charset="0"/>
                <a:cs typeface="Arial" pitchFamily="34" charset="0"/>
              </a:rPr>
              <a:t> Step 4</a:t>
            </a: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Calculate the predictors and</a:t>
            </a:r>
            <a:br>
              <a:rPr lang="en-US" altLang="ko-KR" dirty="0">
                <a:latin typeface="Arial" pitchFamily="34" charset="0"/>
                <a:cs typeface="Arial" pitchFamily="34" charset="0"/>
              </a:rPr>
            </a:br>
            <a:r>
              <a:rPr lang="en-US" altLang="ko-KR" dirty="0">
                <a:latin typeface="Arial" pitchFamily="34" charset="0"/>
                <a:cs typeface="Arial" pitchFamily="34" charset="0"/>
              </a:rPr>
              <a:t>fill them into the block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Rectangle 77"/>
          <p:cNvSpPr>
            <a:spLocks noChangeArrowheads="1"/>
          </p:cNvSpPr>
          <p:nvPr/>
        </p:nvSpPr>
        <p:spPr bwMode="auto">
          <a:xfrm>
            <a:off x="3786182" y="132556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1" name="Rectangle 76"/>
          <p:cNvSpPr>
            <a:spLocks noChangeArrowheads="1"/>
          </p:cNvSpPr>
          <p:nvPr/>
        </p:nvSpPr>
        <p:spPr bwMode="auto">
          <a:xfrm>
            <a:off x="4085121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2" name="Rectangle 75"/>
          <p:cNvSpPr>
            <a:spLocks noChangeArrowheads="1"/>
          </p:cNvSpPr>
          <p:nvPr/>
        </p:nvSpPr>
        <p:spPr bwMode="auto">
          <a:xfrm>
            <a:off x="4386990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3" name="Rectangle 74"/>
          <p:cNvSpPr>
            <a:spLocks noChangeArrowheads="1"/>
          </p:cNvSpPr>
          <p:nvPr/>
        </p:nvSpPr>
        <p:spPr bwMode="auto">
          <a:xfrm>
            <a:off x="4688860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4" name="Rectangle 73"/>
          <p:cNvSpPr>
            <a:spLocks noChangeArrowheads="1"/>
          </p:cNvSpPr>
          <p:nvPr/>
        </p:nvSpPr>
        <p:spPr bwMode="auto">
          <a:xfrm>
            <a:off x="3786182" y="164941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275" name="Rectangle 72"/>
          <p:cNvSpPr>
            <a:spLocks noChangeArrowheads="1"/>
          </p:cNvSpPr>
          <p:nvPr/>
        </p:nvSpPr>
        <p:spPr bwMode="auto">
          <a:xfrm>
            <a:off x="4085121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276" name="Rectangle 71"/>
          <p:cNvSpPr>
            <a:spLocks noChangeArrowheads="1"/>
          </p:cNvSpPr>
          <p:nvPr/>
        </p:nvSpPr>
        <p:spPr bwMode="auto">
          <a:xfrm>
            <a:off x="4386990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277" name="Rectangle 70"/>
          <p:cNvSpPr>
            <a:spLocks noChangeArrowheads="1"/>
          </p:cNvSpPr>
          <p:nvPr/>
        </p:nvSpPr>
        <p:spPr bwMode="auto">
          <a:xfrm>
            <a:off x="4688860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78" name="Rectangle 69"/>
          <p:cNvSpPr>
            <a:spLocks noChangeArrowheads="1"/>
          </p:cNvSpPr>
          <p:nvPr/>
        </p:nvSpPr>
        <p:spPr bwMode="auto">
          <a:xfrm>
            <a:off x="3786182" y="197326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79" name="Rectangle 68"/>
          <p:cNvSpPr>
            <a:spLocks noChangeArrowheads="1"/>
          </p:cNvSpPr>
          <p:nvPr/>
        </p:nvSpPr>
        <p:spPr bwMode="auto">
          <a:xfrm>
            <a:off x="4085121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280" name="Rectangle 67"/>
          <p:cNvSpPr>
            <a:spLocks noChangeArrowheads="1"/>
          </p:cNvSpPr>
          <p:nvPr/>
        </p:nvSpPr>
        <p:spPr bwMode="auto">
          <a:xfrm>
            <a:off x="4386990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1" name="Rectangle 66"/>
          <p:cNvSpPr>
            <a:spLocks noChangeArrowheads="1"/>
          </p:cNvSpPr>
          <p:nvPr/>
        </p:nvSpPr>
        <p:spPr bwMode="auto">
          <a:xfrm>
            <a:off x="4688860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2" name="Rectangle 65"/>
          <p:cNvSpPr>
            <a:spLocks noChangeArrowheads="1"/>
          </p:cNvSpPr>
          <p:nvPr/>
        </p:nvSpPr>
        <p:spPr bwMode="auto">
          <a:xfrm>
            <a:off x="3786182" y="2297113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3" name="Rectangle 64"/>
          <p:cNvSpPr>
            <a:spLocks noChangeArrowheads="1"/>
          </p:cNvSpPr>
          <p:nvPr/>
        </p:nvSpPr>
        <p:spPr bwMode="auto">
          <a:xfrm>
            <a:off x="4085121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284" name="Rectangle 63"/>
          <p:cNvSpPr>
            <a:spLocks noChangeArrowheads="1"/>
          </p:cNvSpPr>
          <p:nvPr/>
        </p:nvSpPr>
        <p:spPr bwMode="auto">
          <a:xfrm>
            <a:off x="4386990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5" name="Rectangle 62"/>
          <p:cNvSpPr>
            <a:spLocks noChangeArrowheads="1"/>
          </p:cNvSpPr>
          <p:nvPr/>
        </p:nvSpPr>
        <p:spPr bwMode="auto">
          <a:xfrm>
            <a:off x="4688860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86" name="Text Box 60"/>
          <p:cNvSpPr txBox="1">
            <a:spLocks noChangeArrowheads="1"/>
          </p:cNvSpPr>
          <p:nvPr/>
        </p:nvSpPr>
        <p:spPr bwMode="auto">
          <a:xfrm>
            <a:off x="5218998" y="2674939"/>
            <a:ext cx="1773115" cy="530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1</a:t>
            </a:r>
          </a:p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(with threshold = 20)</a:t>
            </a:r>
            <a:endParaRPr lang="en-US" altLang="ko-KR" sz="2000"/>
          </a:p>
        </p:txBody>
      </p:sp>
      <p:sp>
        <p:nvSpPr>
          <p:cNvPr id="11287" name="Rectangle 59"/>
          <p:cNvSpPr>
            <a:spLocks noChangeArrowheads="1"/>
          </p:cNvSpPr>
          <p:nvPr/>
        </p:nvSpPr>
        <p:spPr bwMode="auto">
          <a:xfrm>
            <a:off x="5503282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8" name="Rectangle 58"/>
          <p:cNvSpPr>
            <a:spLocks noChangeArrowheads="1"/>
          </p:cNvSpPr>
          <p:nvPr/>
        </p:nvSpPr>
        <p:spPr bwMode="auto">
          <a:xfrm>
            <a:off x="5805151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89" name="Rectangle 57"/>
          <p:cNvSpPr>
            <a:spLocks noChangeArrowheads="1"/>
          </p:cNvSpPr>
          <p:nvPr/>
        </p:nvSpPr>
        <p:spPr bwMode="auto">
          <a:xfrm>
            <a:off x="6107021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0" name="Rectangle 56"/>
          <p:cNvSpPr>
            <a:spLocks noChangeArrowheads="1"/>
          </p:cNvSpPr>
          <p:nvPr/>
        </p:nvSpPr>
        <p:spPr bwMode="auto">
          <a:xfrm>
            <a:off x="6408890" y="13255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1" name="Rectangle 55"/>
          <p:cNvSpPr>
            <a:spLocks noChangeArrowheads="1"/>
          </p:cNvSpPr>
          <p:nvPr/>
        </p:nvSpPr>
        <p:spPr bwMode="auto">
          <a:xfrm>
            <a:off x="5503282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292" name="Rectangle 54"/>
          <p:cNvSpPr>
            <a:spLocks noChangeArrowheads="1"/>
          </p:cNvSpPr>
          <p:nvPr/>
        </p:nvSpPr>
        <p:spPr bwMode="auto">
          <a:xfrm>
            <a:off x="5805151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293" name="Rectangle 53"/>
          <p:cNvSpPr>
            <a:spLocks noChangeArrowheads="1"/>
          </p:cNvSpPr>
          <p:nvPr/>
        </p:nvSpPr>
        <p:spPr bwMode="auto">
          <a:xfrm>
            <a:off x="6107021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294" name="Rectangle 52"/>
          <p:cNvSpPr>
            <a:spLocks noChangeArrowheads="1"/>
          </p:cNvSpPr>
          <p:nvPr/>
        </p:nvSpPr>
        <p:spPr bwMode="auto">
          <a:xfrm>
            <a:off x="6408890" y="1649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5" name="Rectangle 51"/>
          <p:cNvSpPr>
            <a:spLocks noChangeArrowheads="1"/>
          </p:cNvSpPr>
          <p:nvPr/>
        </p:nvSpPr>
        <p:spPr bwMode="auto">
          <a:xfrm>
            <a:off x="5503282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296" name="Rectangle 50"/>
          <p:cNvSpPr>
            <a:spLocks noChangeArrowheads="1"/>
          </p:cNvSpPr>
          <p:nvPr/>
        </p:nvSpPr>
        <p:spPr bwMode="auto">
          <a:xfrm>
            <a:off x="5805151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297" name="Rectangle 49"/>
          <p:cNvSpPr>
            <a:spLocks noChangeArrowheads="1"/>
          </p:cNvSpPr>
          <p:nvPr/>
        </p:nvSpPr>
        <p:spPr bwMode="auto">
          <a:xfrm>
            <a:off x="6107021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8" name="Rectangle 48"/>
          <p:cNvSpPr>
            <a:spLocks noChangeArrowheads="1"/>
          </p:cNvSpPr>
          <p:nvPr/>
        </p:nvSpPr>
        <p:spPr bwMode="auto">
          <a:xfrm>
            <a:off x="6408890" y="19732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299" name="Rectangle 47"/>
          <p:cNvSpPr>
            <a:spLocks noChangeArrowheads="1"/>
          </p:cNvSpPr>
          <p:nvPr/>
        </p:nvSpPr>
        <p:spPr bwMode="auto">
          <a:xfrm>
            <a:off x="5503282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0" name="Rectangle 46"/>
          <p:cNvSpPr>
            <a:spLocks noChangeArrowheads="1"/>
          </p:cNvSpPr>
          <p:nvPr/>
        </p:nvSpPr>
        <p:spPr bwMode="auto">
          <a:xfrm>
            <a:off x="5805151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301" name="Rectangle 45"/>
          <p:cNvSpPr>
            <a:spLocks noChangeArrowheads="1"/>
          </p:cNvSpPr>
          <p:nvPr/>
        </p:nvSpPr>
        <p:spPr bwMode="auto">
          <a:xfrm>
            <a:off x="6107021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02" name="Rectangle 44"/>
          <p:cNvSpPr>
            <a:spLocks noChangeArrowheads="1"/>
          </p:cNvSpPr>
          <p:nvPr/>
        </p:nvSpPr>
        <p:spPr bwMode="auto">
          <a:xfrm>
            <a:off x="6408890" y="22971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cxnSp>
        <p:nvCxnSpPr>
          <p:cNvPr id="11303" name="AutoShape 43"/>
          <p:cNvCxnSpPr>
            <a:cxnSpLocks noChangeShapeType="1"/>
          </p:cNvCxnSpPr>
          <p:nvPr/>
        </p:nvCxnSpPr>
        <p:spPr bwMode="auto">
          <a:xfrm>
            <a:off x="6112881" y="13255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04" name="AutoShape 42"/>
          <p:cNvCxnSpPr>
            <a:cxnSpLocks noChangeShapeType="1"/>
          </p:cNvCxnSpPr>
          <p:nvPr/>
        </p:nvCxnSpPr>
        <p:spPr bwMode="auto">
          <a:xfrm>
            <a:off x="6112881" y="16494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05" name="AutoShape 39"/>
          <p:cNvCxnSpPr>
            <a:cxnSpLocks noChangeShapeType="1"/>
          </p:cNvCxnSpPr>
          <p:nvPr/>
        </p:nvCxnSpPr>
        <p:spPr bwMode="auto">
          <a:xfrm rot="5400000">
            <a:off x="5956086" y="1822329"/>
            <a:ext cx="0" cy="301869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06" name="Rectangle 37"/>
          <p:cNvSpPr>
            <a:spLocks noChangeArrowheads="1"/>
          </p:cNvSpPr>
          <p:nvPr/>
        </p:nvSpPr>
        <p:spPr bwMode="auto">
          <a:xfrm>
            <a:off x="7268705" y="13287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7" name="Rectangle 36"/>
          <p:cNvSpPr>
            <a:spLocks noChangeArrowheads="1"/>
          </p:cNvSpPr>
          <p:nvPr/>
        </p:nvSpPr>
        <p:spPr bwMode="auto">
          <a:xfrm>
            <a:off x="7570574" y="13287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08" name="Rectangle 35"/>
          <p:cNvSpPr>
            <a:spLocks noChangeArrowheads="1"/>
          </p:cNvSpPr>
          <p:nvPr/>
        </p:nvSpPr>
        <p:spPr bwMode="auto">
          <a:xfrm>
            <a:off x="7872443" y="132873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09" name="Rectangle 34"/>
          <p:cNvSpPr>
            <a:spLocks noChangeArrowheads="1"/>
          </p:cNvSpPr>
          <p:nvPr/>
        </p:nvSpPr>
        <p:spPr bwMode="auto">
          <a:xfrm>
            <a:off x="8171382" y="13287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0" name="Rectangle 33"/>
          <p:cNvSpPr>
            <a:spLocks noChangeArrowheads="1"/>
          </p:cNvSpPr>
          <p:nvPr/>
        </p:nvSpPr>
        <p:spPr bwMode="auto">
          <a:xfrm>
            <a:off x="7268705" y="16525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25</a:t>
            </a:r>
            <a:endParaRPr lang="en-US" altLang="ko-KR" sz="3200"/>
          </a:p>
        </p:txBody>
      </p:sp>
      <p:sp>
        <p:nvSpPr>
          <p:cNvPr id="11311" name="Rectangle 32"/>
          <p:cNvSpPr>
            <a:spLocks noChangeArrowheads="1"/>
          </p:cNvSpPr>
          <p:nvPr/>
        </p:nvSpPr>
        <p:spPr bwMode="auto">
          <a:xfrm>
            <a:off x="7570574" y="16525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35</a:t>
            </a:r>
            <a:endParaRPr lang="en-US" altLang="ko-KR" sz="3200"/>
          </a:p>
        </p:txBody>
      </p:sp>
      <p:sp>
        <p:nvSpPr>
          <p:cNvPr id="11312" name="Rectangle 31"/>
          <p:cNvSpPr>
            <a:spLocks noChangeArrowheads="1"/>
          </p:cNvSpPr>
          <p:nvPr/>
        </p:nvSpPr>
        <p:spPr bwMode="auto">
          <a:xfrm>
            <a:off x="7872443" y="165258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58</a:t>
            </a:r>
            <a:endParaRPr lang="en-US" altLang="ko-KR" sz="3200"/>
          </a:p>
        </p:txBody>
      </p:sp>
      <p:sp>
        <p:nvSpPr>
          <p:cNvPr id="11313" name="Rectangle 30"/>
          <p:cNvSpPr>
            <a:spLocks noChangeArrowheads="1"/>
          </p:cNvSpPr>
          <p:nvPr/>
        </p:nvSpPr>
        <p:spPr bwMode="auto">
          <a:xfrm>
            <a:off x="8171382" y="16525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4" name="Rectangle 29"/>
          <p:cNvSpPr>
            <a:spLocks noChangeArrowheads="1"/>
          </p:cNvSpPr>
          <p:nvPr/>
        </p:nvSpPr>
        <p:spPr bwMode="auto">
          <a:xfrm>
            <a:off x="7268705" y="19764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15" name="Rectangle 28"/>
          <p:cNvSpPr>
            <a:spLocks noChangeArrowheads="1"/>
          </p:cNvSpPr>
          <p:nvPr/>
        </p:nvSpPr>
        <p:spPr bwMode="auto">
          <a:xfrm>
            <a:off x="7570574" y="19764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63</a:t>
            </a:r>
            <a:endParaRPr lang="en-US" altLang="ko-KR" sz="3200"/>
          </a:p>
        </p:txBody>
      </p:sp>
      <p:sp>
        <p:nvSpPr>
          <p:cNvPr id="11316" name="Rectangle 27"/>
          <p:cNvSpPr>
            <a:spLocks noChangeArrowheads="1"/>
          </p:cNvSpPr>
          <p:nvPr/>
        </p:nvSpPr>
        <p:spPr bwMode="auto">
          <a:xfrm>
            <a:off x="7872443" y="197643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7" name="Rectangle 26"/>
          <p:cNvSpPr>
            <a:spLocks noChangeArrowheads="1"/>
          </p:cNvSpPr>
          <p:nvPr/>
        </p:nvSpPr>
        <p:spPr bwMode="auto">
          <a:xfrm>
            <a:off x="8171382" y="197643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18" name="Rectangle 25"/>
          <p:cNvSpPr>
            <a:spLocks noChangeArrowheads="1"/>
          </p:cNvSpPr>
          <p:nvPr/>
        </p:nvSpPr>
        <p:spPr bwMode="auto">
          <a:xfrm>
            <a:off x="7268705" y="23002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30</a:t>
            </a:r>
            <a:endParaRPr lang="en-US" altLang="ko-KR" sz="3200"/>
          </a:p>
        </p:txBody>
      </p:sp>
      <p:sp>
        <p:nvSpPr>
          <p:cNvPr id="11319" name="Rectangle 24"/>
          <p:cNvSpPr>
            <a:spLocks noChangeArrowheads="1"/>
          </p:cNvSpPr>
          <p:nvPr/>
        </p:nvSpPr>
        <p:spPr bwMode="auto">
          <a:xfrm>
            <a:off x="7570574" y="23002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65</a:t>
            </a:r>
            <a:endParaRPr lang="en-US" altLang="ko-KR" sz="3200"/>
          </a:p>
        </p:txBody>
      </p:sp>
      <p:sp>
        <p:nvSpPr>
          <p:cNvPr id="11320" name="Rectangle 23"/>
          <p:cNvSpPr>
            <a:spLocks noChangeArrowheads="1"/>
          </p:cNvSpPr>
          <p:nvPr/>
        </p:nvSpPr>
        <p:spPr bwMode="auto">
          <a:xfrm>
            <a:off x="7872443" y="2300288"/>
            <a:ext cx="298938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21" name="Rectangle 22"/>
          <p:cNvSpPr>
            <a:spLocks noChangeArrowheads="1"/>
          </p:cNvSpPr>
          <p:nvPr/>
        </p:nvSpPr>
        <p:spPr bwMode="auto">
          <a:xfrm>
            <a:off x="8171382" y="2300288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60</a:t>
            </a:r>
            <a:endParaRPr lang="en-US" altLang="ko-KR" sz="3200"/>
          </a:p>
        </p:txBody>
      </p:sp>
      <p:sp>
        <p:nvSpPr>
          <p:cNvPr id="11322" name="Text Box 21"/>
          <p:cNvSpPr txBox="1">
            <a:spLocks noChangeArrowheads="1"/>
          </p:cNvSpPr>
          <p:nvPr/>
        </p:nvSpPr>
        <p:spPr bwMode="auto">
          <a:xfrm>
            <a:off x="7213020" y="2681288"/>
            <a:ext cx="1289538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2</a:t>
            </a:r>
            <a:endParaRPr lang="en-US" altLang="ko-KR" sz="2400"/>
          </a:p>
        </p:txBody>
      </p:sp>
      <p:cxnSp>
        <p:nvCxnSpPr>
          <p:cNvPr id="11323" name="AutoShape 20"/>
          <p:cNvCxnSpPr>
            <a:cxnSpLocks noChangeShapeType="1"/>
          </p:cNvCxnSpPr>
          <p:nvPr/>
        </p:nvCxnSpPr>
        <p:spPr bwMode="auto">
          <a:xfrm>
            <a:off x="7872443" y="13319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4" name="AutoShape 19"/>
          <p:cNvCxnSpPr>
            <a:cxnSpLocks noChangeShapeType="1"/>
          </p:cNvCxnSpPr>
          <p:nvPr/>
        </p:nvCxnSpPr>
        <p:spPr bwMode="auto">
          <a:xfrm>
            <a:off x="7872443" y="16557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5" name="AutoShape 18"/>
          <p:cNvCxnSpPr>
            <a:cxnSpLocks noChangeShapeType="1"/>
          </p:cNvCxnSpPr>
          <p:nvPr/>
        </p:nvCxnSpPr>
        <p:spPr bwMode="auto">
          <a:xfrm>
            <a:off x="7570573" y="197961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6" name="AutoShape 17"/>
          <p:cNvCxnSpPr>
            <a:cxnSpLocks noChangeShapeType="1"/>
          </p:cNvCxnSpPr>
          <p:nvPr/>
        </p:nvCxnSpPr>
        <p:spPr bwMode="auto">
          <a:xfrm>
            <a:off x="7570573" y="2303463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7" name="AutoShape 16"/>
          <p:cNvCxnSpPr>
            <a:cxnSpLocks noChangeShapeType="1"/>
          </p:cNvCxnSpPr>
          <p:nvPr/>
        </p:nvCxnSpPr>
        <p:spPr bwMode="auto">
          <a:xfrm rot="5400000">
            <a:off x="7720043" y="1830144"/>
            <a:ext cx="0" cy="29893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8" name="AutoShape 18"/>
          <p:cNvCxnSpPr>
            <a:cxnSpLocks noChangeShapeType="1"/>
          </p:cNvCxnSpPr>
          <p:nvPr/>
        </p:nvCxnSpPr>
        <p:spPr bwMode="auto">
          <a:xfrm>
            <a:off x="5805151" y="196373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29" name="AutoShape 17"/>
          <p:cNvCxnSpPr>
            <a:cxnSpLocks noChangeShapeType="1"/>
          </p:cNvCxnSpPr>
          <p:nvPr/>
        </p:nvCxnSpPr>
        <p:spPr bwMode="auto">
          <a:xfrm>
            <a:off x="5805151" y="228758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30" name="Text Box 14"/>
          <p:cNvSpPr txBox="1">
            <a:spLocks noChangeArrowheads="1"/>
          </p:cNvSpPr>
          <p:nvPr/>
        </p:nvSpPr>
        <p:spPr bwMode="auto">
          <a:xfrm>
            <a:off x="7116304" y="2897189"/>
            <a:ext cx="1884852" cy="428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Starting point : [2,0]</a:t>
            </a:r>
            <a:endParaRPr lang="en-US" altLang="ko-KR" sz="700" dirty="0"/>
          </a:p>
          <a:p>
            <a:pPr eaLnBrk="0" latinLnBrk="0" hangingPunct="0"/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Chain code : 0</a:t>
            </a:r>
            <a:r>
              <a:rPr lang="en-US" altLang="ko-KR" sz="1400" dirty="0">
                <a:latin typeface="맑은 고딕" pitchFamily="50" charset="-127"/>
                <a:cs typeface="Times New Roman" pitchFamily="18" charset="0"/>
              </a:rPr>
              <a:t>˚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, -45</a:t>
            </a:r>
            <a:r>
              <a:rPr lang="en-US" altLang="ko-KR" sz="1400" dirty="0">
                <a:latin typeface="맑은 고딕" pitchFamily="50" charset="-127"/>
                <a:cs typeface="Times New Roman" pitchFamily="18" charset="0"/>
              </a:rPr>
              <a:t>˚</a:t>
            </a:r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, 45</a:t>
            </a:r>
            <a:r>
              <a:rPr lang="en-US" altLang="ko-KR" sz="1400" dirty="0">
                <a:latin typeface="맑은 고딕" pitchFamily="50" charset="-127"/>
                <a:cs typeface="Times New Roman" pitchFamily="18" charset="0"/>
              </a:rPr>
              <a:t>˚</a:t>
            </a:r>
            <a:endParaRPr lang="en-US" altLang="ko-KR" sz="2000" dirty="0"/>
          </a:p>
        </p:txBody>
      </p:sp>
      <p:sp>
        <p:nvSpPr>
          <p:cNvPr id="11331" name="AutoShape 13"/>
          <p:cNvSpPr>
            <a:spLocks noChangeArrowheads="1"/>
          </p:cNvSpPr>
          <p:nvPr/>
        </p:nvSpPr>
        <p:spPr bwMode="auto">
          <a:xfrm rot="5400000">
            <a:off x="7917747" y="1605086"/>
            <a:ext cx="231775" cy="117231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2" name="AutoShape 12"/>
          <p:cNvSpPr>
            <a:spLocks noChangeArrowheads="1"/>
          </p:cNvSpPr>
          <p:nvPr/>
        </p:nvSpPr>
        <p:spPr bwMode="auto">
          <a:xfrm rot="8100000">
            <a:off x="7758143" y="1925638"/>
            <a:ext cx="216877" cy="127000"/>
          </a:xfrm>
          <a:prstGeom prst="rightArrow">
            <a:avLst>
              <a:gd name="adj1" fmla="val 50000"/>
              <a:gd name="adj2" fmla="val 46259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3" name="AutoShape 11"/>
          <p:cNvSpPr>
            <a:spLocks noChangeArrowheads="1"/>
          </p:cNvSpPr>
          <p:nvPr/>
        </p:nvSpPr>
        <p:spPr bwMode="auto">
          <a:xfrm rot="5400000">
            <a:off x="7621740" y="2281361"/>
            <a:ext cx="231775" cy="117231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4" name="AutoShape 10"/>
          <p:cNvSpPr>
            <a:spLocks noChangeArrowheads="1"/>
          </p:cNvSpPr>
          <p:nvPr/>
        </p:nvSpPr>
        <p:spPr bwMode="auto">
          <a:xfrm rot="5400000">
            <a:off x="7917747" y="1271711"/>
            <a:ext cx="231775" cy="117231"/>
          </a:xfrm>
          <a:prstGeom prst="rightArrow">
            <a:avLst>
              <a:gd name="adj1" fmla="val 50000"/>
              <a:gd name="adj2" fmla="val 45617"/>
            </a:avLst>
          </a:prstGeom>
          <a:solidFill>
            <a:srgbClr val="BFB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1335" name="Rectangle 59"/>
          <p:cNvSpPr>
            <a:spLocks noChangeArrowheads="1"/>
          </p:cNvSpPr>
          <p:nvPr/>
        </p:nvSpPr>
        <p:spPr bwMode="auto">
          <a:xfrm>
            <a:off x="7117374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36" name="Rectangle 58"/>
          <p:cNvSpPr>
            <a:spLocks noChangeArrowheads="1"/>
          </p:cNvSpPr>
          <p:nvPr/>
        </p:nvSpPr>
        <p:spPr bwMode="auto">
          <a:xfrm>
            <a:off x="7419243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37" name="Rectangle 57"/>
          <p:cNvSpPr>
            <a:spLocks noChangeArrowheads="1"/>
          </p:cNvSpPr>
          <p:nvPr/>
        </p:nvSpPr>
        <p:spPr bwMode="auto">
          <a:xfrm>
            <a:off x="7721113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 baseline="-25000"/>
          </a:p>
          <a:p>
            <a:pPr algn="ctr" eaLnBrk="0" hangingPunct="0"/>
            <a:endParaRPr lang="en-US" altLang="ko-KR" sz="1300"/>
          </a:p>
        </p:txBody>
      </p:sp>
      <p:sp>
        <p:nvSpPr>
          <p:cNvPr id="11338" name="Rectangle 56"/>
          <p:cNvSpPr>
            <a:spLocks noChangeArrowheads="1"/>
          </p:cNvSpPr>
          <p:nvPr/>
        </p:nvSpPr>
        <p:spPr bwMode="auto">
          <a:xfrm>
            <a:off x="8022982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39" name="Rectangle 55"/>
          <p:cNvSpPr>
            <a:spLocks noChangeArrowheads="1"/>
          </p:cNvSpPr>
          <p:nvPr/>
        </p:nvSpPr>
        <p:spPr bwMode="auto">
          <a:xfrm>
            <a:off x="7117374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0" name="Rectangle 54"/>
          <p:cNvSpPr>
            <a:spLocks noChangeArrowheads="1"/>
          </p:cNvSpPr>
          <p:nvPr/>
        </p:nvSpPr>
        <p:spPr bwMode="auto">
          <a:xfrm>
            <a:off x="7419243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1" name="Rectangle 53"/>
          <p:cNvSpPr>
            <a:spLocks noChangeArrowheads="1"/>
          </p:cNvSpPr>
          <p:nvPr/>
        </p:nvSpPr>
        <p:spPr bwMode="auto">
          <a:xfrm>
            <a:off x="7721113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2" name="Rectangle 52"/>
          <p:cNvSpPr>
            <a:spLocks noChangeArrowheads="1"/>
          </p:cNvSpPr>
          <p:nvPr/>
        </p:nvSpPr>
        <p:spPr bwMode="auto">
          <a:xfrm>
            <a:off x="8022982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3" name="Rectangle 51"/>
          <p:cNvSpPr>
            <a:spLocks noChangeArrowheads="1"/>
          </p:cNvSpPr>
          <p:nvPr/>
        </p:nvSpPr>
        <p:spPr bwMode="auto">
          <a:xfrm>
            <a:off x="7117374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4" name="Rectangle 50"/>
          <p:cNvSpPr>
            <a:spLocks noChangeArrowheads="1"/>
          </p:cNvSpPr>
          <p:nvPr/>
        </p:nvSpPr>
        <p:spPr bwMode="auto">
          <a:xfrm>
            <a:off x="7419243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5" name="Rectangle 49"/>
          <p:cNvSpPr>
            <a:spLocks noChangeArrowheads="1"/>
          </p:cNvSpPr>
          <p:nvPr/>
        </p:nvSpPr>
        <p:spPr bwMode="auto">
          <a:xfrm>
            <a:off x="7721113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6" name="Rectangle 48"/>
          <p:cNvSpPr>
            <a:spLocks noChangeArrowheads="1"/>
          </p:cNvSpPr>
          <p:nvPr/>
        </p:nvSpPr>
        <p:spPr bwMode="auto">
          <a:xfrm>
            <a:off x="8022982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7" name="Rectangle 47"/>
          <p:cNvSpPr>
            <a:spLocks noChangeArrowheads="1"/>
          </p:cNvSpPr>
          <p:nvPr/>
        </p:nvSpPr>
        <p:spPr bwMode="auto">
          <a:xfrm>
            <a:off x="7117374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0</a:t>
            </a:r>
            <a:endParaRPr lang="en-US" altLang="ko-KR" sz="1300" baseline="-25000"/>
          </a:p>
        </p:txBody>
      </p:sp>
      <p:sp>
        <p:nvSpPr>
          <p:cNvPr id="11348" name="Rectangle 46"/>
          <p:cNvSpPr>
            <a:spLocks noChangeArrowheads="1"/>
          </p:cNvSpPr>
          <p:nvPr/>
        </p:nvSpPr>
        <p:spPr bwMode="auto">
          <a:xfrm>
            <a:off x="7419243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49" name="Rectangle 45"/>
          <p:cNvSpPr>
            <a:spLocks noChangeArrowheads="1"/>
          </p:cNvSpPr>
          <p:nvPr/>
        </p:nvSpPr>
        <p:spPr bwMode="auto">
          <a:xfrm>
            <a:off x="7721113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50" name="Rectangle 44"/>
          <p:cNvSpPr>
            <a:spLocks noChangeArrowheads="1"/>
          </p:cNvSpPr>
          <p:nvPr/>
        </p:nvSpPr>
        <p:spPr bwMode="auto">
          <a:xfrm>
            <a:off x="8022982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30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300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ko-KR" sz="1300"/>
          </a:p>
        </p:txBody>
      </p:sp>
      <p:sp>
        <p:nvSpPr>
          <p:cNvPr id="11351" name="Text Box 21"/>
          <p:cNvSpPr txBox="1">
            <a:spLocks noChangeArrowheads="1"/>
          </p:cNvSpPr>
          <p:nvPr/>
        </p:nvSpPr>
        <p:spPr bwMode="auto">
          <a:xfrm>
            <a:off x="7061690" y="5395913"/>
            <a:ext cx="1292469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4</a:t>
            </a:r>
            <a:endParaRPr lang="en-US" altLang="ko-KR" sz="2400"/>
          </a:p>
        </p:txBody>
      </p:sp>
      <p:sp>
        <p:nvSpPr>
          <p:cNvPr id="11352" name="Rectangle 59"/>
          <p:cNvSpPr>
            <a:spLocks noChangeArrowheads="1"/>
          </p:cNvSpPr>
          <p:nvPr/>
        </p:nvSpPr>
        <p:spPr bwMode="auto">
          <a:xfrm>
            <a:off x="7117374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A0</a:t>
            </a:r>
            <a:endParaRPr lang="en-US" altLang="ko-KR" sz="3200"/>
          </a:p>
        </p:txBody>
      </p:sp>
      <p:sp>
        <p:nvSpPr>
          <p:cNvPr id="11353" name="Rectangle 58"/>
          <p:cNvSpPr>
            <a:spLocks noChangeArrowheads="1"/>
          </p:cNvSpPr>
          <p:nvPr/>
        </p:nvSpPr>
        <p:spPr bwMode="auto">
          <a:xfrm>
            <a:off x="7419243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A1</a:t>
            </a:r>
            <a:endParaRPr lang="en-US" altLang="ko-KR" sz="3200"/>
          </a:p>
        </p:txBody>
      </p:sp>
      <p:sp>
        <p:nvSpPr>
          <p:cNvPr id="11354" name="Rectangle 57"/>
          <p:cNvSpPr>
            <a:spLocks noChangeArrowheads="1"/>
          </p:cNvSpPr>
          <p:nvPr/>
        </p:nvSpPr>
        <p:spPr bwMode="auto">
          <a:xfrm>
            <a:off x="7721113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A2</a:t>
            </a:r>
            <a:endParaRPr lang="en-US" altLang="ko-KR" sz="3200"/>
          </a:p>
        </p:txBody>
      </p:sp>
      <p:sp>
        <p:nvSpPr>
          <p:cNvPr id="11355" name="Rectangle 56"/>
          <p:cNvSpPr>
            <a:spLocks noChangeArrowheads="1"/>
          </p:cNvSpPr>
          <p:nvPr/>
        </p:nvSpPr>
        <p:spPr bwMode="auto">
          <a:xfrm>
            <a:off x="8022982" y="36814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A3</a:t>
            </a:r>
            <a:endParaRPr lang="en-US" altLang="ko-KR" sz="3200"/>
          </a:p>
        </p:txBody>
      </p:sp>
      <p:sp>
        <p:nvSpPr>
          <p:cNvPr id="11356" name="Rectangle 59"/>
          <p:cNvSpPr>
            <a:spLocks noChangeArrowheads="1"/>
          </p:cNvSpPr>
          <p:nvPr/>
        </p:nvSpPr>
        <p:spPr bwMode="auto">
          <a:xfrm>
            <a:off x="6768613" y="40687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B0</a:t>
            </a:r>
            <a:endParaRPr lang="en-US" altLang="ko-KR" sz="3200"/>
          </a:p>
        </p:txBody>
      </p:sp>
      <p:sp>
        <p:nvSpPr>
          <p:cNvPr id="11357" name="Rectangle 55"/>
          <p:cNvSpPr>
            <a:spLocks noChangeArrowheads="1"/>
          </p:cNvSpPr>
          <p:nvPr/>
        </p:nvSpPr>
        <p:spPr bwMode="auto">
          <a:xfrm>
            <a:off x="6768613" y="43926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B1</a:t>
            </a:r>
            <a:endParaRPr lang="en-US" altLang="ko-KR" sz="3200"/>
          </a:p>
        </p:txBody>
      </p:sp>
      <p:sp>
        <p:nvSpPr>
          <p:cNvPr id="11358" name="Rectangle 51"/>
          <p:cNvSpPr>
            <a:spLocks noChangeArrowheads="1"/>
          </p:cNvSpPr>
          <p:nvPr/>
        </p:nvSpPr>
        <p:spPr bwMode="auto">
          <a:xfrm>
            <a:off x="6768613" y="471646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B2</a:t>
            </a:r>
            <a:endParaRPr lang="en-US" altLang="ko-KR" sz="3200"/>
          </a:p>
        </p:txBody>
      </p:sp>
      <p:sp>
        <p:nvSpPr>
          <p:cNvPr id="11359" name="Rectangle 47"/>
          <p:cNvSpPr>
            <a:spLocks noChangeArrowheads="1"/>
          </p:cNvSpPr>
          <p:nvPr/>
        </p:nvSpPr>
        <p:spPr bwMode="auto">
          <a:xfrm>
            <a:off x="6768613" y="5040313"/>
            <a:ext cx="301869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/>
          <a:p>
            <a:pPr algn="ctr" eaLnBrk="0" hangingPunct="0"/>
            <a:r>
              <a:rPr lang="en-US" altLang="ko-KR" sz="1400">
                <a:latin typeface="Times New Roman" pitchFamily="18" charset="0"/>
                <a:cs typeface="Times New Roman" pitchFamily="18" charset="0"/>
              </a:rPr>
              <a:t>B3</a:t>
            </a:r>
            <a:endParaRPr lang="en-US" altLang="ko-KR" sz="3200"/>
          </a:p>
        </p:txBody>
      </p:sp>
      <p:cxnSp>
        <p:nvCxnSpPr>
          <p:cNvPr id="11360" name="AutoShape 43"/>
          <p:cNvCxnSpPr>
            <a:cxnSpLocks noChangeShapeType="1"/>
          </p:cNvCxnSpPr>
          <p:nvPr/>
        </p:nvCxnSpPr>
        <p:spPr bwMode="auto">
          <a:xfrm>
            <a:off x="7724043" y="407193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1" name="AutoShape 42"/>
          <p:cNvCxnSpPr>
            <a:cxnSpLocks noChangeShapeType="1"/>
          </p:cNvCxnSpPr>
          <p:nvPr/>
        </p:nvCxnSpPr>
        <p:spPr bwMode="auto">
          <a:xfrm>
            <a:off x="7724043" y="4395788"/>
            <a:ext cx="0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2" name="AutoShape 39"/>
          <p:cNvCxnSpPr>
            <a:cxnSpLocks noChangeShapeType="1"/>
          </p:cNvCxnSpPr>
          <p:nvPr/>
        </p:nvCxnSpPr>
        <p:spPr bwMode="auto">
          <a:xfrm rot="5400000">
            <a:off x="7568712" y="4570169"/>
            <a:ext cx="0" cy="29893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3" name="AutoShape 18"/>
          <p:cNvCxnSpPr>
            <a:cxnSpLocks noChangeShapeType="1"/>
          </p:cNvCxnSpPr>
          <p:nvPr/>
        </p:nvCxnSpPr>
        <p:spPr bwMode="auto">
          <a:xfrm>
            <a:off x="7416312" y="4710113"/>
            <a:ext cx="2931" cy="32385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364" name="AutoShape 17"/>
          <p:cNvCxnSpPr>
            <a:cxnSpLocks noChangeShapeType="1"/>
          </p:cNvCxnSpPr>
          <p:nvPr/>
        </p:nvCxnSpPr>
        <p:spPr bwMode="auto">
          <a:xfrm>
            <a:off x="7416312" y="5033964"/>
            <a:ext cx="2931" cy="32702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pic>
        <p:nvPicPr>
          <p:cNvPr id="11366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2866" y="3965575"/>
            <a:ext cx="2835519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" name="TextBox 7"/>
          <p:cNvSpPr txBox="1">
            <a:spLocks noChangeArrowheads="1"/>
          </p:cNvSpPr>
          <p:nvPr/>
        </p:nvSpPr>
        <p:spPr bwMode="auto">
          <a:xfrm>
            <a:off x="3699003" y="5049839"/>
            <a:ext cx="26589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latin typeface="Times New Roman" pitchFamily="18" charset="0"/>
                <a:cs typeface="Times New Roman" pitchFamily="18" charset="0"/>
              </a:rPr>
              <a:t>&lt;Pseudo syntax for chain codes&gt;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68" name="Text Box 21"/>
          <p:cNvSpPr txBox="1">
            <a:spLocks noChangeArrowheads="1"/>
          </p:cNvSpPr>
          <p:nvPr/>
        </p:nvSpPr>
        <p:spPr bwMode="auto">
          <a:xfrm>
            <a:off x="4268666" y="5389563"/>
            <a:ext cx="1292469" cy="25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Step 3</a:t>
            </a:r>
            <a:endParaRPr lang="en-US" altLang="ko-KR" sz="2400"/>
          </a:p>
        </p:txBody>
      </p:sp>
      <p:sp>
        <p:nvSpPr>
          <p:cNvPr id="104" name="제목 1"/>
          <p:cNvSpPr txBox="1">
            <a:spLocks/>
          </p:cNvSpPr>
          <p:nvPr/>
        </p:nvSpPr>
        <p:spPr>
          <a:xfrm>
            <a:off x="71406" y="142852"/>
            <a:ext cx="8858312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altLang="ko-KR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Advanced Boundary Chain (ABC) coding</a:t>
            </a:r>
            <a:endParaRPr kumimoji="0" lang="en-US" altLang="ko-KR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내용 개체 틀 2"/>
          <p:cNvSpPr>
            <a:spLocks noGrp="1"/>
          </p:cNvSpPr>
          <p:nvPr>
            <p:ph idx="1"/>
          </p:nvPr>
        </p:nvSpPr>
        <p:spPr bwMode="auto">
          <a:xfrm>
            <a:off x="383931" y="836712"/>
            <a:ext cx="8302869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ko-KR" dirty="0" smtClean="0">
                <a:ea typeface="굴림" pitchFamily="50" charset="-127"/>
              </a:rPr>
              <a:t>Chain code based on the frequency of each traverse type</a:t>
            </a: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r>
              <a:rPr lang="en-US" altLang="ko-KR" dirty="0" smtClean="0">
                <a:ea typeface="굴림" pitchFamily="50" charset="-127"/>
              </a:rPr>
              <a:t>Entropy coding of the syntax for ABC</a:t>
            </a:r>
          </a:p>
          <a:p>
            <a:pPr lvl="1">
              <a:buNone/>
            </a:pPr>
            <a:r>
              <a:rPr lang="en-US" altLang="ko-KR" dirty="0" smtClean="0">
                <a:ea typeface="굴림" pitchFamily="50" charset="-127"/>
              </a:rPr>
              <a:t>1. Reduced context coded bins</a:t>
            </a:r>
          </a:p>
          <a:p>
            <a:pPr lvl="2"/>
            <a:r>
              <a:rPr lang="en-US" altLang="ko-KR" dirty="0" smtClean="0">
                <a:ea typeface="굴림" pitchFamily="50" charset="-127"/>
              </a:rPr>
              <a:t>Context models are used only for the MSB of the code.</a:t>
            </a: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/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endParaRPr lang="en-US" altLang="ko-KR" dirty="0" smtClean="0">
              <a:ea typeface="굴림" pitchFamily="50" charset="-127"/>
            </a:endParaRPr>
          </a:p>
          <a:p>
            <a:pPr lvl="1">
              <a:buNone/>
            </a:pPr>
            <a:r>
              <a:rPr lang="en-US" altLang="ko-KR" dirty="0" smtClean="0">
                <a:ea typeface="굴림" pitchFamily="50" charset="-127"/>
              </a:rPr>
              <a:t>2. Bypass coding for all syntax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3073415" y="1199049"/>
            <a:ext cx="2772499" cy="28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edge code </a:t>
            </a:r>
            <a:r>
              <a:rPr lang="en-US" altLang="ko-KR" sz="1200" dirty="0">
                <a:latin typeface="Times New Roman" pitchFamily="18" charset="0"/>
                <a:cs typeface="Times New Roman" pitchFamily="18" charset="0"/>
              </a:rPr>
              <a:t>for each traverse type&gt;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059832" y="1500188"/>
          <a:ext cx="2448272" cy="1424755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185183"/>
                <a:gridCol w="1263089"/>
              </a:tblGrid>
              <a:tr h="30530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Traverse type</a:t>
                      </a:r>
                      <a:endParaRPr kumimoji="0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Code</a:t>
                      </a:r>
                      <a:endParaRPr kumimoji="0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altLang="ko-K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2389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11110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3271866" y="4264096"/>
          <a:ext cx="1800200" cy="1522358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936104"/>
                <a:gridCol w="216024"/>
                <a:gridCol w="648072"/>
              </a:tblGrid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Traverse type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Ctx</a:t>
                      </a:r>
                      <a:endParaRPr kumimoji="0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Bypass</a:t>
                      </a:r>
                    </a:p>
                  </a:txBody>
                  <a:tcPr marL="8792" marR="8792" marT="9525" marB="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0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-45°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26543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110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  <a:tr h="1951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-90°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1588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  <a:cs typeface="Tahoma" pitchFamily="34" charset="0"/>
                        </a:rPr>
                        <a:t>1</a:t>
                      </a:r>
                    </a:p>
                  </a:txBody>
                  <a:tcPr marL="8792" marR="8792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5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1110</a:t>
                      </a:r>
                      <a:endParaRPr kumimoji="0" lang="en-US" altLang="ko-KR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  <a:cs typeface="Tahoma" pitchFamily="34" charset="0"/>
                      </a:endParaRPr>
                    </a:p>
                  </a:txBody>
                  <a:tcPr marL="8792" marR="8792" marT="9525" marB="0" anchor="ctr" horzOverflow="overflow"/>
                </a:tc>
              </a:tr>
            </a:tbl>
          </a:graphicData>
        </a:graphic>
      </p:graphicFrame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Advanced Boundary Chain (ABC) coding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Context coded bins in size of 8x8 block for ABC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Worst case</a:t>
            </a: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Chain coding with 4x4 block</a:t>
            </a: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A number of </a:t>
            </a:r>
            <a:r>
              <a:rPr lang="en-US" altLang="ko-KR" dirty="0" err="1" smtClean="0">
                <a:latin typeface="Arial" charset="0"/>
                <a:ea typeface="굴림" pitchFamily="50" charset="-127"/>
                <a:cs typeface="Arial" charset="0"/>
              </a:rPr>
              <a:t>edge_code</a:t>
            </a:r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 can have 2N (=8)</a:t>
            </a: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ea typeface="굴림" pitchFamily="50" charset="-127"/>
              <a:cs typeface="Arial" charset="0"/>
            </a:endParaRP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Maximum number of context coded bins of a 8x8 block for ABC: 32</a:t>
            </a:r>
          </a:p>
          <a:p>
            <a:pPr lvl="1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Comparing with the results of the last meeting</a:t>
            </a:r>
          </a:p>
          <a:p>
            <a:pPr lvl="2"/>
            <a:r>
              <a:rPr lang="en-US" altLang="ko-KR" dirty="0" smtClean="0">
                <a:latin typeface="Arial" charset="0"/>
                <a:ea typeface="굴림" pitchFamily="50" charset="-127"/>
                <a:cs typeface="Arial" charset="0"/>
              </a:rPr>
              <a:t>32 vs. 93.12 (about 1/3) </a:t>
            </a:r>
            <a:endParaRPr lang="ko-KR" altLang="en-US" dirty="0" smtClean="0">
              <a:latin typeface="Arial" charset="0"/>
              <a:ea typeface="굴림" pitchFamily="50" charset="-127"/>
              <a:cs typeface="Arial" charset="0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5</a:t>
            </a:fld>
            <a:endParaRPr lang="en-US" altLang="ko-KR" dirty="0" smtClean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642910" y="2189170"/>
          <a:ext cx="6072230" cy="2311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82754"/>
                <a:gridCol w="2169077"/>
                <a:gridCol w="2420399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Syntax element</a:t>
                      </a:r>
                      <a:endParaRPr kumimoji="1" lang="ko-KR" altLang="en-US" sz="12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Context-coded bins</a:t>
                      </a:r>
                      <a:b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</a:b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for previous method</a:t>
                      </a:r>
                      <a:r>
                        <a:rPr kumimoji="1" lang="en-US" altLang="ko-KR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 </a:t>
                      </a:r>
                      <a:endParaRPr kumimoji="1" lang="ko-KR" altLang="en-US" sz="12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Context-coded bins</a:t>
                      </a:r>
                      <a:b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</a:b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for proposed method</a:t>
                      </a:r>
                      <a:r>
                        <a:rPr kumimoji="1" lang="en-US" altLang="ko-KR" sz="12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 </a:t>
                      </a:r>
                      <a:endParaRPr kumimoji="1" lang="ko-KR" altLang="en-US" sz="12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edge_start_side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2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edge_start_position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num_edge_codes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4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Bypass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GB" altLang="ko-KR" sz="1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edge_code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2.16 * 8 = 17.28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1*8 = 8</a:t>
                      </a:r>
                      <a:endParaRPr kumimoji="1" lang="ko-KR" altLang="en-US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kumimoji="1" lang="en-US" altLang="ko-K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Total</a:t>
                      </a:r>
                      <a:endParaRPr kumimoji="1" lang="ko-KR" altLang="ko-KR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23.28</a:t>
                      </a:r>
                      <a:endParaRPr kumimoji="1" lang="ko-KR" alt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1" lang="en-US" altLang="ko-KR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8</a:t>
                      </a:r>
                      <a:endParaRPr kumimoji="1" lang="ko-KR" alt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굴림" charset="-127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286644" y="2643184"/>
          <a:ext cx="1643074" cy="1714510"/>
        </p:xfrm>
        <a:graphic>
          <a:graphicData uri="http://schemas.openxmlformats.org/drawingml/2006/table">
            <a:tbl>
              <a:tblPr/>
              <a:tblGrid>
                <a:gridCol w="821537"/>
                <a:gridCol w="821537"/>
              </a:tblGrid>
              <a:tr h="3673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Symbol 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probability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0°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0.710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45°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0.130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-45°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0.145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90°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0.012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42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굴림" charset="-127"/>
                          <a:cs typeface="Arial" pitchFamily="34" charset="0"/>
                        </a:rPr>
                        <a:t>-90°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0.003 </a:t>
                      </a:r>
                      <a:endParaRPr lang="ko-KR" sz="1200" b="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ABC with </a:t>
            </a:r>
            <a:r>
              <a:rPr lang="en-US" altLang="ko-KR" dirty="0" smtClean="0">
                <a:ea typeface="굴림" pitchFamily="50" charset="-127"/>
              </a:rPr>
              <a:t>reduced context coded bins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6</a:t>
            </a:fld>
            <a:endParaRPr lang="en-US" altLang="ko-KR" dirty="0" smtClean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523999" y="152971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500166" y="403004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109.2%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109.0%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103.6%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105.4%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71736" y="1285860"/>
            <a:ext cx="3942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 reduced context coded bins vs. HTM-12.0 on CTC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3794943"/>
            <a:ext cx="3834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 reduced context coded bins vs. HTM-12.0 on AI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ABC without context model vs. HTM-12.0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7</a:t>
            </a:fld>
            <a:endParaRPr lang="en-US" altLang="ko-K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571736" y="1285860"/>
            <a:ext cx="3373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without context model vs. HTM-12.0 on CTC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3794943"/>
            <a:ext cx="3226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ABC without context model vs. HTM-12.0 on AI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571604" y="152971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142.4%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137.2%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146.7%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130.4%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140.8%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136.9%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137.0%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124.7%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142.1%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134.0%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0.12%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137.0%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571604" y="4030047"/>
          <a:ext cx="6096002" cy="2042159"/>
        </p:xfrm>
        <a:graphic>
          <a:graphicData uri="http://schemas.openxmlformats.org/drawingml/2006/table">
            <a:tbl>
              <a:tblPr/>
              <a:tblGrid>
                <a:gridCol w="665018"/>
                <a:gridCol w="628073"/>
                <a:gridCol w="628073"/>
                <a:gridCol w="628073"/>
                <a:gridCol w="628073"/>
                <a:gridCol w="628073"/>
                <a:gridCol w="628073"/>
                <a:gridCol w="554182"/>
                <a:gridCol w="554182"/>
                <a:gridCol w="554182"/>
              </a:tblGrid>
              <a:tr h="26877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84.9%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83.0%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76.6%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89.0%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94.9%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88.1%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2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90.8%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97.7%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93.2%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85.4%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92.3%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dirty="0" smtClean="0"/>
              <a:t>Advanced Boundary Chain (ABC) coding</a:t>
            </a:r>
          </a:p>
          <a:p>
            <a:pPr lvl="1"/>
            <a:r>
              <a:rPr lang="en-US" altLang="ko-KR" sz="2000" dirty="0" smtClean="0"/>
              <a:t>An arbitrary depth pattern is described by a chain code.</a:t>
            </a:r>
          </a:p>
          <a:p>
            <a:pPr lvl="1"/>
            <a:r>
              <a:rPr lang="en-US" altLang="ko-KR" sz="2000" dirty="0" smtClean="0"/>
              <a:t>No inter-component correlation between texture and depth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altLang="ko-KR" sz="2400" dirty="0" smtClean="0">
              <a:latin typeface="Arial" charset="0"/>
              <a:cs typeface="Arial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latin typeface="Arial" charset="0"/>
                <a:cs typeface="Arial" charset="0"/>
              </a:rPr>
              <a:t>Two entropy coding methods for ABC was proposed.</a:t>
            </a:r>
          </a:p>
          <a:p>
            <a:pPr lvl="1"/>
            <a:r>
              <a:rPr lang="en-US" altLang="ko-KR" sz="2000" dirty="0" smtClean="0">
                <a:latin typeface="Arial" charset="0"/>
                <a:cs typeface="Arial" charset="0"/>
              </a:rPr>
              <a:t>Reduced context coded bins</a:t>
            </a:r>
          </a:p>
          <a:p>
            <a:pPr lvl="2"/>
            <a:r>
              <a:rPr lang="en-US" altLang="ko-KR" dirty="0" smtClean="0">
                <a:latin typeface="Arial" charset="0"/>
                <a:cs typeface="Arial" charset="0"/>
              </a:rPr>
              <a:t>The number of context coded bins was reduced to about 1/3.</a:t>
            </a:r>
          </a:p>
          <a:p>
            <a:pPr lvl="1"/>
            <a:r>
              <a:rPr lang="en-US" altLang="ko-KR" sz="2000" dirty="0" smtClean="0">
                <a:latin typeface="Arial" charset="0"/>
                <a:cs typeface="Arial" charset="0"/>
              </a:rPr>
              <a:t>Bypass coding</a:t>
            </a:r>
          </a:p>
          <a:p>
            <a:pPr lvl="1"/>
            <a:endParaRPr lang="en-US" altLang="ko-KR" sz="2000" dirty="0" smtClean="0">
              <a:latin typeface="Arial" charset="0"/>
              <a:cs typeface="Arial" charset="0"/>
            </a:endParaRPr>
          </a:p>
          <a:p>
            <a:r>
              <a:rPr lang="en-US" altLang="ko-KR" sz="2400" dirty="0" smtClean="0">
                <a:latin typeface="Arial" charset="0"/>
                <a:cs typeface="Arial" charset="0"/>
              </a:rPr>
              <a:t>Achieves 0.2% and 0.2% BD-rate savings under CTC, AI.</a:t>
            </a:r>
          </a:p>
          <a:p>
            <a:pPr lvl="1"/>
            <a:endParaRPr lang="en-US" altLang="ko-KR" sz="2200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8</a:t>
            </a:fld>
            <a:endParaRPr lang="en-US" altLang="ko-K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3326</TotalTime>
  <Words>1583</Words>
  <Application>Microsoft Office PowerPoint</Application>
  <PresentationFormat>화면 슬라이드 쇼(4:3)</PresentationFormat>
  <Paragraphs>707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Advanced boundary chain coding for depth intra coding  JCT3V-J0051</vt:lpstr>
      <vt:lpstr>Summary</vt:lpstr>
      <vt:lpstr>슬라이드 3</vt:lpstr>
      <vt:lpstr>Advanced Boundary Chain (ABC) coding</vt:lpstr>
      <vt:lpstr>Context coded bins in size of 8x8 block for ABC</vt:lpstr>
      <vt:lpstr>Experimental results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jungdong.seo</cp:lastModifiedBy>
  <cp:revision>84</cp:revision>
  <dcterms:created xsi:type="dcterms:W3CDTF">2014-07-10T08:57:38Z</dcterms:created>
  <dcterms:modified xsi:type="dcterms:W3CDTF">2014-10-18T13:26:39Z</dcterms:modified>
</cp:coreProperties>
</file>