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70" r:id="rId3"/>
    <p:sldId id="275" r:id="rId4"/>
    <p:sldId id="276" r:id="rId5"/>
    <p:sldId id="278" r:id="rId6"/>
    <p:sldId id="279" r:id="rId7"/>
    <p:sldId id="277" r:id="rId8"/>
    <p:sldId id="272" r:id="rId9"/>
  </p:sldIdLst>
  <p:sldSz cx="9144000" cy="6858000" type="screen4x3"/>
  <p:notesSz cx="9144000" cy="6858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238" autoAdjust="0"/>
  </p:normalViewPr>
  <p:slideViewPr>
    <p:cSldViewPr>
      <p:cViewPr varScale="1">
        <p:scale>
          <a:sx n="59" d="100"/>
          <a:sy n="59" d="100"/>
        </p:scale>
        <p:origin x="-88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18" d="100"/>
          <a:sy n="118" d="100"/>
        </p:scale>
        <p:origin x="-2100" y="-102"/>
      </p:cViewPr>
      <p:guideLst>
        <p:guide orient="horz" pos="2160"/>
        <p:guide pos="288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3323B0-FBD5-46D4-946B-074B95DA792B}" type="datetimeFigureOut">
              <a:rPr lang="ko-KR" altLang="en-US" smtClean="0"/>
              <a:pPr/>
              <a:t>2014-10-18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6A0750-1903-41B8-BB07-110696984E2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3E7163-94AE-4300-827F-88C3D6BE14C7}" type="datetimeFigureOut">
              <a:rPr lang="ko-KR" altLang="en-US" smtClean="0"/>
              <a:pPr/>
              <a:t>2014-10-18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F05CA0-C495-4601-B8C8-F057772989F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Pr>
        <a:blipFill dpi="0" rotWithShape="1">
          <a:blip r:embed="rId2" cstate="print">
            <a:lum/>
          </a:blip>
          <a:srcRect/>
          <a:tile tx="-3810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941385"/>
          </a:xfrm>
        </p:spPr>
        <p:txBody>
          <a:bodyPr>
            <a:normAutofit/>
          </a:bodyPr>
          <a:lstStyle>
            <a:lvl1pPr>
              <a:defRPr sz="40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714752"/>
            <a:ext cx="6400800" cy="13287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 smtClean="0"/>
              <a:t>마스터 부제목 스타일 편집</a:t>
            </a:r>
            <a:endParaRPr lang="ko-KR" altLang="en-US" dirty="0"/>
          </a:p>
        </p:txBody>
      </p:sp>
      <p:pic>
        <p:nvPicPr>
          <p:cNvPr id="9" name="그림 8" descr="그ss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146599" y="5500702"/>
            <a:ext cx="2850801" cy="45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28524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85F82-19A6-4824-8C5B-C4AAA816C9BD}" type="datetime1">
              <a:rPr lang="ko-KR" altLang="en-US" smtClean="0"/>
              <a:pPr/>
              <a:t>2014-10-18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89EF-9348-4CD9-BC54-DA28951D8B2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96750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91D7E-FC2B-415E-AA1E-FDE4AF2CC59D}" type="datetime1">
              <a:rPr lang="ko-KR" altLang="en-US" smtClean="0"/>
              <a:pPr/>
              <a:t>2014-10-18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89EF-9348-4CD9-BC54-DA28951D8B2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03831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1406" y="142852"/>
            <a:ext cx="8858312" cy="511156"/>
          </a:xfrm>
        </p:spPr>
        <p:txBody>
          <a:bodyPr>
            <a:noAutofit/>
          </a:bodyPr>
          <a:lstStyle>
            <a:lvl1pPr algn="l"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4282" y="857232"/>
            <a:ext cx="8715436" cy="550072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429396"/>
            <a:ext cx="2133600" cy="292079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C0789EF-9348-4CD9-BC54-DA28951D8B24}" type="slidenum">
              <a:rPr lang="ko-KR" altLang="en-US" smtClean="0"/>
              <a:pPr/>
              <a:t>‹#›</a:t>
            </a:fld>
            <a:endParaRPr lang="en-US" altLang="ko-KR" dirty="0" smtClean="0"/>
          </a:p>
        </p:txBody>
      </p:sp>
      <p:cxnSp>
        <p:nvCxnSpPr>
          <p:cNvPr id="7" name="직선 연결선 6"/>
          <p:cNvCxnSpPr/>
          <p:nvPr userDrawn="1"/>
        </p:nvCxnSpPr>
        <p:spPr>
          <a:xfrm>
            <a:off x="144172" y="714356"/>
            <a:ext cx="8856984" cy="0"/>
          </a:xfrm>
          <a:prstGeom prst="line">
            <a:avLst/>
          </a:prstGeom>
          <a:ln w="38100">
            <a:solidFill>
              <a:srgbClr val="A500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그림 7" descr="그ss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60418" y="6500834"/>
            <a:ext cx="1625500" cy="25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71809845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bg>
      <p:bgPr>
        <a:blipFill dpi="0" rotWithShape="1">
          <a:blip r:embed="rId2" cstate="print">
            <a:lum/>
          </a:blip>
          <a:srcRect/>
          <a:tile tx="-3810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직선 연결선 6"/>
          <p:cNvCxnSpPr/>
          <p:nvPr userDrawn="1"/>
        </p:nvCxnSpPr>
        <p:spPr>
          <a:xfrm>
            <a:off x="2143108" y="3571876"/>
            <a:ext cx="4929222" cy="1588"/>
          </a:xfrm>
          <a:prstGeom prst="line">
            <a:avLst/>
          </a:prstGeom>
          <a:ln w="38100">
            <a:solidFill>
              <a:srgbClr val="A500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제목 1"/>
          <p:cNvSpPr>
            <a:spLocks noGrp="1"/>
          </p:cNvSpPr>
          <p:nvPr>
            <p:ph type="ctrTitle"/>
          </p:nvPr>
        </p:nvSpPr>
        <p:spPr>
          <a:xfrm>
            <a:off x="685800" y="2630491"/>
            <a:ext cx="7772400" cy="941385"/>
          </a:xfrm>
        </p:spPr>
        <p:txBody>
          <a:bodyPr>
            <a:normAutofit/>
          </a:bodyPr>
          <a:lstStyle>
            <a:lvl1pPr>
              <a:defRPr sz="2800" b="1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97809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14282" y="857232"/>
            <a:ext cx="4281518" cy="5500726"/>
          </a:xfrm>
        </p:spPr>
        <p:txBody>
          <a:bodyPr vert="horz" lIns="91440" tIns="45720" rIns="91440" bIns="45720" rtlCol="0">
            <a:normAutofit/>
          </a:bodyPr>
          <a:lstStyle>
            <a:lvl1pPr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defRPr lang="ko-KR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defRPr lang="ko-KR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defRPr lang="ko-KR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defRPr lang="ko-KR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defRPr lang="ko-KR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4281518" cy="5500726"/>
          </a:xfrm>
        </p:spPr>
        <p:txBody>
          <a:bodyPr vert="horz" lIns="91440" tIns="45720" rIns="91440" bIns="45720" rtlCol="0">
            <a:normAutofit/>
          </a:bodyPr>
          <a:lstStyle>
            <a:lvl1pPr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defRPr lang="ko-KR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defRPr lang="ko-KR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defRPr lang="ko-KR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defRPr lang="ko-KR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defRPr lang="ko-KR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429396"/>
            <a:ext cx="2133600" cy="292079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C0789EF-9348-4CD9-BC54-DA28951D8B24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제목 1"/>
          <p:cNvSpPr>
            <a:spLocks noGrp="1"/>
          </p:cNvSpPr>
          <p:nvPr>
            <p:ph type="title"/>
          </p:nvPr>
        </p:nvSpPr>
        <p:spPr>
          <a:xfrm>
            <a:off x="71406" y="142852"/>
            <a:ext cx="8858312" cy="511156"/>
          </a:xfrm>
        </p:spPr>
        <p:txBody>
          <a:bodyPr>
            <a:noAutofit/>
          </a:bodyPr>
          <a:lstStyle>
            <a:lvl1pPr algn="l"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cxnSp>
        <p:nvCxnSpPr>
          <p:cNvPr id="9" name="직선 연결선 8"/>
          <p:cNvCxnSpPr/>
          <p:nvPr userDrawn="1"/>
        </p:nvCxnSpPr>
        <p:spPr>
          <a:xfrm>
            <a:off x="144172" y="714356"/>
            <a:ext cx="8856984" cy="0"/>
          </a:xfrm>
          <a:prstGeom prst="line">
            <a:avLst/>
          </a:prstGeom>
          <a:ln w="38100">
            <a:solidFill>
              <a:srgbClr val="A500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그림 9" descr="그ss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60418" y="6500834"/>
            <a:ext cx="1625500" cy="25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51519682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4782F-3E40-4D73-A103-890D41F78814}" type="datetime1">
              <a:rPr lang="ko-KR" altLang="en-US" smtClean="0"/>
              <a:pPr/>
              <a:t>2014-10-18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89EF-9348-4CD9-BC54-DA28951D8B2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569893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64BDC-EA0B-407A-941C-E98D21F212DB}" type="datetime1">
              <a:rPr lang="ko-KR" altLang="en-US" smtClean="0"/>
              <a:pPr/>
              <a:t>2014-10-18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89EF-9348-4CD9-BC54-DA28951D8B2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353944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47493-89FB-44FD-B765-8869049A8F57}" type="datetime1">
              <a:rPr lang="ko-KR" altLang="en-US" smtClean="0"/>
              <a:pPr/>
              <a:t>2014-10-18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89EF-9348-4CD9-BC54-DA28951D8B2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966163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1B60B-1D15-4141-A691-37A8A610E20A}" type="datetime1">
              <a:rPr lang="ko-KR" altLang="en-US" smtClean="0"/>
              <a:pPr/>
              <a:t>2014-10-18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89EF-9348-4CD9-BC54-DA28951D8B2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725615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9B051-20F9-4BF2-AC06-AFAB6D02F619}" type="datetime1">
              <a:rPr lang="ko-KR" altLang="en-US" smtClean="0"/>
              <a:pPr/>
              <a:t>2014-10-18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89EF-9348-4CD9-BC54-DA28951D8B2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8858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85E18-8ED0-4ED6-8ACB-DC3E4603AD17}" type="datetime1">
              <a:rPr lang="ko-KR" altLang="en-US" smtClean="0"/>
              <a:pPr/>
              <a:t>2014-10-18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0789EF-9348-4CD9-BC54-DA28951D8B2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90441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Advanced boundary chain coding for depth intra coding</a:t>
            </a:r>
            <a:br>
              <a:rPr lang="en-US" altLang="ko-KR" dirty="0" smtClean="0"/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JCT3V-J0051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In the last meeting</a:t>
            </a:r>
          </a:p>
          <a:p>
            <a:pPr lvl="1"/>
            <a:r>
              <a:rPr lang="en-US" altLang="ko-KR" dirty="0" smtClean="0"/>
              <a:t>Advanced Boundary Chain (ABC) coding was proposed.</a:t>
            </a:r>
          </a:p>
          <a:p>
            <a:pPr lvl="1"/>
            <a:r>
              <a:rPr lang="en-US" altLang="ko-KR" dirty="0" smtClean="0"/>
              <a:t>Issues on the number of context coded bins for ABC</a:t>
            </a:r>
          </a:p>
          <a:p>
            <a:pPr lvl="1"/>
            <a:endParaRPr lang="en-US" altLang="ko-KR" dirty="0" smtClean="0"/>
          </a:p>
          <a:p>
            <a:r>
              <a:rPr lang="en-US" altLang="ko-KR" dirty="0" smtClean="0"/>
              <a:t>Entropy coding methods for ABC</a:t>
            </a:r>
          </a:p>
          <a:p>
            <a:pPr lvl="1"/>
            <a:r>
              <a:rPr lang="en-US" altLang="ko-KR" dirty="0" smtClean="0"/>
              <a:t>Reduced context coded bins for chain code</a:t>
            </a:r>
          </a:p>
          <a:p>
            <a:pPr lvl="2"/>
            <a:r>
              <a:rPr lang="en-US" altLang="ko-KR" dirty="0" smtClean="0"/>
              <a:t>The number of context coded bins was reduced to about 1/3.</a:t>
            </a:r>
          </a:p>
          <a:p>
            <a:pPr lvl="1"/>
            <a:r>
              <a:rPr lang="en-US" altLang="ko-KR" dirty="0" smtClean="0"/>
              <a:t>Bypass coding</a:t>
            </a:r>
          </a:p>
          <a:p>
            <a:pPr lvl="1"/>
            <a:endParaRPr lang="en-US" altLang="ko-KR" dirty="0" smtClean="0"/>
          </a:p>
          <a:p>
            <a:r>
              <a:rPr lang="en-US" altLang="ko-KR" dirty="0" smtClean="0"/>
              <a:t>Experimental results</a:t>
            </a:r>
          </a:p>
          <a:p>
            <a:pPr lvl="1"/>
            <a:r>
              <a:rPr lang="en-US" altLang="ko-KR" dirty="0" smtClean="0"/>
              <a:t>Reduced context coded bins</a:t>
            </a:r>
          </a:p>
          <a:p>
            <a:pPr lvl="2"/>
            <a:r>
              <a:rPr lang="en-US" altLang="ko-KR" dirty="0" smtClean="0"/>
              <a:t>0.2% BD-rate gain under CTC and AI configurations</a:t>
            </a:r>
          </a:p>
          <a:p>
            <a:pPr lvl="1"/>
            <a:r>
              <a:rPr lang="en-US" altLang="ko-KR" dirty="0" smtClean="0"/>
              <a:t>Bypass coding</a:t>
            </a:r>
          </a:p>
          <a:p>
            <a:pPr lvl="2"/>
            <a:r>
              <a:rPr lang="en-US" altLang="ko-KR" dirty="0" smtClean="0"/>
              <a:t>0.2% and 0.1% gain under CTC and AI, respectively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89EF-9348-4CD9-BC54-DA28951D8B24}" type="slidenum">
              <a:rPr lang="ko-KR" altLang="en-US" smtClean="0"/>
              <a:pPr/>
              <a:t>2</a:t>
            </a:fld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슬라이드 번호 개체 틀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895492" y="6453189"/>
            <a:ext cx="791308" cy="288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DF2D3827-243A-4453-8122-72448E21B549}" type="slidenum">
              <a:rPr lang="ko-KR" altLang="en-US" smtClean="0">
                <a:latin typeface="굴림" pitchFamily="50" charset="-127"/>
                <a:ea typeface="굴림" pitchFamily="50" charset="-127"/>
              </a:rPr>
              <a:pPr/>
              <a:t>3</a:t>
            </a:fld>
            <a:endParaRPr lang="ko-KR" altLang="en-US" smtClean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1269" name="TextBox 7"/>
          <p:cNvSpPr txBox="1">
            <a:spLocks noChangeArrowheads="1"/>
          </p:cNvSpPr>
          <p:nvPr/>
        </p:nvSpPr>
        <p:spPr bwMode="auto">
          <a:xfrm>
            <a:off x="351692" y="949326"/>
            <a:ext cx="3429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altLang="ko-KR" b="1" dirty="0">
                <a:latin typeface="Arial" pitchFamily="34" charset="0"/>
                <a:cs typeface="Arial" pitchFamily="34" charset="0"/>
              </a:rPr>
              <a:t> Step 1</a:t>
            </a: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Find internal edges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altLang="ko-KR" b="1" dirty="0">
                <a:latin typeface="Arial" pitchFamily="34" charset="0"/>
                <a:cs typeface="Arial" pitchFamily="34" charset="0"/>
              </a:rPr>
              <a:t> Step 2</a:t>
            </a: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Code the edges using chain codes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altLang="ko-KR" b="1" dirty="0">
                <a:latin typeface="Arial" pitchFamily="34" charset="0"/>
                <a:cs typeface="Arial" pitchFamily="34" charset="0"/>
              </a:rPr>
              <a:t> Step 3</a:t>
            </a: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Convert the chain codes</a:t>
            </a:r>
            <a:br>
              <a:rPr lang="en-US" altLang="ko-KR" dirty="0">
                <a:latin typeface="Arial" pitchFamily="34" charset="0"/>
                <a:cs typeface="Arial" pitchFamily="34" charset="0"/>
              </a:rPr>
            </a:br>
            <a:r>
              <a:rPr lang="en-US" altLang="ko-KR" dirty="0">
                <a:latin typeface="Arial" pitchFamily="34" charset="0"/>
                <a:cs typeface="Arial" pitchFamily="34" charset="0"/>
              </a:rPr>
              <a:t>into </a:t>
            </a:r>
            <a:r>
              <a:rPr lang="en-US" altLang="ko-KR" dirty="0" err="1">
                <a:latin typeface="Arial" pitchFamily="34" charset="0"/>
                <a:cs typeface="Arial" pitchFamily="34" charset="0"/>
              </a:rPr>
              <a:t>bitstream</a:t>
            </a:r>
            <a:r>
              <a:rPr lang="en-US" altLang="ko-KR" dirty="0">
                <a:latin typeface="Arial" pitchFamily="34" charset="0"/>
                <a:cs typeface="Arial" pitchFamily="34" charset="0"/>
              </a:rPr>
              <a:t> syntax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altLang="ko-KR" b="1" dirty="0">
                <a:latin typeface="Arial" pitchFamily="34" charset="0"/>
                <a:cs typeface="Arial" pitchFamily="34" charset="0"/>
              </a:rPr>
              <a:t> Step 4</a:t>
            </a: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Calculate the predictors and</a:t>
            </a:r>
            <a:br>
              <a:rPr lang="en-US" altLang="ko-KR" dirty="0">
                <a:latin typeface="Arial" pitchFamily="34" charset="0"/>
                <a:cs typeface="Arial" pitchFamily="34" charset="0"/>
              </a:rPr>
            </a:br>
            <a:r>
              <a:rPr lang="en-US" altLang="ko-KR" dirty="0">
                <a:latin typeface="Arial" pitchFamily="34" charset="0"/>
                <a:cs typeface="Arial" pitchFamily="34" charset="0"/>
              </a:rPr>
              <a:t>fill them into the block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270" name="Rectangle 77"/>
          <p:cNvSpPr>
            <a:spLocks noChangeArrowheads="1"/>
          </p:cNvSpPr>
          <p:nvPr/>
        </p:nvSpPr>
        <p:spPr bwMode="auto">
          <a:xfrm>
            <a:off x="3786182" y="1325563"/>
            <a:ext cx="298938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30</a:t>
            </a:r>
            <a:endParaRPr lang="en-US" altLang="ko-KR" sz="3200"/>
          </a:p>
        </p:txBody>
      </p:sp>
      <p:sp>
        <p:nvSpPr>
          <p:cNvPr id="11271" name="Rectangle 76"/>
          <p:cNvSpPr>
            <a:spLocks noChangeArrowheads="1"/>
          </p:cNvSpPr>
          <p:nvPr/>
        </p:nvSpPr>
        <p:spPr bwMode="auto">
          <a:xfrm>
            <a:off x="4085121" y="132556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30</a:t>
            </a:r>
            <a:endParaRPr lang="en-US" altLang="ko-KR" sz="3200"/>
          </a:p>
        </p:txBody>
      </p:sp>
      <p:sp>
        <p:nvSpPr>
          <p:cNvPr id="11272" name="Rectangle 75"/>
          <p:cNvSpPr>
            <a:spLocks noChangeArrowheads="1"/>
          </p:cNvSpPr>
          <p:nvPr/>
        </p:nvSpPr>
        <p:spPr bwMode="auto">
          <a:xfrm>
            <a:off x="4386990" y="132556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273" name="Rectangle 74"/>
          <p:cNvSpPr>
            <a:spLocks noChangeArrowheads="1"/>
          </p:cNvSpPr>
          <p:nvPr/>
        </p:nvSpPr>
        <p:spPr bwMode="auto">
          <a:xfrm>
            <a:off x="4688860" y="132556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274" name="Rectangle 73"/>
          <p:cNvSpPr>
            <a:spLocks noChangeArrowheads="1"/>
          </p:cNvSpPr>
          <p:nvPr/>
        </p:nvSpPr>
        <p:spPr bwMode="auto">
          <a:xfrm>
            <a:off x="3786182" y="1649413"/>
            <a:ext cx="298938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25</a:t>
            </a:r>
            <a:endParaRPr lang="en-US" altLang="ko-KR" sz="3200"/>
          </a:p>
        </p:txBody>
      </p:sp>
      <p:sp>
        <p:nvSpPr>
          <p:cNvPr id="11275" name="Rectangle 72"/>
          <p:cNvSpPr>
            <a:spLocks noChangeArrowheads="1"/>
          </p:cNvSpPr>
          <p:nvPr/>
        </p:nvSpPr>
        <p:spPr bwMode="auto">
          <a:xfrm>
            <a:off x="4085121" y="16494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35</a:t>
            </a:r>
            <a:endParaRPr lang="en-US" altLang="ko-KR" sz="3200"/>
          </a:p>
        </p:txBody>
      </p:sp>
      <p:sp>
        <p:nvSpPr>
          <p:cNvPr id="11276" name="Rectangle 71"/>
          <p:cNvSpPr>
            <a:spLocks noChangeArrowheads="1"/>
          </p:cNvSpPr>
          <p:nvPr/>
        </p:nvSpPr>
        <p:spPr bwMode="auto">
          <a:xfrm>
            <a:off x="4386990" y="16494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58</a:t>
            </a:r>
            <a:endParaRPr lang="en-US" altLang="ko-KR" sz="3200"/>
          </a:p>
        </p:txBody>
      </p:sp>
      <p:sp>
        <p:nvSpPr>
          <p:cNvPr id="11277" name="Rectangle 70"/>
          <p:cNvSpPr>
            <a:spLocks noChangeArrowheads="1"/>
          </p:cNvSpPr>
          <p:nvPr/>
        </p:nvSpPr>
        <p:spPr bwMode="auto">
          <a:xfrm>
            <a:off x="4688860" y="16494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278" name="Rectangle 69"/>
          <p:cNvSpPr>
            <a:spLocks noChangeArrowheads="1"/>
          </p:cNvSpPr>
          <p:nvPr/>
        </p:nvSpPr>
        <p:spPr bwMode="auto">
          <a:xfrm>
            <a:off x="3786182" y="1973263"/>
            <a:ext cx="298938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30</a:t>
            </a:r>
            <a:endParaRPr lang="en-US" altLang="ko-KR" sz="3200"/>
          </a:p>
        </p:txBody>
      </p:sp>
      <p:sp>
        <p:nvSpPr>
          <p:cNvPr id="11279" name="Rectangle 68"/>
          <p:cNvSpPr>
            <a:spLocks noChangeArrowheads="1"/>
          </p:cNvSpPr>
          <p:nvPr/>
        </p:nvSpPr>
        <p:spPr bwMode="auto">
          <a:xfrm>
            <a:off x="4085121" y="197326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63</a:t>
            </a:r>
            <a:endParaRPr lang="en-US" altLang="ko-KR" sz="3200"/>
          </a:p>
        </p:txBody>
      </p:sp>
      <p:sp>
        <p:nvSpPr>
          <p:cNvPr id="11280" name="Rectangle 67"/>
          <p:cNvSpPr>
            <a:spLocks noChangeArrowheads="1"/>
          </p:cNvSpPr>
          <p:nvPr/>
        </p:nvSpPr>
        <p:spPr bwMode="auto">
          <a:xfrm>
            <a:off x="4386990" y="197326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281" name="Rectangle 66"/>
          <p:cNvSpPr>
            <a:spLocks noChangeArrowheads="1"/>
          </p:cNvSpPr>
          <p:nvPr/>
        </p:nvSpPr>
        <p:spPr bwMode="auto">
          <a:xfrm>
            <a:off x="4688860" y="197326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282" name="Rectangle 65"/>
          <p:cNvSpPr>
            <a:spLocks noChangeArrowheads="1"/>
          </p:cNvSpPr>
          <p:nvPr/>
        </p:nvSpPr>
        <p:spPr bwMode="auto">
          <a:xfrm>
            <a:off x="3786182" y="2297113"/>
            <a:ext cx="298938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30</a:t>
            </a:r>
            <a:endParaRPr lang="en-US" altLang="ko-KR" sz="3200"/>
          </a:p>
        </p:txBody>
      </p:sp>
      <p:sp>
        <p:nvSpPr>
          <p:cNvPr id="11283" name="Rectangle 64"/>
          <p:cNvSpPr>
            <a:spLocks noChangeArrowheads="1"/>
          </p:cNvSpPr>
          <p:nvPr/>
        </p:nvSpPr>
        <p:spPr bwMode="auto">
          <a:xfrm>
            <a:off x="4085121" y="22971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65</a:t>
            </a:r>
            <a:endParaRPr lang="en-US" altLang="ko-KR" sz="3200"/>
          </a:p>
        </p:txBody>
      </p:sp>
      <p:sp>
        <p:nvSpPr>
          <p:cNvPr id="11284" name="Rectangle 63"/>
          <p:cNvSpPr>
            <a:spLocks noChangeArrowheads="1"/>
          </p:cNvSpPr>
          <p:nvPr/>
        </p:nvSpPr>
        <p:spPr bwMode="auto">
          <a:xfrm>
            <a:off x="4386990" y="22971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285" name="Rectangle 62"/>
          <p:cNvSpPr>
            <a:spLocks noChangeArrowheads="1"/>
          </p:cNvSpPr>
          <p:nvPr/>
        </p:nvSpPr>
        <p:spPr bwMode="auto">
          <a:xfrm>
            <a:off x="4688860" y="22971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286" name="Text Box 60"/>
          <p:cNvSpPr txBox="1">
            <a:spLocks noChangeArrowheads="1"/>
          </p:cNvSpPr>
          <p:nvPr/>
        </p:nvSpPr>
        <p:spPr bwMode="auto">
          <a:xfrm>
            <a:off x="5218998" y="2674939"/>
            <a:ext cx="1773115" cy="5302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lang="en-US" altLang="ko-KR" sz="1600">
                <a:latin typeface="Times New Roman" pitchFamily="18" charset="0"/>
                <a:cs typeface="Times New Roman" pitchFamily="18" charset="0"/>
              </a:rPr>
              <a:t>Step 1</a:t>
            </a:r>
          </a:p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(with threshold = 20)</a:t>
            </a:r>
            <a:endParaRPr lang="en-US" altLang="ko-KR" sz="2000"/>
          </a:p>
        </p:txBody>
      </p:sp>
      <p:sp>
        <p:nvSpPr>
          <p:cNvPr id="11287" name="Rectangle 59"/>
          <p:cNvSpPr>
            <a:spLocks noChangeArrowheads="1"/>
          </p:cNvSpPr>
          <p:nvPr/>
        </p:nvSpPr>
        <p:spPr bwMode="auto">
          <a:xfrm>
            <a:off x="5503282" y="132556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30</a:t>
            </a:r>
            <a:endParaRPr lang="en-US" altLang="ko-KR" sz="3200"/>
          </a:p>
        </p:txBody>
      </p:sp>
      <p:sp>
        <p:nvSpPr>
          <p:cNvPr id="11288" name="Rectangle 58"/>
          <p:cNvSpPr>
            <a:spLocks noChangeArrowheads="1"/>
          </p:cNvSpPr>
          <p:nvPr/>
        </p:nvSpPr>
        <p:spPr bwMode="auto">
          <a:xfrm>
            <a:off x="5805151" y="132556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30</a:t>
            </a:r>
            <a:endParaRPr lang="en-US" altLang="ko-KR" sz="3200"/>
          </a:p>
        </p:txBody>
      </p:sp>
      <p:sp>
        <p:nvSpPr>
          <p:cNvPr id="11289" name="Rectangle 57"/>
          <p:cNvSpPr>
            <a:spLocks noChangeArrowheads="1"/>
          </p:cNvSpPr>
          <p:nvPr/>
        </p:nvSpPr>
        <p:spPr bwMode="auto">
          <a:xfrm>
            <a:off x="6107021" y="132556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290" name="Rectangle 56"/>
          <p:cNvSpPr>
            <a:spLocks noChangeArrowheads="1"/>
          </p:cNvSpPr>
          <p:nvPr/>
        </p:nvSpPr>
        <p:spPr bwMode="auto">
          <a:xfrm>
            <a:off x="6408890" y="132556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291" name="Rectangle 55"/>
          <p:cNvSpPr>
            <a:spLocks noChangeArrowheads="1"/>
          </p:cNvSpPr>
          <p:nvPr/>
        </p:nvSpPr>
        <p:spPr bwMode="auto">
          <a:xfrm>
            <a:off x="5503282" y="16494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25</a:t>
            </a:r>
            <a:endParaRPr lang="en-US" altLang="ko-KR" sz="3200"/>
          </a:p>
        </p:txBody>
      </p:sp>
      <p:sp>
        <p:nvSpPr>
          <p:cNvPr id="11292" name="Rectangle 54"/>
          <p:cNvSpPr>
            <a:spLocks noChangeArrowheads="1"/>
          </p:cNvSpPr>
          <p:nvPr/>
        </p:nvSpPr>
        <p:spPr bwMode="auto">
          <a:xfrm>
            <a:off x="5805151" y="16494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35</a:t>
            </a:r>
            <a:endParaRPr lang="en-US" altLang="ko-KR" sz="3200"/>
          </a:p>
        </p:txBody>
      </p:sp>
      <p:sp>
        <p:nvSpPr>
          <p:cNvPr id="11293" name="Rectangle 53"/>
          <p:cNvSpPr>
            <a:spLocks noChangeArrowheads="1"/>
          </p:cNvSpPr>
          <p:nvPr/>
        </p:nvSpPr>
        <p:spPr bwMode="auto">
          <a:xfrm>
            <a:off x="6107021" y="16494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58</a:t>
            </a:r>
            <a:endParaRPr lang="en-US" altLang="ko-KR" sz="3200"/>
          </a:p>
        </p:txBody>
      </p:sp>
      <p:sp>
        <p:nvSpPr>
          <p:cNvPr id="11294" name="Rectangle 52"/>
          <p:cNvSpPr>
            <a:spLocks noChangeArrowheads="1"/>
          </p:cNvSpPr>
          <p:nvPr/>
        </p:nvSpPr>
        <p:spPr bwMode="auto">
          <a:xfrm>
            <a:off x="6408890" y="16494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295" name="Rectangle 51"/>
          <p:cNvSpPr>
            <a:spLocks noChangeArrowheads="1"/>
          </p:cNvSpPr>
          <p:nvPr/>
        </p:nvSpPr>
        <p:spPr bwMode="auto">
          <a:xfrm>
            <a:off x="5503282" y="197326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30</a:t>
            </a:r>
            <a:endParaRPr lang="en-US" altLang="ko-KR" sz="3200"/>
          </a:p>
        </p:txBody>
      </p:sp>
      <p:sp>
        <p:nvSpPr>
          <p:cNvPr id="11296" name="Rectangle 50"/>
          <p:cNvSpPr>
            <a:spLocks noChangeArrowheads="1"/>
          </p:cNvSpPr>
          <p:nvPr/>
        </p:nvSpPr>
        <p:spPr bwMode="auto">
          <a:xfrm>
            <a:off x="5805151" y="197326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63</a:t>
            </a:r>
            <a:endParaRPr lang="en-US" altLang="ko-KR" sz="3200"/>
          </a:p>
        </p:txBody>
      </p:sp>
      <p:sp>
        <p:nvSpPr>
          <p:cNvPr id="11297" name="Rectangle 49"/>
          <p:cNvSpPr>
            <a:spLocks noChangeArrowheads="1"/>
          </p:cNvSpPr>
          <p:nvPr/>
        </p:nvSpPr>
        <p:spPr bwMode="auto">
          <a:xfrm>
            <a:off x="6107021" y="197326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298" name="Rectangle 48"/>
          <p:cNvSpPr>
            <a:spLocks noChangeArrowheads="1"/>
          </p:cNvSpPr>
          <p:nvPr/>
        </p:nvSpPr>
        <p:spPr bwMode="auto">
          <a:xfrm>
            <a:off x="6408890" y="197326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299" name="Rectangle 47"/>
          <p:cNvSpPr>
            <a:spLocks noChangeArrowheads="1"/>
          </p:cNvSpPr>
          <p:nvPr/>
        </p:nvSpPr>
        <p:spPr bwMode="auto">
          <a:xfrm>
            <a:off x="5503282" y="22971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30</a:t>
            </a:r>
            <a:endParaRPr lang="en-US" altLang="ko-KR" sz="3200"/>
          </a:p>
        </p:txBody>
      </p:sp>
      <p:sp>
        <p:nvSpPr>
          <p:cNvPr id="11300" name="Rectangle 46"/>
          <p:cNvSpPr>
            <a:spLocks noChangeArrowheads="1"/>
          </p:cNvSpPr>
          <p:nvPr/>
        </p:nvSpPr>
        <p:spPr bwMode="auto">
          <a:xfrm>
            <a:off x="5805151" y="22971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65</a:t>
            </a:r>
            <a:endParaRPr lang="en-US" altLang="ko-KR" sz="3200"/>
          </a:p>
        </p:txBody>
      </p:sp>
      <p:sp>
        <p:nvSpPr>
          <p:cNvPr id="11301" name="Rectangle 45"/>
          <p:cNvSpPr>
            <a:spLocks noChangeArrowheads="1"/>
          </p:cNvSpPr>
          <p:nvPr/>
        </p:nvSpPr>
        <p:spPr bwMode="auto">
          <a:xfrm>
            <a:off x="6107021" y="22971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302" name="Rectangle 44"/>
          <p:cNvSpPr>
            <a:spLocks noChangeArrowheads="1"/>
          </p:cNvSpPr>
          <p:nvPr/>
        </p:nvSpPr>
        <p:spPr bwMode="auto">
          <a:xfrm>
            <a:off x="6408890" y="22971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cxnSp>
        <p:nvCxnSpPr>
          <p:cNvPr id="11303" name="AutoShape 43"/>
          <p:cNvCxnSpPr>
            <a:cxnSpLocks noChangeShapeType="1"/>
          </p:cNvCxnSpPr>
          <p:nvPr/>
        </p:nvCxnSpPr>
        <p:spPr bwMode="auto">
          <a:xfrm>
            <a:off x="6112881" y="1325563"/>
            <a:ext cx="0" cy="323850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304" name="AutoShape 42"/>
          <p:cNvCxnSpPr>
            <a:cxnSpLocks noChangeShapeType="1"/>
          </p:cNvCxnSpPr>
          <p:nvPr/>
        </p:nvCxnSpPr>
        <p:spPr bwMode="auto">
          <a:xfrm>
            <a:off x="6112881" y="1649413"/>
            <a:ext cx="0" cy="323850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305" name="AutoShape 39"/>
          <p:cNvCxnSpPr>
            <a:cxnSpLocks noChangeShapeType="1"/>
          </p:cNvCxnSpPr>
          <p:nvPr/>
        </p:nvCxnSpPr>
        <p:spPr bwMode="auto">
          <a:xfrm rot="5400000">
            <a:off x="5956086" y="1822329"/>
            <a:ext cx="0" cy="301869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sp>
        <p:nvSpPr>
          <p:cNvPr id="11306" name="Rectangle 37"/>
          <p:cNvSpPr>
            <a:spLocks noChangeArrowheads="1"/>
          </p:cNvSpPr>
          <p:nvPr/>
        </p:nvSpPr>
        <p:spPr bwMode="auto">
          <a:xfrm>
            <a:off x="7268705" y="1328738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30</a:t>
            </a:r>
            <a:endParaRPr lang="en-US" altLang="ko-KR" sz="3200"/>
          </a:p>
        </p:txBody>
      </p:sp>
      <p:sp>
        <p:nvSpPr>
          <p:cNvPr id="11307" name="Rectangle 36"/>
          <p:cNvSpPr>
            <a:spLocks noChangeArrowheads="1"/>
          </p:cNvSpPr>
          <p:nvPr/>
        </p:nvSpPr>
        <p:spPr bwMode="auto">
          <a:xfrm>
            <a:off x="7570574" y="1328738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30</a:t>
            </a:r>
            <a:endParaRPr lang="en-US" altLang="ko-KR" sz="3200"/>
          </a:p>
        </p:txBody>
      </p:sp>
      <p:sp>
        <p:nvSpPr>
          <p:cNvPr id="11308" name="Rectangle 35"/>
          <p:cNvSpPr>
            <a:spLocks noChangeArrowheads="1"/>
          </p:cNvSpPr>
          <p:nvPr/>
        </p:nvSpPr>
        <p:spPr bwMode="auto">
          <a:xfrm>
            <a:off x="7872443" y="1328738"/>
            <a:ext cx="298938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309" name="Rectangle 34"/>
          <p:cNvSpPr>
            <a:spLocks noChangeArrowheads="1"/>
          </p:cNvSpPr>
          <p:nvPr/>
        </p:nvSpPr>
        <p:spPr bwMode="auto">
          <a:xfrm>
            <a:off x="8171382" y="1328738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310" name="Rectangle 33"/>
          <p:cNvSpPr>
            <a:spLocks noChangeArrowheads="1"/>
          </p:cNvSpPr>
          <p:nvPr/>
        </p:nvSpPr>
        <p:spPr bwMode="auto">
          <a:xfrm>
            <a:off x="7268705" y="1652588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25</a:t>
            </a:r>
            <a:endParaRPr lang="en-US" altLang="ko-KR" sz="3200"/>
          </a:p>
        </p:txBody>
      </p:sp>
      <p:sp>
        <p:nvSpPr>
          <p:cNvPr id="11311" name="Rectangle 32"/>
          <p:cNvSpPr>
            <a:spLocks noChangeArrowheads="1"/>
          </p:cNvSpPr>
          <p:nvPr/>
        </p:nvSpPr>
        <p:spPr bwMode="auto">
          <a:xfrm>
            <a:off x="7570574" y="1652588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35</a:t>
            </a:r>
            <a:endParaRPr lang="en-US" altLang="ko-KR" sz="3200"/>
          </a:p>
        </p:txBody>
      </p:sp>
      <p:sp>
        <p:nvSpPr>
          <p:cNvPr id="11312" name="Rectangle 31"/>
          <p:cNvSpPr>
            <a:spLocks noChangeArrowheads="1"/>
          </p:cNvSpPr>
          <p:nvPr/>
        </p:nvSpPr>
        <p:spPr bwMode="auto">
          <a:xfrm>
            <a:off x="7872443" y="1652588"/>
            <a:ext cx="298938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58</a:t>
            </a:r>
            <a:endParaRPr lang="en-US" altLang="ko-KR" sz="3200"/>
          </a:p>
        </p:txBody>
      </p:sp>
      <p:sp>
        <p:nvSpPr>
          <p:cNvPr id="11313" name="Rectangle 30"/>
          <p:cNvSpPr>
            <a:spLocks noChangeArrowheads="1"/>
          </p:cNvSpPr>
          <p:nvPr/>
        </p:nvSpPr>
        <p:spPr bwMode="auto">
          <a:xfrm>
            <a:off x="8171382" y="1652588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314" name="Rectangle 29"/>
          <p:cNvSpPr>
            <a:spLocks noChangeArrowheads="1"/>
          </p:cNvSpPr>
          <p:nvPr/>
        </p:nvSpPr>
        <p:spPr bwMode="auto">
          <a:xfrm>
            <a:off x="7268705" y="1976438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30</a:t>
            </a:r>
            <a:endParaRPr lang="en-US" altLang="ko-KR" sz="3200"/>
          </a:p>
        </p:txBody>
      </p:sp>
      <p:sp>
        <p:nvSpPr>
          <p:cNvPr id="11315" name="Rectangle 28"/>
          <p:cNvSpPr>
            <a:spLocks noChangeArrowheads="1"/>
          </p:cNvSpPr>
          <p:nvPr/>
        </p:nvSpPr>
        <p:spPr bwMode="auto">
          <a:xfrm>
            <a:off x="7570574" y="1976438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63</a:t>
            </a:r>
            <a:endParaRPr lang="en-US" altLang="ko-KR" sz="3200"/>
          </a:p>
        </p:txBody>
      </p:sp>
      <p:sp>
        <p:nvSpPr>
          <p:cNvPr id="11316" name="Rectangle 27"/>
          <p:cNvSpPr>
            <a:spLocks noChangeArrowheads="1"/>
          </p:cNvSpPr>
          <p:nvPr/>
        </p:nvSpPr>
        <p:spPr bwMode="auto">
          <a:xfrm>
            <a:off x="7872443" y="1976438"/>
            <a:ext cx="298938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317" name="Rectangle 26"/>
          <p:cNvSpPr>
            <a:spLocks noChangeArrowheads="1"/>
          </p:cNvSpPr>
          <p:nvPr/>
        </p:nvSpPr>
        <p:spPr bwMode="auto">
          <a:xfrm>
            <a:off x="8171382" y="1976438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318" name="Rectangle 25"/>
          <p:cNvSpPr>
            <a:spLocks noChangeArrowheads="1"/>
          </p:cNvSpPr>
          <p:nvPr/>
        </p:nvSpPr>
        <p:spPr bwMode="auto">
          <a:xfrm>
            <a:off x="7268705" y="2300288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30</a:t>
            </a:r>
            <a:endParaRPr lang="en-US" altLang="ko-KR" sz="3200"/>
          </a:p>
        </p:txBody>
      </p:sp>
      <p:sp>
        <p:nvSpPr>
          <p:cNvPr id="11319" name="Rectangle 24"/>
          <p:cNvSpPr>
            <a:spLocks noChangeArrowheads="1"/>
          </p:cNvSpPr>
          <p:nvPr/>
        </p:nvSpPr>
        <p:spPr bwMode="auto">
          <a:xfrm>
            <a:off x="7570574" y="2300288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65</a:t>
            </a:r>
            <a:endParaRPr lang="en-US" altLang="ko-KR" sz="3200"/>
          </a:p>
        </p:txBody>
      </p:sp>
      <p:sp>
        <p:nvSpPr>
          <p:cNvPr id="11320" name="Rectangle 23"/>
          <p:cNvSpPr>
            <a:spLocks noChangeArrowheads="1"/>
          </p:cNvSpPr>
          <p:nvPr/>
        </p:nvSpPr>
        <p:spPr bwMode="auto">
          <a:xfrm>
            <a:off x="7872443" y="2300288"/>
            <a:ext cx="298938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321" name="Rectangle 22"/>
          <p:cNvSpPr>
            <a:spLocks noChangeArrowheads="1"/>
          </p:cNvSpPr>
          <p:nvPr/>
        </p:nvSpPr>
        <p:spPr bwMode="auto">
          <a:xfrm>
            <a:off x="8171382" y="2300288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322" name="Text Box 21"/>
          <p:cNvSpPr txBox="1">
            <a:spLocks noChangeArrowheads="1"/>
          </p:cNvSpPr>
          <p:nvPr/>
        </p:nvSpPr>
        <p:spPr bwMode="auto">
          <a:xfrm>
            <a:off x="7213020" y="2681288"/>
            <a:ext cx="1289538" cy="254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lang="en-US" altLang="ko-KR" sz="1600">
                <a:latin typeface="Times New Roman" pitchFamily="18" charset="0"/>
                <a:cs typeface="Times New Roman" pitchFamily="18" charset="0"/>
              </a:rPr>
              <a:t>Step 2</a:t>
            </a:r>
            <a:endParaRPr lang="en-US" altLang="ko-KR" sz="2400"/>
          </a:p>
        </p:txBody>
      </p:sp>
      <p:cxnSp>
        <p:nvCxnSpPr>
          <p:cNvPr id="11323" name="AutoShape 20"/>
          <p:cNvCxnSpPr>
            <a:cxnSpLocks noChangeShapeType="1"/>
          </p:cNvCxnSpPr>
          <p:nvPr/>
        </p:nvCxnSpPr>
        <p:spPr bwMode="auto">
          <a:xfrm>
            <a:off x="7872443" y="1331913"/>
            <a:ext cx="0" cy="323850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324" name="AutoShape 19"/>
          <p:cNvCxnSpPr>
            <a:cxnSpLocks noChangeShapeType="1"/>
          </p:cNvCxnSpPr>
          <p:nvPr/>
        </p:nvCxnSpPr>
        <p:spPr bwMode="auto">
          <a:xfrm>
            <a:off x="7872443" y="1655763"/>
            <a:ext cx="0" cy="323850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325" name="AutoShape 18"/>
          <p:cNvCxnSpPr>
            <a:cxnSpLocks noChangeShapeType="1"/>
          </p:cNvCxnSpPr>
          <p:nvPr/>
        </p:nvCxnSpPr>
        <p:spPr bwMode="auto">
          <a:xfrm>
            <a:off x="7570573" y="1979613"/>
            <a:ext cx="0" cy="323850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326" name="AutoShape 17"/>
          <p:cNvCxnSpPr>
            <a:cxnSpLocks noChangeShapeType="1"/>
          </p:cNvCxnSpPr>
          <p:nvPr/>
        </p:nvCxnSpPr>
        <p:spPr bwMode="auto">
          <a:xfrm>
            <a:off x="7570573" y="2303463"/>
            <a:ext cx="0" cy="323850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327" name="AutoShape 16"/>
          <p:cNvCxnSpPr>
            <a:cxnSpLocks noChangeShapeType="1"/>
          </p:cNvCxnSpPr>
          <p:nvPr/>
        </p:nvCxnSpPr>
        <p:spPr bwMode="auto">
          <a:xfrm rot="5400000">
            <a:off x="7720043" y="1830144"/>
            <a:ext cx="0" cy="298938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328" name="AutoShape 18"/>
          <p:cNvCxnSpPr>
            <a:cxnSpLocks noChangeShapeType="1"/>
          </p:cNvCxnSpPr>
          <p:nvPr/>
        </p:nvCxnSpPr>
        <p:spPr bwMode="auto">
          <a:xfrm>
            <a:off x="5805151" y="1963738"/>
            <a:ext cx="0" cy="323850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329" name="AutoShape 17"/>
          <p:cNvCxnSpPr>
            <a:cxnSpLocks noChangeShapeType="1"/>
          </p:cNvCxnSpPr>
          <p:nvPr/>
        </p:nvCxnSpPr>
        <p:spPr bwMode="auto">
          <a:xfrm>
            <a:off x="5805151" y="2287588"/>
            <a:ext cx="0" cy="323850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sp>
        <p:nvSpPr>
          <p:cNvPr id="11330" name="Text Box 14"/>
          <p:cNvSpPr txBox="1">
            <a:spLocks noChangeArrowheads="1"/>
          </p:cNvSpPr>
          <p:nvPr/>
        </p:nvSpPr>
        <p:spPr bwMode="auto">
          <a:xfrm>
            <a:off x="7116304" y="2897189"/>
            <a:ext cx="1884852" cy="4286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0" hangingPunct="0"/>
            <a:r>
              <a:rPr lang="en-US" altLang="ko-KR" sz="1400" dirty="0">
                <a:latin typeface="Times New Roman" pitchFamily="18" charset="0"/>
                <a:cs typeface="Times New Roman" pitchFamily="18" charset="0"/>
              </a:rPr>
              <a:t>Starting point : [2,0]</a:t>
            </a:r>
            <a:endParaRPr lang="en-US" altLang="ko-KR" sz="700" dirty="0"/>
          </a:p>
          <a:p>
            <a:pPr eaLnBrk="0" latinLnBrk="0" hangingPunct="0"/>
            <a:r>
              <a:rPr lang="en-US" altLang="ko-KR" sz="1400" dirty="0">
                <a:latin typeface="Times New Roman" pitchFamily="18" charset="0"/>
                <a:cs typeface="Times New Roman" pitchFamily="18" charset="0"/>
              </a:rPr>
              <a:t>Chain code : 0</a:t>
            </a:r>
            <a:r>
              <a:rPr lang="en-US" altLang="ko-KR" sz="1400" dirty="0">
                <a:latin typeface="맑은 고딕" pitchFamily="50" charset="-127"/>
                <a:cs typeface="Times New Roman" pitchFamily="18" charset="0"/>
              </a:rPr>
              <a:t>˚</a:t>
            </a:r>
            <a:r>
              <a:rPr lang="en-US" altLang="ko-KR" sz="1400" dirty="0">
                <a:latin typeface="Times New Roman" pitchFamily="18" charset="0"/>
                <a:cs typeface="Times New Roman" pitchFamily="18" charset="0"/>
              </a:rPr>
              <a:t>, -45</a:t>
            </a:r>
            <a:r>
              <a:rPr lang="en-US" altLang="ko-KR" sz="1400" dirty="0">
                <a:latin typeface="맑은 고딕" pitchFamily="50" charset="-127"/>
                <a:cs typeface="Times New Roman" pitchFamily="18" charset="0"/>
              </a:rPr>
              <a:t>˚</a:t>
            </a:r>
            <a:r>
              <a:rPr lang="en-US" altLang="ko-KR" sz="1400" dirty="0">
                <a:latin typeface="Times New Roman" pitchFamily="18" charset="0"/>
                <a:cs typeface="Times New Roman" pitchFamily="18" charset="0"/>
              </a:rPr>
              <a:t>, 45</a:t>
            </a:r>
            <a:r>
              <a:rPr lang="en-US" altLang="ko-KR" sz="1400" dirty="0">
                <a:latin typeface="맑은 고딕" pitchFamily="50" charset="-127"/>
                <a:cs typeface="Times New Roman" pitchFamily="18" charset="0"/>
              </a:rPr>
              <a:t>˚</a:t>
            </a:r>
            <a:endParaRPr lang="en-US" altLang="ko-KR" sz="2000" dirty="0"/>
          </a:p>
        </p:txBody>
      </p:sp>
      <p:sp>
        <p:nvSpPr>
          <p:cNvPr id="11331" name="AutoShape 13"/>
          <p:cNvSpPr>
            <a:spLocks noChangeArrowheads="1"/>
          </p:cNvSpPr>
          <p:nvPr/>
        </p:nvSpPr>
        <p:spPr bwMode="auto">
          <a:xfrm rot="5400000">
            <a:off x="7917747" y="1605086"/>
            <a:ext cx="231775" cy="117231"/>
          </a:xfrm>
          <a:prstGeom prst="rightArrow">
            <a:avLst>
              <a:gd name="adj1" fmla="val 50000"/>
              <a:gd name="adj2" fmla="val 45617"/>
            </a:avLst>
          </a:prstGeom>
          <a:solidFill>
            <a:srgbClr val="BFBFB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1332" name="AutoShape 12"/>
          <p:cNvSpPr>
            <a:spLocks noChangeArrowheads="1"/>
          </p:cNvSpPr>
          <p:nvPr/>
        </p:nvSpPr>
        <p:spPr bwMode="auto">
          <a:xfrm rot="8100000">
            <a:off x="7758143" y="1925638"/>
            <a:ext cx="216877" cy="127000"/>
          </a:xfrm>
          <a:prstGeom prst="rightArrow">
            <a:avLst>
              <a:gd name="adj1" fmla="val 50000"/>
              <a:gd name="adj2" fmla="val 46259"/>
            </a:avLst>
          </a:prstGeom>
          <a:solidFill>
            <a:srgbClr val="BFBFB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1333" name="AutoShape 11"/>
          <p:cNvSpPr>
            <a:spLocks noChangeArrowheads="1"/>
          </p:cNvSpPr>
          <p:nvPr/>
        </p:nvSpPr>
        <p:spPr bwMode="auto">
          <a:xfrm rot="5400000">
            <a:off x="7621740" y="2281361"/>
            <a:ext cx="231775" cy="117231"/>
          </a:xfrm>
          <a:prstGeom prst="rightArrow">
            <a:avLst>
              <a:gd name="adj1" fmla="val 50000"/>
              <a:gd name="adj2" fmla="val 45617"/>
            </a:avLst>
          </a:prstGeom>
          <a:solidFill>
            <a:srgbClr val="BFBFB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1334" name="AutoShape 10"/>
          <p:cNvSpPr>
            <a:spLocks noChangeArrowheads="1"/>
          </p:cNvSpPr>
          <p:nvPr/>
        </p:nvSpPr>
        <p:spPr bwMode="auto">
          <a:xfrm rot="5400000">
            <a:off x="7917747" y="1271711"/>
            <a:ext cx="231775" cy="117231"/>
          </a:xfrm>
          <a:prstGeom prst="rightArrow">
            <a:avLst>
              <a:gd name="adj1" fmla="val 50000"/>
              <a:gd name="adj2" fmla="val 45617"/>
            </a:avLst>
          </a:prstGeom>
          <a:solidFill>
            <a:srgbClr val="BFBFB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1335" name="Rectangle 59"/>
          <p:cNvSpPr>
            <a:spLocks noChangeArrowheads="1"/>
          </p:cNvSpPr>
          <p:nvPr/>
        </p:nvSpPr>
        <p:spPr bwMode="auto">
          <a:xfrm>
            <a:off x="7117374" y="406876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3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1300" baseline="-25000">
                <a:latin typeface="Times New Roman" pitchFamily="18" charset="0"/>
                <a:cs typeface="Times New Roman" pitchFamily="18" charset="0"/>
              </a:rPr>
              <a:t>0</a:t>
            </a:r>
            <a:endParaRPr lang="en-US" altLang="ko-KR" sz="1300" baseline="-25000"/>
          </a:p>
        </p:txBody>
      </p:sp>
      <p:sp>
        <p:nvSpPr>
          <p:cNvPr id="11336" name="Rectangle 58"/>
          <p:cNvSpPr>
            <a:spLocks noChangeArrowheads="1"/>
          </p:cNvSpPr>
          <p:nvPr/>
        </p:nvSpPr>
        <p:spPr bwMode="auto">
          <a:xfrm>
            <a:off x="7419243" y="406876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3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1300" baseline="-25000">
                <a:latin typeface="Times New Roman" pitchFamily="18" charset="0"/>
                <a:cs typeface="Times New Roman" pitchFamily="18" charset="0"/>
              </a:rPr>
              <a:t>0</a:t>
            </a:r>
            <a:endParaRPr lang="en-US" altLang="ko-KR" sz="1300" baseline="-25000"/>
          </a:p>
        </p:txBody>
      </p:sp>
      <p:sp>
        <p:nvSpPr>
          <p:cNvPr id="11337" name="Rectangle 57"/>
          <p:cNvSpPr>
            <a:spLocks noChangeArrowheads="1"/>
          </p:cNvSpPr>
          <p:nvPr/>
        </p:nvSpPr>
        <p:spPr bwMode="auto">
          <a:xfrm>
            <a:off x="7721113" y="406876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3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1300" baseline="-25000">
                <a:latin typeface="Times New Roman" pitchFamily="18" charset="0"/>
                <a:cs typeface="Times New Roman" pitchFamily="18" charset="0"/>
              </a:rPr>
              <a:t>1</a:t>
            </a:r>
            <a:endParaRPr lang="en-US" altLang="ko-KR" sz="1300" baseline="-25000"/>
          </a:p>
          <a:p>
            <a:pPr algn="ctr" eaLnBrk="0" hangingPunct="0"/>
            <a:endParaRPr lang="en-US" altLang="ko-KR" sz="1300"/>
          </a:p>
        </p:txBody>
      </p:sp>
      <p:sp>
        <p:nvSpPr>
          <p:cNvPr id="11338" name="Rectangle 56"/>
          <p:cNvSpPr>
            <a:spLocks noChangeArrowheads="1"/>
          </p:cNvSpPr>
          <p:nvPr/>
        </p:nvSpPr>
        <p:spPr bwMode="auto">
          <a:xfrm>
            <a:off x="8022982" y="406876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3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1300" baseline="-25000">
                <a:latin typeface="Times New Roman" pitchFamily="18" charset="0"/>
                <a:cs typeface="Times New Roman" pitchFamily="18" charset="0"/>
              </a:rPr>
              <a:t>1</a:t>
            </a:r>
            <a:endParaRPr lang="en-US" altLang="ko-KR" sz="1300"/>
          </a:p>
        </p:txBody>
      </p:sp>
      <p:sp>
        <p:nvSpPr>
          <p:cNvPr id="11339" name="Rectangle 55"/>
          <p:cNvSpPr>
            <a:spLocks noChangeArrowheads="1"/>
          </p:cNvSpPr>
          <p:nvPr/>
        </p:nvSpPr>
        <p:spPr bwMode="auto">
          <a:xfrm>
            <a:off x="7117374" y="43926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3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1300" baseline="-25000">
                <a:latin typeface="Times New Roman" pitchFamily="18" charset="0"/>
                <a:cs typeface="Times New Roman" pitchFamily="18" charset="0"/>
              </a:rPr>
              <a:t>0</a:t>
            </a:r>
            <a:endParaRPr lang="en-US" altLang="ko-KR" sz="1300" baseline="-25000"/>
          </a:p>
        </p:txBody>
      </p:sp>
      <p:sp>
        <p:nvSpPr>
          <p:cNvPr id="11340" name="Rectangle 54"/>
          <p:cNvSpPr>
            <a:spLocks noChangeArrowheads="1"/>
          </p:cNvSpPr>
          <p:nvPr/>
        </p:nvSpPr>
        <p:spPr bwMode="auto">
          <a:xfrm>
            <a:off x="7419243" y="43926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3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1300" baseline="-25000">
                <a:latin typeface="Times New Roman" pitchFamily="18" charset="0"/>
                <a:cs typeface="Times New Roman" pitchFamily="18" charset="0"/>
              </a:rPr>
              <a:t>0</a:t>
            </a:r>
            <a:endParaRPr lang="en-US" altLang="ko-KR" sz="1300" baseline="-25000"/>
          </a:p>
        </p:txBody>
      </p:sp>
      <p:sp>
        <p:nvSpPr>
          <p:cNvPr id="11341" name="Rectangle 53"/>
          <p:cNvSpPr>
            <a:spLocks noChangeArrowheads="1"/>
          </p:cNvSpPr>
          <p:nvPr/>
        </p:nvSpPr>
        <p:spPr bwMode="auto">
          <a:xfrm>
            <a:off x="7721113" y="43926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3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1300" baseline="-25000">
                <a:latin typeface="Times New Roman" pitchFamily="18" charset="0"/>
                <a:cs typeface="Times New Roman" pitchFamily="18" charset="0"/>
              </a:rPr>
              <a:t>1</a:t>
            </a:r>
            <a:endParaRPr lang="en-US" altLang="ko-KR" sz="1300"/>
          </a:p>
        </p:txBody>
      </p:sp>
      <p:sp>
        <p:nvSpPr>
          <p:cNvPr id="11342" name="Rectangle 52"/>
          <p:cNvSpPr>
            <a:spLocks noChangeArrowheads="1"/>
          </p:cNvSpPr>
          <p:nvPr/>
        </p:nvSpPr>
        <p:spPr bwMode="auto">
          <a:xfrm>
            <a:off x="8022982" y="43926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3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1300" baseline="-25000">
                <a:latin typeface="Times New Roman" pitchFamily="18" charset="0"/>
                <a:cs typeface="Times New Roman" pitchFamily="18" charset="0"/>
              </a:rPr>
              <a:t>1</a:t>
            </a:r>
            <a:endParaRPr lang="en-US" altLang="ko-KR" sz="1300"/>
          </a:p>
        </p:txBody>
      </p:sp>
      <p:sp>
        <p:nvSpPr>
          <p:cNvPr id="11343" name="Rectangle 51"/>
          <p:cNvSpPr>
            <a:spLocks noChangeArrowheads="1"/>
          </p:cNvSpPr>
          <p:nvPr/>
        </p:nvSpPr>
        <p:spPr bwMode="auto">
          <a:xfrm>
            <a:off x="7117374" y="471646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3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1300" baseline="-25000">
                <a:latin typeface="Times New Roman" pitchFamily="18" charset="0"/>
                <a:cs typeface="Times New Roman" pitchFamily="18" charset="0"/>
              </a:rPr>
              <a:t>0</a:t>
            </a:r>
            <a:endParaRPr lang="en-US" altLang="ko-KR" sz="1300" baseline="-25000"/>
          </a:p>
        </p:txBody>
      </p:sp>
      <p:sp>
        <p:nvSpPr>
          <p:cNvPr id="11344" name="Rectangle 50"/>
          <p:cNvSpPr>
            <a:spLocks noChangeArrowheads="1"/>
          </p:cNvSpPr>
          <p:nvPr/>
        </p:nvSpPr>
        <p:spPr bwMode="auto">
          <a:xfrm>
            <a:off x="7419243" y="471646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3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1300" baseline="-25000">
                <a:latin typeface="Times New Roman" pitchFamily="18" charset="0"/>
                <a:cs typeface="Times New Roman" pitchFamily="18" charset="0"/>
              </a:rPr>
              <a:t>1</a:t>
            </a:r>
            <a:endParaRPr lang="en-US" altLang="ko-KR" sz="1300"/>
          </a:p>
        </p:txBody>
      </p:sp>
      <p:sp>
        <p:nvSpPr>
          <p:cNvPr id="11345" name="Rectangle 49"/>
          <p:cNvSpPr>
            <a:spLocks noChangeArrowheads="1"/>
          </p:cNvSpPr>
          <p:nvPr/>
        </p:nvSpPr>
        <p:spPr bwMode="auto">
          <a:xfrm>
            <a:off x="7721113" y="471646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3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1300" baseline="-25000">
                <a:latin typeface="Times New Roman" pitchFamily="18" charset="0"/>
                <a:cs typeface="Times New Roman" pitchFamily="18" charset="0"/>
              </a:rPr>
              <a:t>1</a:t>
            </a:r>
            <a:endParaRPr lang="en-US" altLang="ko-KR" sz="1300"/>
          </a:p>
        </p:txBody>
      </p:sp>
      <p:sp>
        <p:nvSpPr>
          <p:cNvPr id="11346" name="Rectangle 48"/>
          <p:cNvSpPr>
            <a:spLocks noChangeArrowheads="1"/>
          </p:cNvSpPr>
          <p:nvPr/>
        </p:nvSpPr>
        <p:spPr bwMode="auto">
          <a:xfrm>
            <a:off x="8022982" y="471646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3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1300" baseline="-25000">
                <a:latin typeface="Times New Roman" pitchFamily="18" charset="0"/>
                <a:cs typeface="Times New Roman" pitchFamily="18" charset="0"/>
              </a:rPr>
              <a:t>1</a:t>
            </a:r>
            <a:endParaRPr lang="en-US" altLang="ko-KR" sz="1300"/>
          </a:p>
        </p:txBody>
      </p:sp>
      <p:sp>
        <p:nvSpPr>
          <p:cNvPr id="11347" name="Rectangle 47"/>
          <p:cNvSpPr>
            <a:spLocks noChangeArrowheads="1"/>
          </p:cNvSpPr>
          <p:nvPr/>
        </p:nvSpPr>
        <p:spPr bwMode="auto">
          <a:xfrm>
            <a:off x="7117374" y="50403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3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1300" baseline="-25000">
                <a:latin typeface="Times New Roman" pitchFamily="18" charset="0"/>
                <a:cs typeface="Times New Roman" pitchFamily="18" charset="0"/>
              </a:rPr>
              <a:t>0</a:t>
            </a:r>
            <a:endParaRPr lang="en-US" altLang="ko-KR" sz="1300" baseline="-25000"/>
          </a:p>
        </p:txBody>
      </p:sp>
      <p:sp>
        <p:nvSpPr>
          <p:cNvPr id="11348" name="Rectangle 46"/>
          <p:cNvSpPr>
            <a:spLocks noChangeArrowheads="1"/>
          </p:cNvSpPr>
          <p:nvPr/>
        </p:nvSpPr>
        <p:spPr bwMode="auto">
          <a:xfrm>
            <a:off x="7419243" y="50403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3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1300" baseline="-25000">
                <a:latin typeface="Times New Roman" pitchFamily="18" charset="0"/>
                <a:cs typeface="Times New Roman" pitchFamily="18" charset="0"/>
              </a:rPr>
              <a:t>1</a:t>
            </a:r>
            <a:endParaRPr lang="en-US" altLang="ko-KR" sz="1300"/>
          </a:p>
        </p:txBody>
      </p:sp>
      <p:sp>
        <p:nvSpPr>
          <p:cNvPr id="11349" name="Rectangle 45"/>
          <p:cNvSpPr>
            <a:spLocks noChangeArrowheads="1"/>
          </p:cNvSpPr>
          <p:nvPr/>
        </p:nvSpPr>
        <p:spPr bwMode="auto">
          <a:xfrm>
            <a:off x="7721113" y="50403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3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1300" baseline="-25000">
                <a:latin typeface="Times New Roman" pitchFamily="18" charset="0"/>
                <a:cs typeface="Times New Roman" pitchFamily="18" charset="0"/>
              </a:rPr>
              <a:t>1</a:t>
            </a:r>
            <a:endParaRPr lang="en-US" altLang="ko-KR" sz="1300"/>
          </a:p>
        </p:txBody>
      </p:sp>
      <p:sp>
        <p:nvSpPr>
          <p:cNvPr id="11350" name="Rectangle 44"/>
          <p:cNvSpPr>
            <a:spLocks noChangeArrowheads="1"/>
          </p:cNvSpPr>
          <p:nvPr/>
        </p:nvSpPr>
        <p:spPr bwMode="auto">
          <a:xfrm>
            <a:off x="8022982" y="50403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3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1300" baseline="-25000">
                <a:latin typeface="Times New Roman" pitchFamily="18" charset="0"/>
                <a:cs typeface="Times New Roman" pitchFamily="18" charset="0"/>
              </a:rPr>
              <a:t>1</a:t>
            </a:r>
            <a:endParaRPr lang="en-US" altLang="ko-KR" sz="1300"/>
          </a:p>
        </p:txBody>
      </p:sp>
      <p:sp>
        <p:nvSpPr>
          <p:cNvPr id="11351" name="Text Box 21"/>
          <p:cNvSpPr txBox="1">
            <a:spLocks noChangeArrowheads="1"/>
          </p:cNvSpPr>
          <p:nvPr/>
        </p:nvSpPr>
        <p:spPr bwMode="auto">
          <a:xfrm>
            <a:off x="7061690" y="5395913"/>
            <a:ext cx="1292469" cy="254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lang="en-US" altLang="ko-KR" sz="1600">
                <a:latin typeface="Times New Roman" pitchFamily="18" charset="0"/>
                <a:cs typeface="Times New Roman" pitchFamily="18" charset="0"/>
              </a:rPr>
              <a:t>Step 4</a:t>
            </a:r>
            <a:endParaRPr lang="en-US" altLang="ko-KR" sz="2400"/>
          </a:p>
        </p:txBody>
      </p:sp>
      <p:sp>
        <p:nvSpPr>
          <p:cNvPr id="11352" name="Rectangle 59"/>
          <p:cNvSpPr>
            <a:spLocks noChangeArrowheads="1"/>
          </p:cNvSpPr>
          <p:nvPr/>
        </p:nvSpPr>
        <p:spPr bwMode="auto">
          <a:xfrm>
            <a:off x="7117374" y="36814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A0</a:t>
            </a:r>
            <a:endParaRPr lang="en-US" altLang="ko-KR" sz="3200"/>
          </a:p>
        </p:txBody>
      </p:sp>
      <p:sp>
        <p:nvSpPr>
          <p:cNvPr id="11353" name="Rectangle 58"/>
          <p:cNvSpPr>
            <a:spLocks noChangeArrowheads="1"/>
          </p:cNvSpPr>
          <p:nvPr/>
        </p:nvSpPr>
        <p:spPr bwMode="auto">
          <a:xfrm>
            <a:off x="7419243" y="36814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A1</a:t>
            </a:r>
            <a:endParaRPr lang="en-US" altLang="ko-KR" sz="3200"/>
          </a:p>
        </p:txBody>
      </p:sp>
      <p:sp>
        <p:nvSpPr>
          <p:cNvPr id="11354" name="Rectangle 57"/>
          <p:cNvSpPr>
            <a:spLocks noChangeArrowheads="1"/>
          </p:cNvSpPr>
          <p:nvPr/>
        </p:nvSpPr>
        <p:spPr bwMode="auto">
          <a:xfrm>
            <a:off x="7721113" y="36814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A2</a:t>
            </a:r>
            <a:endParaRPr lang="en-US" altLang="ko-KR" sz="3200"/>
          </a:p>
        </p:txBody>
      </p:sp>
      <p:sp>
        <p:nvSpPr>
          <p:cNvPr id="11355" name="Rectangle 56"/>
          <p:cNvSpPr>
            <a:spLocks noChangeArrowheads="1"/>
          </p:cNvSpPr>
          <p:nvPr/>
        </p:nvSpPr>
        <p:spPr bwMode="auto">
          <a:xfrm>
            <a:off x="8022982" y="36814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A3</a:t>
            </a:r>
            <a:endParaRPr lang="en-US" altLang="ko-KR" sz="3200"/>
          </a:p>
        </p:txBody>
      </p:sp>
      <p:sp>
        <p:nvSpPr>
          <p:cNvPr id="11356" name="Rectangle 59"/>
          <p:cNvSpPr>
            <a:spLocks noChangeArrowheads="1"/>
          </p:cNvSpPr>
          <p:nvPr/>
        </p:nvSpPr>
        <p:spPr bwMode="auto">
          <a:xfrm>
            <a:off x="6768613" y="406876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B0</a:t>
            </a:r>
            <a:endParaRPr lang="en-US" altLang="ko-KR" sz="3200"/>
          </a:p>
        </p:txBody>
      </p:sp>
      <p:sp>
        <p:nvSpPr>
          <p:cNvPr id="11357" name="Rectangle 55"/>
          <p:cNvSpPr>
            <a:spLocks noChangeArrowheads="1"/>
          </p:cNvSpPr>
          <p:nvPr/>
        </p:nvSpPr>
        <p:spPr bwMode="auto">
          <a:xfrm>
            <a:off x="6768613" y="43926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B1</a:t>
            </a:r>
            <a:endParaRPr lang="en-US" altLang="ko-KR" sz="3200"/>
          </a:p>
        </p:txBody>
      </p:sp>
      <p:sp>
        <p:nvSpPr>
          <p:cNvPr id="11358" name="Rectangle 51"/>
          <p:cNvSpPr>
            <a:spLocks noChangeArrowheads="1"/>
          </p:cNvSpPr>
          <p:nvPr/>
        </p:nvSpPr>
        <p:spPr bwMode="auto">
          <a:xfrm>
            <a:off x="6768613" y="471646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B2</a:t>
            </a:r>
            <a:endParaRPr lang="en-US" altLang="ko-KR" sz="3200"/>
          </a:p>
        </p:txBody>
      </p:sp>
      <p:sp>
        <p:nvSpPr>
          <p:cNvPr id="11359" name="Rectangle 47"/>
          <p:cNvSpPr>
            <a:spLocks noChangeArrowheads="1"/>
          </p:cNvSpPr>
          <p:nvPr/>
        </p:nvSpPr>
        <p:spPr bwMode="auto">
          <a:xfrm>
            <a:off x="6768613" y="50403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B3</a:t>
            </a:r>
            <a:endParaRPr lang="en-US" altLang="ko-KR" sz="3200"/>
          </a:p>
        </p:txBody>
      </p:sp>
      <p:cxnSp>
        <p:nvCxnSpPr>
          <p:cNvPr id="11360" name="AutoShape 43"/>
          <p:cNvCxnSpPr>
            <a:cxnSpLocks noChangeShapeType="1"/>
          </p:cNvCxnSpPr>
          <p:nvPr/>
        </p:nvCxnSpPr>
        <p:spPr bwMode="auto">
          <a:xfrm>
            <a:off x="7724043" y="4071938"/>
            <a:ext cx="0" cy="323850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361" name="AutoShape 42"/>
          <p:cNvCxnSpPr>
            <a:cxnSpLocks noChangeShapeType="1"/>
          </p:cNvCxnSpPr>
          <p:nvPr/>
        </p:nvCxnSpPr>
        <p:spPr bwMode="auto">
          <a:xfrm>
            <a:off x="7724043" y="4395788"/>
            <a:ext cx="0" cy="323850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362" name="AutoShape 39"/>
          <p:cNvCxnSpPr>
            <a:cxnSpLocks noChangeShapeType="1"/>
          </p:cNvCxnSpPr>
          <p:nvPr/>
        </p:nvCxnSpPr>
        <p:spPr bwMode="auto">
          <a:xfrm rot="5400000">
            <a:off x="7568712" y="4570169"/>
            <a:ext cx="0" cy="298938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363" name="AutoShape 18"/>
          <p:cNvCxnSpPr>
            <a:cxnSpLocks noChangeShapeType="1"/>
          </p:cNvCxnSpPr>
          <p:nvPr/>
        </p:nvCxnSpPr>
        <p:spPr bwMode="auto">
          <a:xfrm>
            <a:off x="7416312" y="4710113"/>
            <a:ext cx="2931" cy="323850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364" name="AutoShape 17"/>
          <p:cNvCxnSpPr>
            <a:cxnSpLocks noChangeShapeType="1"/>
          </p:cNvCxnSpPr>
          <p:nvPr/>
        </p:nvCxnSpPr>
        <p:spPr bwMode="auto">
          <a:xfrm>
            <a:off x="7416312" y="5033964"/>
            <a:ext cx="2931" cy="327025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pic>
        <p:nvPicPr>
          <p:cNvPr id="11366" name="table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2866" y="3965575"/>
            <a:ext cx="2835519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67" name="TextBox 7"/>
          <p:cNvSpPr txBox="1">
            <a:spLocks noChangeArrowheads="1"/>
          </p:cNvSpPr>
          <p:nvPr/>
        </p:nvSpPr>
        <p:spPr bwMode="auto">
          <a:xfrm>
            <a:off x="3699003" y="5049839"/>
            <a:ext cx="265894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sz="1400" dirty="0">
                <a:latin typeface="Times New Roman" pitchFamily="18" charset="0"/>
                <a:cs typeface="Times New Roman" pitchFamily="18" charset="0"/>
              </a:rPr>
              <a:t>&lt;Pseudo syntax for chain codes&gt;</a:t>
            </a:r>
            <a:endParaRPr lang="ko-KR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368" name="Text Box 21"/>
          <p:cNvSpPr txBox="1">
            <a:spLocks noChangeArrowheads="1"/>
          </p:cNvSpPr>
          <p:nvPr/>
        </p:nvSpPr>
        <p:spPr bwMode="auto">
          <a:xfrm>
            <a:off x="4268666" y="5389563"/>
            <a:ext cx="1292469" cy="254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lang="en-US" altLang="ko-KR" sz="1600">
                <a:latin typeface="Times New Roman" pitchFamily="18" charset="0"/>
                <a:cs typeface="Times New Roman" pitchFamily="18" charset="0"/>
              </a:rPr>
              <a:t>Step 3</a:t>
            </a:r>
            <a:endParaRPr lang="en-US" altLang="ko-KR" sz="2400"/>
          </a:p>
        </p:txBody>
      </p:sp>
      <p:sp>
        <p:nvSpPr>
          <p:cNvPr id="104" name="제목 1"/>
          <p:cNvSpPr txBox="1">
            <a:spLocks/>
          </p:cNvSpPr>
          <p:nvPr/>
        </p:nvSpPr>
        <p:spPr>
          <a:xfrm>
            <a:off x="71406" y="142852"/>
            <a:ext cx="8858312" cy="5111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altLang="ko-KR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Advanced Boundary Chain (ABC) coding</a:t>
            </a:r>
            <a:endParaRPr kumimoji="0" lang="en-US" altLang="ko-KR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내용 개체 틀 2"/>
          <p:cNvSpPr>
            <a:spLocks noGrp="1"/>
          </p:cNvSpPr>
          <p:nvPr>
            <p:ph idx="1"/>
          </p:nvPr>
        </p:nvSpPr>
        <p:spPr bwMode="auto">
          <a:xfrm>
            <a:off x="383931" y="836712"/>
            <a:ext cx="8302869" cy="54340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altLang="ko-KR" dirty="0" smtClean="0">
                <a:ea typeface="굴림" pitchFamily="50" charset="-127"/>
              </a:rPr>
              <a:t>Chain code based on the frequency of each traverse type</a:t>
            </a:r>
          </a:p>
          <a:p>
            <a:pPr lvl="1"/>
            <a:endParaRPr lang="en-US" altLang="ko-KR" dirty="0" smtClean="0">
              <a:ea typeface="굴림" pitchFamily="50" charset="-127"/>
            </a:endParaRPr>
          </a:p>
          <a:p>
            <a:pPr lvl="1"/>
            <a:endParaRPr lang="en-US" altLang="ko-KR" dirty="0" smtClean="0">
              <a:ea typeface="굴림" pitchFamily="50" charset="-127"/>
            </a:endParaRPr>
          </a:p>
          <a:p>
            <a:pPr lvl="1"/>
            <a:endParaRPr lang="en-US" altLang="ko-KR" dirty="0" smtClean="0">
              <a:ea typeface="굴림" pitchFamily="50" charset="-127"/>
            </a:endParaRPr>
          </a:p>
          <a:p>
            <a:pPr lvl="1"/>
            <a:endParaRPr lang="en-US" altLang="ko-KR" dirty="0" smtClean="0">
              <a:ea typeface="굴림" pitchFamily="50" charset="-127"/>
            </a:endParaRPr>
          </a:p>
          <a:p>
            <a:pPr lvl="1"/>
            <a:endParaRPr lang="en-US" altLang="ko-KR" dirty="0" smtClean="0">
              <a:ea typeface="굴림" pitchFamily="50" charset="-127"/>
            </a:endParaRPr>
          </a:p>
          <a:p>
            <a:pPr lvl="1"/>
            <a:endParaRPr lang="en-US" altLang="ko-KR" dirty="0" smtClean="0">
              <a:ea typeface="굴림" pitchFamily="50" charset="-127"/>
            </a:endParaRPr>
          </a:p>
          <a:p>
            <a:r>
              <a:rPr lang="en-US" altLang="ko-KR" dirty="0" smtClean="0">
                <a:ea typeface="굴림" pitchFamily="50" charset="-127"/>
              </a:rPr>
              <a:t>Entropy coding of the syntax for ABC</a:t>
            </a:r>
          </a:p>
          <a:p>
            <a:pPr lvl="1">
              <a:buNone/>
            </a:pPr>
            <a:r>
              <a:rPr lang="en-US" altLang="ko-KR" dirty="0" smtClean="0">
                <a:ea typeface="굴림" pitchFamily="50" charset="-127"/>
              </a:rPr>
              <a:t>1. Reduced context coded bins</a:t>
            </a:r>
          </a:p>
          <a:p>
            <a:pPr lvl="2"/>
            <a:r>
              <a:rPr lang="en-US" altLang="ko-KR" dirty="0" smtClean="0">
                <a:ea typeface="굴림" pitchFamily="50" charset="-127"/>
              </a:rPr>
              <a:t>Context models are used only for the MSB of the code.</a:t>
            </a:r>
          </a:p>
          <a:p>
            <a:pPr lvl="1"/>
            <a:endParaRPr lang="en-US" altLang="ko-KR" dirty="0" smtClean="0">
              <a:ea typeface="굴림" pitchFamily="50" charset="-127"/>
            </a:endParaRPr>
          </a:p>
          <a:p>
            <a:pPr lvl="1"/>
            <a:endParaRPr lang="en-US" altLang="ko-KR" dirty="0" smtClean="0">
              <a:ea typeface="굴림" pitchFamily="50" charset="-127"/>
            </a:endParaRPr>
          </a:p>
          <a:p>
            <a:pPr lvl="1">
              <a:buNone/>
            </a:pPr>
            <a:endParaRPr lang="en-US" altLang="ko-KR" dirty="0" smtClean="0">
              <a:ea typeface="굴림" pitchFamily="50" charset="-127"/>
            </a:endParaRPr>
          </a:p>
          <a:p>
            <a:pPr lvl="1">
              <a:buNone/>
            </a:pPr>
            <a:endParaRPr lang="en-US" altLang="ko-KR" dirty="0" smtClean="0">
              <a:ea typeface="굴림" pitchFamily="50" charset="-127"/>
            </a:endParaRPr>
          </a:p>
          <a:p>
            <a:pPr lvl="1">
              <a:buNone/>
            </a:pPr>
            <a:endParaRPr lang="en-US" altLang="ko-KR" dirty="0" smtClean="0">
              <a:ea typeface="굴림" pitchFamily="50" charset="-127"/>
            </a:endParaRPr>
          </a:p>
          <a:p>
            <a:pPr lvl="1">
              <a:buNone/>
            </a:pPr>
            <a:r>
              <a:rPr lang="en-US" altLang="ko-KR" dirty="0" smtClean="0">
                <a:ea typeface="굴림" pitchFamily="50" charset="-127"/>
              </a:rPr>
              <a:t>2. Bypass coding for all syntax</a:t>
            </a:r>
          </a:p>
        </p:txBody>
      </p:sp>
      <p:sp>
        <p:nvSpPr>
          <p:cNvPr id="12293" name="TextBox 5"/>
          <p:cNvSpPr txBox="1">
            <a:spLocks noChangeArrowheads="1"/>
          </p:cNvSpPr>
          <p:nvPr/>
        </p:nvSpPr>
        <p:spPr bwMode="auto">
          <a:xfrm>
            <a:off x="3073415" y="1199049"/>
            <a:ext cx="2772499" cy="285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sz="1200" dirty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edge code </a:t>
            </a:r>
            <a:r>
              <a:rPr lang="en-US" altLang="ko-KR" sz="1200" dirty="0">
                <a:latin typeface="Times New Roman" pitchFamily="18" charset="0"/>
                <a:cs typeface="Times New Roman" pitchFamily="18" charset="0"/>
              </a:rPr>
              <a:t>for each traverse type&gt;</a:t>
            </a:r>
            <a:endParaRPr lang="ko-KR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3059832" y="1500188"/>
          <a:ext cx="2448272" cy="1424755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1185183"/>
                <a:gridCol w="1263089"/>
              </a:tblGrid>
              <a:tr h="30530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Traverse type</a:t>
                      </a:r>
                      <a:endParaRPr kumimoji="0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  <a:cs typeface="Tahoma" pitchFamily="34" charset="0"/>
                      </a:endParaRPr>
                    </a:p>
                  </a:txBody>
                  <a:tcPr marL="8792" marR="8792" marT="9525" marB="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Code</a:t>
                      </a:r>
                      <a:endParaRPr kumimoji="0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  <a:cs typeface="Tahoma" pitchFamily="34" charset="0"/>
                      </a:endParaRPr>
                    </a:p>
                  </a:txBody>
                  <a:tcPr marL="8792" marR="8792" marT="9525" marB="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2389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0°</a:t>
                      </a:r>
                      <a:endParaRPr kumimoji="0" lang="en-US" altLang="ko-KR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  <a:cs typeface="Tahoma" pitchFamily="34" charset="0"/>
                      </a:endParaRPr>
                    </a:p>
                  </a:txBody>
                  <a:tcPr marL="8792" marR="8792" marT="9525" marB="0" anchor="ctr" horzOverflow="overflow"/>
                </a:tc>
                <a:tc>
                  <a:txBody>
                    <a:bodyPr/>
                    <a:lstStyle/>
                    <a:p>
                      <a:pPr marL="93663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altLang="ko-KR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  <a:cs typeface="Tahoma" pitchFamily="34" charset="0"/>
                      </a:endParaRPr>
                    </a:p>
                  </a:txBody>
                  <a:tcPr marL="8792" marR="8792" marT="9525" marB="0" anchor="ctr" horzOverflow="overflow"/>
                </a:tc>
              </a:tr>
              <a:tr h="22389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45°</a:t>
                      </a:r>
                      <a:endParaRPr kumimoji="0" lang="en-US" altLang="ko-KR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  <a:cs typeface="Tahoma" pitchFamily="34" charset="0"/>
                      </a:endParaRPr>
                    </a:p>
                  </a:txBody>
                  <a:tcPr marL="8792" marR="8792" marT="9525" marB="0" anchor="ctr" horzOverflow="overflow"/>
                </a:tc>
                <a:tc>
                  <a:txBody>
                    <a:bodyPr/>
                    <a:lstStyle/>
                    <a:p>
                      <a:pPr marL="93663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10</a:t>
                      </a: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  <a:cs typeface="Tahoma" pitchFamily="34" charset="0"/>
                      </a:endParaRPr>
                    </a:p>
                  </a:txBody>
                  <a:tcPr marL="8792" marR="8792" marT="9525" marB="0" anchor="ctr" horzOverflow="overflow"/>
                </a:tc>
              </a:tr>
              <a:tr h="22389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-45°</a:t>
                      </a:r>
                      <a:endParaRPr kumimoji="0" lang="en-US" altLang="ko-KR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  <a:cs typeface="Tahoma" pitchFamily="34" charset="0"/>
                      </a:endParaRPr>
                    </a:p>
                  </a:txBody>
                  <a:tcPr marL="8792" marR="8792" marT="9525" marB="0" anchor="ctr" horzOverflow="overflow"/>
                </a:tc>
                <a:tc>
                  <a:txBody>
                    <a:bodyPr/>
                    <a:lstStyle/>
                    <a:p>
                      <a:pPr marL="93663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110</a:t>
                      </a: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  <a:cs typeface="Tahoma" pitchFamily="34" charset="0"/>
                      </a:endParaRPr>
                    </a:p>
                  </a:txBody>
                  <a:tcPr marL="8792" marR="8792" marT="9525" marB="0" anchor="ctr" horzOverflow="overflow"/>
                </a:tc>
              </a:tr>
              <a:tr h="22389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90°</a:t>
                      </a:r>
                      <a:endParaRPr kumimoji="0" lang="en-US" altLang="ko-KR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  <a:cs typeface="Tahoma" pitchFamily="34" charset="0"/>
                      </a:endParaRPr>
                    </a:p>
                  </a:txBody>
                  <a:tcPr marL="8792" marR="8792" marT="9525" marB="0" anchor="ctr" horzOverflow="overflow"/>
                </a:tc>
                <a:tc>
                  <a:txBody>
                    <a:bodyPr/>
                    <a:lstStyle/>
                    <a:p>
                      <a:pPr marL="93663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1110</a:t>
                      </a: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  <a:cs typeface="Tahoma" pitchFamily="34" charset="0"/>
                      </a:endParaRPr>
                    </a:p>
                  </a:txBody>
                  <a:tcPr marL="8792" marR="8792" marT="9525" marB="0" anchor="ctr" horzOverflow="overflow"/>
                </a:tc>
              </a:tr>
              <a:tr h="22389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-90°</a:t>
                      </a:r>
                      <a:endParaRPr kumimoji="0" lang="en-US" altLang="ko-KR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  <a:cs typeface="Tahoma" pitchFamily="34" charset="0"/>
                      </a:endParaRPr>
                    </a:p>
                  </a:txBody>
                  <a:tcPr marL="8792" marR="8792" marT="9525" marB="0" anchor="ctr" horzOverflow="overflow"/>
                </a:tc>
                <a:tc>
                  <a:txBody>
                    <a:bodyPr/>
                    <a:lstStyle/>
                    <a:p>
                      <a:pPr marL="93663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11110</a:t>
                      </a: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  <a:cs typeface="Tahoma" pitchFamily="34" charset="0"/>
                      </a:endParaRPr>
                    </a:p>
                  </a:txBody>
                  <a:tcPr marL="8792" marR="8792" marT="9525" marB="0" anchor="ctr" horzOverflow="overflow"/>
                </a:tc>
              </a:tr>
            </a:tbl>
          </a:graphicData>
        </a:graphic>
      </p:graphicFrame>
      <p:graphicFrame>
        <p:nvGraphicFramePr>
          <p:cNvPr id="10" name="표 9"/>
          <p:cNvGraphicFramePr>
            <a:graphicFrameLocks noGrp="1"/>
          </p:cNvGraphicFramePr>
          <p:nvPr/>
        </p:nvGraphicFramePr>
        <p:xfrm>
          <a:off x="3271866" y="4264096"/>
          <a:ext cx="1800200" cy="1522358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936104"/>
                <a:gridCol w="216024"/>
                <a:gridCol w="648072"/>
              </a:tblGrid>
              <a:tr h="26543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50" b="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Traverse type</a:t>
                      </a:r>
                      <a:endParaRPr kumimoji="0" lang="en-US" altLang="ko-KR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  <a:cs typeface="Tahoma" pitchFamily="34" charset="0"/>
                      </a:endParaRPr>
                    </a:p>
                  </a:txBody>
                  <a:tcPr marL="8792" marR="8792" marT="9525" marB="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  <a:cs typeface="Tahoma" pitchFamily="34" charset="0"/>
                        </a:rPr>
                        <a:t>Ctx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  <a:cs typeface="Tahoma" pitchFamily="34" charset="0"/>
                      </a:endParaRPr>
                    </a:p>
                  </a:txBody>
                  <a:tcPr marL="8792" marR="8792" marT="9525" marB="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  <a:cs typeface="Tahoma" pitchFamily="34" charset="0"/>
                        </a:rPr>
                        <a:t>Bypass</a:t>
                      </a:r>
                    </a:p>
                  </a:txBody>
                  <a:tcPr marL="8792" marR="8792" marT="9525" marB="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6543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0°</a:t>
                      </a:r>
                      <a:endParaRPr kumimoji="0" lang="en-US" altLang="ko-KR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  <a:cs typeface="Tahoma" pitchFamily="34" charset="0"/>
                      </a:endParaRPr>
                    </a:p>
                  </a:txBody>
                  <a:tcPr marL="8792" marR="8792" marT="9525" marB="0" anchor="ctr" horzOverflow="overflow"/>
                </a:tc>
                <a:tc>
                  <a:txBody>
                    <a:bodyPr/>
                    <a:lstStyle/>
                    <a:p>
                      <a:pPr marL="1588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  <a:cs typeface="Tahoma" pitchFamily="34" charset="0"/>
                        </a:rPr>
                        <a:t>0</a:t>
                      </a:r>
                    </a:p>
                  </a:txBody>
                  <a:tcPr marL="8792" marR="8792" marT="9525" marB="0" anchor="ctr" horzOverflow="overflow"/>
                </a:tc>
                <a:tc>
                  <a:txBody>
                    <a:bodyPr/>
                    <a:lstStyle/>
                    <a:p>
                      <a:pPr marL="93663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  <a:cs typeface="Tahoma" pitchFamily="34" charset="0"/>
                      </a:endParaRPr>
                    </a:p>
                  </a:txBody>
                  <a:tcPr marL="8792" marR="8792" marT="9525" marB="0" anchor="ctr" horzOverflow="overflow"/>
                </a:tc>
              </a:tr>
              <a:tr h="26543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45°</a:t>
                      </a:r>
                      <a:endParaRPr kumimoji="0" lang="en-US" altLang="ko-KR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  <a:cs typeface="Tahoma" pitchFamily="34" charset="0"/>
                      </a:endParaRPr>
                    </a:p>
                  </a:txBody>
                  <a:tcPr marL="8792" marR="8792" marT="9525" marB="0" anchor="ctr" horzOverflow="overflow"/>
                </a:tc>
                <a:tc>
                  <a:txBody>
                    <a:bodyPr/>
                    <a:lstStyle/>
                    <a:p>
                      <a:pPr marL="1588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  <a:cs typeface="Tahoma" pitchFamily="34" charset="0"/>
                        </a:rPr>
                        <a:t>1</a:t>
                      </a:r>
                    </a:p>
                  </a:txBody>
                  <a:tcPr marL="8792" marR="8792" marT="9525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0</a:t>
                      </a:r>
                      <a:endParaRPr kumimoji="0" lang="en-US" altLang="ko-KR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  <a:cs typeface="Tahoma" pitchFamily="34" charset="0"/>
                      </a:endParaRPr>
                    </a:p>
                  </a:txBody>
                  <a:tcPr marL="8792" marR="8792" marT="9525" marB="0" anchor="ctr" horzOverflow="overflow"/>
                </a:tc>
              </a:tr>
              <a:tr h="26543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-45°</a:t>
                      </a:r>
                      <a:endParaRPr kumimoji="0" lang="en-US" altLang="ko-KR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  <a:cs typeface="Tahoma" pitchFamily="34" charset="0"/>
                      </a:endParaRPr>
                    </a:p>
                  </a:txBody>
                  <a:tcPr marL="8792" marR="8792" marT="9525" marB="0" anchor="ctr" horzOverflow="overflow"/>
                </a:tc>
                <a:tc>
                  <a:txBody>
                    <a:bodyPr/>
                    <a:lstStyle/>
                    <a:p>
                      <a:pPr marL="1588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  <a:cs typeface="Tahoma" pitchFamily="34" charset="0"/>
                        </a:rPr>
                        <a:t>1</a:t>
                      </a:r>
                    </a:p>
                  </a:txBody>
                  <a:tcPr marL="8792" marR="8792" marT="9525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10</a:t>
                      </a:r>
                      <a:endParaRPr kumimoji="0" lang="en-US" altLang="ko-KR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  <a:cs typeface="Tahoma" pitchFamily="34" charset="0"/>
                      </a:endParaRPr>
                    </a:p>
                  </a:txBody>
                  <a:tcPr marL="8792" marR="8792" marT="9525" marB="0" anchor="ctr" horzOverflow="overflow"/>
                </a:tc>
              </a:tr>
              <a:tr h="26543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90°</a:t>
                      </a:r>
                      <a:endParaRPr kumimoji="0" lang="en-US" altLang="ko-KR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  <a:cs typeface="Tahoma" pitchFamily="34" charset="0"/>
                      </a:endParaRPr>
                    </a:p>
                  </a:txBody>
                  <a:tcPr marL="8792" marR="8792" marT="9525" marB="0" anchor="ctr" horzOverflow="overflow"/>
                </a:tc>
                <a:tc>
                  <a:txBody>
                    <a:bodyPr/>
                    <a:lstStyle/>
                    <a:p>
                      <a:pPr marL="1588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  <a:cs typeface="Tahoma" pitchFamily="34" charset="0"/>
                        </a:rPr>
                        <a:t>1</a:t>
                      </a:r>
                    </a:p>
                  </a:txBody>
                  <a:tcPr marL="8792" marR="8792" marT="9525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110</a:t>
                      </a:r>
                      <a:endParaRPr kumimoji="0" lang="en-US" altLang="ko-KR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  <a:cs typeface="Tahoma" pitchFamily="34" charset="0"/>
                      </a:endParaRPr>
                    </a:p>
                  </a:txBody>
                  <a:tcPr marL="8792" marR="8792" marT="9525" marB="0" anchor="ctr" horzOverflow="overflow"/>
                </a:tc>
              </a:tr>
              <a:tr h="19518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-90°</a:t>
                      </a:r>
                      <a:endParaRPr kumimoji="0" lang="en-US" altLang="ko-KR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  <a:cs typeface="Tahoma" pitchFamily="34" charset="0"/>
                      </a:endParaRPr>
                    </a:p>
                  </a:txBody>
                  <a:tcPr marL="8792" marR="8792" marT="9525" marB="0" anchor="ctr" horzOverflow="overflow"/>
                </a:tc>
                <a:tc>
                  <a:txBody>
                    <a:bodyPr/>
                    <a:lstStyle/>
                    <a:p>
                      <a:pPr marL="1588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  <a:cs typeface="Tahoma" pitchFamily="34" charset="0"/>
                        </a:rPr>
                        <a:t>1</a:t>
                      </a:r>
                    </a:p>
                  </a:txBody>
                  <a:tcPr marL="8792" marR="8792" marT="9525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1110</a:t>
                      </a:r>
                      <a:endParaRPr kumimoji="0" lang="en-US" altLang="ko-KR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  <a:cs typeface="Tahoma" pitchFamily="34" charset="0"/>
                      </a:endParaRPr>
                    </a:p>
                  </a:txBody>
                  <a:tcPr marL="8792" marR="8792" marT="9525" marB="0" anchor="ctr" horzOverflow="overflow"/>
                </a:tc>
              </a:tr>
            </a:tbl>
          </a:graphicData>
        </a:graphic>
      </p:graphicFrame>
      <p:sp>
        <p:nvSpPr>
          <p:cNvPr id="8" name="제목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Advanced Boundary Chain (ABC) coding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latin typeface="Arial" charset="0"/>
                <a:ea typeface="굴림" pitchFamily="50" charset="-127"/>
                <a:cs typeface="Arial" charset="0"/>
              </a:rPr>
              <a:t>Context coded bins in size of 8x8 block for ABC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latin typeface="Arial" charset="0"/>
                <a:ea typeface="굴림" pitchFamily="50" charset="-127"/>
                <a:cs typeface="Arial" charset="0"/>
              </a:rPr>
              <a:t>Worst case</a:t>
            </a:r>
          </a:p>
          <a:p>
            <a:pPr lvl="1"/>
            <a:r>
              <a:rPr lang="en-US" altLang="ko-KR" dirty="0" smtClean="0">
                <a:latin typeface="Arial" charset="0"/>
                <a:ea typeface="굴림" pitchFamily="50" charset="-127"/>
                <a:cs typeface="Arial" charset="0"/>
              </a:rPr>
              <a:t>Chain coding with 4x4 block</a:t>
            </a:r>
          </a:p>
          <a:p>
            <a:pPr lvl="1"/>
            <a:r>
              <a:rPr lang="en-US" altLang="ko-KR" dirty="0" smtClean="0">
                <a:latin typeface="Arial" charset="0"/>
                <a:ea typeface="굴림" pitchFamily="50" charset="-127"/>
                <a:cs typeface="Arial" charset="0"/>
              </a:rPr>
              <a:t>A number of </a:t>
            </a:r>
            <a:r>
              <a:rPr lang="en-US" altLang="ko-KR" dirty="0" err="1" smtClean="0">
                <a:latin typeface="Arial" charset="0"/>
                <a:ea typeface="굴림" pitchFamily="50" charset="-127"/>
                <a:cs typeface="Arial" charset="0"/>
              </a:rPr>
              <a:t>edge_code</a:t>
            </a:r>
            <a:r>
              <a:rPr lang="en-US" altLang="ko-KR" dirty="0" smtClean="0">
                <a:latin typeface="Arial" charset="0"/>
                <a:ea typeface="굴림" pitchFamily="50" charset="-127"/>
                <a:cs typeface="Arial" charset="0"/>
              </a:rPr>
              <a:t> can have 2N (=8)</a:t>
            </a:r>
          </a:p>
          <a:p>
            <a:pPr lvl="1"/>
            <a:endParaRPr lang="en-US" altLang="ko-KR" dirty="0" smtClean="0">
              <a:latin typeface="Arial" charset="0"/>
              <a:ea typeface="굴림" pitchFamily="50" charset="-127"/>
              <a:cs typeface="Arial" charset="0"/>
            </a:endParaRPr>
          </a:p>
          <a:p>
            <a:pPr lvl="1"/>
            <a:endParaRPr lang="en-US" altLang="ko-KR" dirty="0" smtClean="0">
              <a:latin typeface="Arial" charset="0"/>
              <a:ea typeface="굴림" pitchFamily="50" charset="-127"/>
              <a:cs typeface="Arial" charset="0"/>
            </a:endParaRPr>
          </a:p>
          <a:p>
            <a:pPr lvl="1"/>
            <a:endParaRPr lang="en-US" altLang="ko-KR" dirty="0" smtClean="0">
              <a:latin typeface="Arial" charset="0"/>
              <a:ea typeface="굴림" pitchFamily="50" charset="-127"/>
              <a:cs typeface="Arial" charset="0"/>
            </a:endParaRPr>
          </a:p>
          <a:p>
            <a:pPr lvl="1"/>
            <a:endParaRPr lang="en-US" altLang="ko-KR" dirty="0" smtClean="0">
              <a:latin typeface="Arial" charset="0"/>
              <a:ea typeface="굴림" pitchFamily="50" charset="-127"/>
              <a:cs typeface="Arial" charset="0"/>
            </a:endParaRPr>
          </a:p>
          <a:p>
            <a:pPr lvl="1"/>
            <a:endParaRPr lang="en-US" altLang="ko-KR" dirty="0" smtClean="0">
              <a:latin typeface="Arial" charset="0"/>
              <a:ea typeface="굴림" pitchFamily="50" charset="-127"/>
              <a:cs typeface="Arial" charset="0"/>
            </a:endParaRPr>
          </a:p>
          <a:p>
            <a:pPr lvl="1"/>
            <a:endParaRPr lang="en-US" altLang="ko-KR" dirty="0" smtClean="0">
              <a:latin typeface="Arial" charset="0"/>
              <a:ea typeface="굴림" pitchFamily="50" charset="-127"/>
              <a:cs typeface="Arial" charset="0"/>
            </a:endParaRPr>
          </a:p>
          <a:p>
            <a:pPr lvl="1"/>
            <a:endParaRPr lang="en-US" altLang="ko-KR" dirty="0" smtClean="0">
              <a:latin typeface="Arial" charset="0"/>
              <a:ea typeface="굴림" pitchFamily="50" charset="-127"/>
              <a:cs typeface="Arial" charset="0"/>
            </a:endParaRPr>
          </a:p>
          <a:p>
            <a:pPr lvl="1"/>
            <a:endParaRPr lang="en-US" altLang="ko-KR" dirty="0" smtClean="0">
              <a:latin typeface="Arial" charset="0"/>
              <a:ea typeface="굴림" pitchFamily="50" charset="-127"/>
              <a:cs typeface="Arial" charset="0"/>
            </a:endParaRPr>
          </a:p>
          <a:p>
            <a:pPr lvl="1"/>
            <a:endParaRPr lang="en-US" altLang="ko-KR" dirty="0" smtClean="0">
              <a:latin typeface="Arial" charset="0"/>
              <a:ea typeface="굴림" pitchFamily="50" charset="-127"/>
              <a:cs typeface="Arial" charset="0"/>
            </a:endParaRPr>
          </a:p>
          <a:p>
            <a:pPr lvl="1"/>
            <a:r>
              <a:rPr lang="en-US" altLang="ko-KR" dirty="0" smtClean="0">
                <a:latin typeface="Arial" charset="0"/>
                <a:ea typeface="굴림" pitchFamily="50" charset="-127"/>
                <a:cs typeface="Arial" charset="0"/>
              </a:rPr>
              <a:t>Maximum number of context coded bins of a 8x8 block for ABC: 32</a:t>
            </a:r>
          </a:p>
          <a:p>
            <a:pPr lvl="1"/>
            <a:r>
              <a:rPr lang="en-US" altLang="ko-KR" dirty="0" smtClean="0">
                <a:latin typeface="Arial" charset="0"/>
                <a:ea typeface="굴림" pitchFamily="50" charset="-127"/>
                <a:cs typeface="Arial" charset="0"/>
              </a:rPr>
              <a:t>Comparing with the results of the last meeting</a:t>
            </a:r>
          </a:p>
          <a:p>
            <a:pPr lvl="2"/>
            <a:r>
              <a:rPr lang="en-US" altLang="ko-KR" dirty="0" smtClean="0">
                <a:latin typeface="Arial" charset="0"/>
                <a:ea typeface="굴림" pitchFamily="50" charset="-127"/>
                <a:cs typeface="Arial" charset="0"/>
              </a:rPr>
              <a:t>32 vs. 93.12 (about 1/3) </a:t>
            </a:r>
            <a:endParaRPr lang="ko-KR" altLang="en-US" dirty="0" smtClean="0">
              <a:latin typeface="Arial" charset="0"/>
              <a:ea typeface="굴림" pitchFamily="50" charset="-127"/>
              <a:cs typeface="Arial" charset="0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89EF-9348-4CD9-BC54-DA28951D8B24}" type="slidenum">
              <a:rPr lang="ko-KR" altLang="en-US" smtClean="0"/>
              <a:pPr/>
              <a:t>5</a:t>
            </a:fld>
            <a:endParaRPr lang="en-US" altLang="ko-KR" dirty="0" smtClean="0"/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642910" y="2189170"/>
          <a:ext cx="6072230" cy="23114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482754"/>
                <a:gridCol w="2169077"/>
                <a:gridCol w="2420399"/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kumimoji="1" lang="en-US" altLang="ko-KR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  <a:t>Syntax element</a:t>
                      </a:r>
                      <a:endParaRPr kumimoji="1" lang="ko-KR" altLang="en-US" sz="1200" b="1" dirty="0" smtClean="0">
                        <a:solidFill>
                          <a:schemeClr val="tx1"/>
                        </a:solidFill>
                        <a:latin typeface="Arial" pitchFamily="34" charset="0"/>
                        <a:ea typeface="굴림" charset="-127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kumimoji="1" lang="en-US" altLang="ko-KR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  <a:t>Context-coded bins</a:t>
                      </a:r>
                      <a:br>
                        <a:rPr kumimoji="1" lang="en-US" altLang="ko-KR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</a:br>
                      <a:r>
                        <a:rPr kumimoji="1" lang="en-US" altLang="ko-KR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  <a:t>for previous method</a:t>
                      </a:r>
                      <a:r>
                        <a:rPr kumimoji="1" lang="en-US" altLang="ko-KR" sz="12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  <a:t> </a:t>
                      </a:r>
                      <a:endParaRPr kumimoji="1" lang="ko-KR" altLang="en-US" sz="1200" b="1" dirty="0" smtClean="0">
                        <a:solidFill>
                          <a:schemeClr val="tx1"/>
                        </a:solidFill>
                        <a:latin typeface="Arial" pitchFamily="34" charset="0"/>
                        <a:ea typeface="굴림" charset="-127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  <a:t>Context-coded bins</a:t>
                      </a:r>
                      <a:br>
                        <a:rPr kumimoji="1" lang="en-US" altLang="ko-KR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</a:br>
                      <a:r>
                        <a:rPr kumimoji="1" lang="en-US" altLang="ko-KR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  <a:t>for proposed method</a:t>
                      </a:r>
                      <a:r>
                        <a:rPr kumimoji="1" lang="en-US" altLang="ko-KR" sz="12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  <a:t> </a:t>
                      </a:r>
                      <a:endParaRPr kumimoji="1" lang="ko-KR" altLang="en-US" sz="1200" b="1" dirty="0" smtClean="0">
                        <a:solidFill>
                          <a:schemeClr val="tx1"/>
                        </a:solidFill>
                        <a:latin typeface="Arial" pitchFamily="34" charset="0"/>
                        <a:ea typeface="굴림" charset="-127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kumimoji="1" lang="en-GB" altLang="ko-KR" sz="12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edge_start_side</a:t>
                      </a:r>
                      <a:endParaRPr kumimoji="1" lang="ko-KR" altLang="ko-KR" sz="12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kumimoji="1" lang="en-US" altLang="ko-KR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  <a:t>2</a:t>
                      </a:r>
                      <a:endParaRPr kumimoji="1" lang="ko-KR" altLang="en-US" sz="1400" dirty="0" smtClean="0">
                        <a:solidFill>
                          <a:schemeClr val="tx1"/>
                        </a:solidFill>
                        <a:latin typeface="Arial" pitchFamily="34" charset="0"/>
                        <a:ea typeface="굴림" charset="-127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kumimoji="1" lang="en-US" altLang="ko-KR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  <a:t>Bypass</a:t>
                      </a:r>
                      <a:endParaRPr kumimoji="1" lang="ko-KR" altLang="en-US" sz="1400" dirty="0" smtClean="0">
                        <a:solidFill>
                          <a:schemeClr val="tx1"/>
                        </a:solidFill>
                        <a:latin typeface="Arial" pitchFamily="34" charset="0"/>
                        <a:ea typeface="굴림" charset="-127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kumimoji="1" lang="en-GB" altLang="ko-KR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edge_start_position</a:t>
                      </a:r>
                      <a:endParaRPr kumimoji="1" lang="ko-KR" altLang="ko-KR" sz="12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kumimoji="1" lang="en-US" altLang="ko-KR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  <a:t>Bypass</a:t>
                      </a:r>
                      <a:endParaRPr kumimoji="1" lang="ko-KR" altLang="en-US" sz="1400" dirty="0" smtClean="0">
                        <a:solidFill>
                          <a:schemeClr val="tx1"/>
                        </a:solidFill>
                        <a:latin typeface="Arial" pitchFamily="34" charset="0"/>
                        <a:ea typeface="굴림" charset="-127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kumimoji="1" lang="en-US" altLang="ko-KR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  <a:t>Bypass</a:t>
                      </a:r>
                      <a:endParaRPr kumimoji="1" lang="ko-KR" altLang="en-US" sz="1400" dirty="0" smtClean="0">
                        <a:solidFill>
                          <a:schemeClr val="tx1"/>
                        </a:solidFill>
                        <a:latin typeface="Arial" pitchFamily="34" charset="0"/>
                        <a:ea typeface="굴림" charset="-127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kumimoji="1" lang="en-GB" altLang="ko-KR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num_edge_codes</a:t>
                      </a:r>
                      <a:endParaRPr kumimoji="1" lang="ko-KR" altLang="ko-KR" sz="12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kumimoji="1" lang="en-US" altLang="ko-KR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  <a:t>4</a:t>
                      </a:r>
                      <a:endParaRPr kumimoji="1" lang="ko-KR" altLang="en-US" sz="1400" dirty="0" smtClean="0">
                        <a:solidFill>
                          <a:schemeClr val="tx1"/>
                        </a:solidFill>
                        <a:latin typeface="Arial" pitchFamily="34" charset="0"/>
                        <a:ea typeface="굴림" charset="-127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kumimoji="1" lang="en-US" altLang="ko-KR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  <a:t>Bypass</a:t>
                      </a:r>
                      <a:endParaRPr kumimoji="1" lang="ko-KR" altLang="en-US" sz="1400" dirty="0" smtClean="0">
                        <a:solidFill>
                          <a:schemeClr val="tx1"/>
                        </a:solidFill>
                        <a:latin typeface="Arial" pitchFamily="34" charset="0"/>
                        <a:ea typeface="굴림" charset="-127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kumimoji="1" lang="en-GB" altLang="ko-KR" sz="12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edge_code</a:t>
                      </a:r>
                      <a:endParaRPr kumimoji="1" lang="ko-KR" altLang="ko-KR" sz="12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kumimoji="1" lang="en-US" altLang="ko-KR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  <a:t>2.16 * 8 = 17.28</a:t>
                      </a:r>
                      <a:endParaRPr kumimoji="1" lang="ko-KR" altLang="en-US" sz="1400" dirty="0" smtClean="0">
                        <a:solidFill>
                          <a:schemeClr val="tx1"/>
                        </a:solidFill>
                        <a:latin typeface="Arial" pitchFamily="34" charset="0"/>
                        <a:ea typeface="굴림" charset="-127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kumimoji="1" lang="en-US" altLang="ko-KR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  <a:t>1*8 = 8</a:t>
                      </a:r>
                      <a:endParaRPr kumimoji="1" lang="ko-KR" altLang="en-US" sz="1400" dirty="0" smtClean="0">
                        <a:solidFill>
                          <a:schemeClr val="tx1"/>
                        </a:solidFill>
                        <a:latin typeface="Arial" pitchFamily="34" charset="0"/>
                        <a:ea typeface="굴림" charset="-127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kumimoji="1" lang="en-US" altLang="ko-KR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Total</a:t>
                      </a:r>
                      <a:endParaRPr kumimoji="1" lang="ko-KR" altLang="ko-KR" sz="12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kumimoji="1" lang="en-US" altLang="ko-KR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  <a:t>23.28</a:t>
                      </a:r>
                      <a:endParaRPr kumimoji="1" lang="ko-KR" altLang="en-US" sz="1400" b="1" dirty="0" smtClean="0">
                        <a:solidFill>
                          <a:schemeClr val="tx1"/>
                        </a:solidFill>
                        <a:latin typeface="Arial" pitchFamily="34" charset="0"/>
                        <a:ea typeface="굴림" charset="-127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kumimoji="1" lang="en-US" altLang="ko-KR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  <a:t>8</a:t>
                      </a:r>
                      <a:endParaRPr kumimoji="1" lang="ko-KR" altLang="en-US" sz="1400" b="1" dirty="0" smtClean="0">
                        <a:solidFill>
                          <a:schemeClr val="tx1"/>
                        </a:solidFill>
                        <a:latin typeface="Arial" pitchFamily="34" charset="0"/>
                        <a:ea typeface="굴림" charset="-127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7286644" y="2643184"/>
          <a:ext cx="1643074" cy="1714510"/>
        </p:xfrm>
        <a:graphic>
          <a:graphicData uri="http://schemas.openxmlformats.org/drawingml/2006/table">
            <a:tbl>
              <a:tblPr/>
              <a:tblGrid>
                <a:gridCol w="821537"/>
                <a:gridCol w="821537"/>
              </a:tblGrid>
              <a:tr h="36739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  <a:t>Symbol 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  <a:t>probability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6942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  <a:t>0°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0.710 </a:t>
                      </a:r>
                      <a:endParaRPr lang="ko-KR" sz="1200" b="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42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  <a:t>45°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0.130 </a:t>
                      </a:r>
                      <a:endParaRPr lang="ko-KR" sz="1200" b="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42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  <a:t>-45°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0.145 </a:t>
                      </a:r>
                      <a:endParaRPr lang="ko-KR" sz="1200" b="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42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  <a:t>90°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0.012 </a:t>
                      </a:r>
                      <a:endParaRPr lang="ko-KR" sz="1200" b="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42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  <a:t>-90°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0.003 </a:t>
                      </a:r>
                      <a:endParaRPr lang="ko-KR" sz="1200" b="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Experimental results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ABC with </a:t>
            </a:r>
            <a:r>
              <a:rPr lang="en-US" altLang="ko-KR" dirty="0" smtClean="0">
                <a:ea typeface="굴림" pitchFamily="50" charset="-127"/>
              </a:rPr>
              <a:t>reduced context coded bins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89EF-9348-4CD9-BC54-DA28951D8B24}" type="slidenum">
              <a:rPr lang="ko-KR" altLang="en-US" smtClean="0"/>
              <a:pPr/>
              <a:t>6</a:t>
            </a:fld>
            <a:endParaRPr lang="en-US" altLang="ko-KR" dirty="0" smtClean="0"/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1523999" y="1529717"/>
          <a:ext cx="6096002" cy="2042159"/>
        </p:xfrm>
        <a:graphic>
          <a:graphicData uri="http://schemas.openxmlformats.org/drawingml/2006/table">
            <a:tbl>
              <a:tblPr/>
              <a:tblGrid>
                <a:gridCol w="665018"/>
                <a:gridCol w="628073"/>
                <a:gridCol w="628073"/>
                <a:gridCol w="628073"/>
                <a:gridCol w="628073"/>
                <a:gridCol w="628073"/>
                <a:gridCol w="628073"/>
                <a:gridCol w="554182"/>
                <a:gridCol w="554182"/>
                <a:gridCol w="554182"/>
              </a:tblGrid>
              <a:tr h="268778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0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1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2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video bitrate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total bitrate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synth PSNR / total bitrate 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enc time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dec time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ren time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Balloons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100.5%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106.3%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95.8%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Kendo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100.8%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98.2%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102.8%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Newspaper_CC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99.9%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108.8%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100.8%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GT_Fly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0.08%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101.3%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106.8%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Poznan_Hall2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0.18%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100.8%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104.4%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105.5%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Poznan_Street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-0.07%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101.2%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103.7%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105.6%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Undo_Dancer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100.7%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106.5%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97.9%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Shark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0.24%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102.2%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104.3%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1024x768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-0.18%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100.4%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104.4%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99.8%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1920x1088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-0.18%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104.7%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102.9%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average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0.13%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-0.18%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100.8%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104.6%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101.7%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1500166" y="4030047"/>
          <a:ext cx="6096002" cy="2042159"/>
        </p:xfrm>
        <a:graphic>
          <a:graphicData uri="http://schemas.openxmlformats.org/drawingml/2006/table">
            <a:tbl>
              <a:tblPr/>
              <a:tblGrid>
                <a:gridCol w="665018"/>
                <a:gridCol w="628073"/>
                <a:gridCol w="628073"/>
                <a:gridCol w="628073"/>
                <a:gridCol w="628073"/>
                <a:gridCol w="628073"/>
                <a:gridCol w="628073"/>
                <a:gridCol w="554182"/>
                <a:gridCol w="554182"/>
                <a:gridCol w="554182"/>
              </a:tblGrid>
              <a:tr h="268778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0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1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2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video bitrate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total bitrate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synth PSNR / total bitrate 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enc time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dec time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ren time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Balloons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-0.08%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102.6%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108.7%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107.9%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Kendo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102.2%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95.8%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109.2%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Newspaper_CC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-0.17%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102.5%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105.3%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107.2%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GT_Fly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102.3%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105.1%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100.3%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Poznan_Hall2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101.2%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103.0%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110.2%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Poznan_Street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101.5%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101.9%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92.1%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Undo_Dancer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-0.27%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104.3%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109.0%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Shark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0.09%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102.3%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104.7%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107.5%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1024x768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102.4%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103.3%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108.1%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1920x1088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-0.18%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101.6%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103.8%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103.8%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average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-0.16%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101.9%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103.6%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105.4%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571736" y="1285860"/>
            <a:ext cx="39421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ABC with reduced context coded bins vs. HTM-12.0 on CTC</a:t>
            </a:r>
            <a:endParaRPr lang="ko-KR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43174" y="3794943"/>
            <a:ext cx="38342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ABC with reduced context coded bins vs. HTM-12.0 on AI</a:t>
            </a:r>
            <a:endParaRPr lang="ko-KR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Experimental results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ABC without context model vs. HTM-12.0 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89EF-9348-4CD9-BC54-DA28951D8B24}" type="slidenum">
              <a:rPr lang="ko-KR" altLang="en-US" smtClean="0"/>
              <a:pPr/>
              <a:t>7</a:t>
            </a:fld>
            <a:endParaRPr lang="en-US" altLang="ko-KR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2571736" y="1285860"/>
            <a:ext cx="33730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ABC without context model vs. HTM-12.0 on CTC</a:t>
            </a:r>
            <a:endParaRPr lang="ko-KR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43174" y="3794943"/>
            <a:ext cx="3226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ABC without context model vs. HTM-12.0 on AI</a:t>
            </a:r>
            <a:endParaRPr lang="ko-KR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표 10"/>
          <p:cNvGraphicFramePr>
            <a:graphicFrameLocks noGrp="1"/>
          </p:cNvGraphicFramePr>
          <p:nvPr/>
        </p:nvGraphicFramePr>
        <p:xfrm>
          <a:off x="1571604" y="4030047"/>
          <a:ext cx="6096002" cy="2042159"/>
        </p:xfrm>
        <a:graphic>
          <a:graphicData uri="http://schemas.openxmlformats.org/drawingml/2006/table">
            <a:tbl>
              <a:tblPr/>
              <a:tblGrid>
                <a:gridCol w="665018"/>
                <a:gridCol w="628073"/>
                <a:gridCol w="628073"/>
                <a:gridCol w="628073"/>
                <a:gridCol w="628073"/>
                <a:gridCol w="628073"/>
                <a:gridCol w="628073"/>
                <a:gridCol w="554182"/>
                <a:gridCol w="554182"/>
                <a:gridCol w="554182"/>
              </a:tblGrid>
              <a:tr h="268778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0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1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2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video bitrate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total bitrate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synth PSNR / total bitrate 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enc time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dec time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ren time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Balloons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-0.07%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94.1%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Kendo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84.9%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97.5%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Newspaper_CC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-0.18%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93.5%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96.4%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GT_Fly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-0.09%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102.9%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94.5%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83.0%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Poznan_Hall2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-0.07%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101.4%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90.7%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90.2%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Poznan_Street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101.4%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92.0%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76.6%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Undo_Dancer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102.6%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93.8%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89.0%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Shark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0.09%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102.2%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94.9%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88.1%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1024x768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102.7%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90.8%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97.7%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1920x1088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93.2%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85.4%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average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-0.13%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102.3%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92.3%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90.0%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1523999" y="1556792"/>
          <a:ext cx="6096002" cy="2042159"/>
        </p:xfrm>
        <a:graphic>
          <a:graphicData uri="http://schemas.openxmlformats.org/drawingml/2006/table">
            <a:tbl>
              <a:tblPr/>
              <a:tblGrid>
                <a:gridCol w="665018"/>
                <a:gridCol w="628073"/>
                <a:gridCol w="628073"/>
                <a:gridCol w="628073"/>
                <a:gridCol w="628073"/>
                <a:gridCol w="628073"/>
                <a:gridCol w="628073"/>
                <a:gridCol w="554182"/>
                <a:gridCol w="554182"/>
                <a:gridCol w="554182"/>
              </a:tblGrid>
              <a:tr h="268778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0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1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2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video bitrate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total bitrate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synth PSNR / total bitrate 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enc time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dec time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ren time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Balloons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0.07%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-0.14%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101.2%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101.8%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Kendo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-0.18%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0.09%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100.9%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101.4%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99.3%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Newspaper_CC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0.14%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-0.18%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101.3%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103.7%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101.2%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GT_Fly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-0.19%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103.4%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99.5%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Poznan_Hall2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0.29%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100.5%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102.5%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100.2%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Poznan_Street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-0.18%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0.09%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101.6%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99.1%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Undo_Dancer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-0.38%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102.6%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98.7%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101.2%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Shark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-0.09%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-0.14%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0.24%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103.9%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96.2%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1024x768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-0.09%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102.3%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100.5%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1920x1088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102.4%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99.2%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100.5%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average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-0.10%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-0.05%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0.12%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-0.16%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101.9%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100.4%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100.5%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Conclusion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400" dirty="0" smtClean="0"/>
              <a:t>Advanced Boundary Chain (ABC) coding</a:t>
            </a:r>
          </a:p>
          <a:p>
            <a:pPr lvl="1"/>
            <a:r>
              <a:rPr lang="en-US" altLang="ko-KR" sz="2000" dirty="0" smtClean="0"/>
              <a:t>An arbitrary depth pattern is described by a chain code.</a:t>
            </a:r>
          </a:p>
          <a:p>
            <a:pPr lvl="1"/>
            <a:r>
              <a:rPr lang="en-US" altLang="ko-KR" sz="2000" dirty="0" smtClean="0"/>
              <a:t>No inter-component correlation between texture and depth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US" altLang="ko-KR" sz="2400" dirty="0" smtClean="0">
              <a:latin typeface="Arial" charset="0"/>
              <a:cs typeface="Arial" charset="0"/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altLang="ko-KR" sz="2400" dirty="0" smtClean="0">
                <a:latin typeface="Arial" charset="0"/>
                <a:cs typeface="Arial" charset="0"/>
              </a:rPr>
              <a:t>Two entropy coding methods for ABC was proposed.</a:t>
            </a:r>
          </a:p>
          <a:p>
            <a:pPr lvl="1"/>
            <a:r>
              <a:rPr lang="en-US" altLang="ko-KR" sz="2000" dirty="0" smtClean="0">
                <a:latin typeface="Arial" charset="0"/>
                <a:cs typeface="Arial" charset="0"/>
              </a:rPr>
              <a:t>Reduced context coded bins</a:t>
            </a:r>
          </a:p>
          <a:p>
            <a:pPr lvl="2"/>
            <a:r>
              <a:rPr lang="en-US" altLang="ko-KR" dirty="0" smtClean="0">
                <a:latin typeface="Arial" charset="0"/>
                <a:cs typeface="Arial" charset="0"/>
              </a:rPr>
              <a:t>The number of context coded bins was reduced to about 1/3.</a:t>
            </a:r>
          </a:p>
          <a:p>
            <a:pPr lvl="1"/>
            <a:r>
              <a:rPr lang="en-US" altLang="ko-KR" sz="2000" dirty="0" smtClean="0">
                <a:latin typeface="Arial" charset="0"/>
                <a:cs typeface="Arial" charset="0"/>
              </a:rPr>
              <a:t>Bypass coding</a:t>
            </a:r>
          </a:p>
          <a:p>
            <a:pPr lvl="1"/>
            <a:endParaRPr lang="en-US" altLang="ko-KR" sz="2000" dirty="0" smtClean="0">
              <a:latin typeface="Arial" charset="0"/>
              <a:cs typeface="Arial" charset="0"/>
            </a:endParaRPr>
          </a:p>
          <a:p>
            <a:r>
              <a:rPr lang="en-US" altLang="ko-KR" sz="2400" dirty="0" smtClean="0">
                <a:latin typeface="Arial" charset="0"/>
                <a:cs typeface="Arial" charset="0"/>
              </a:rPr>
              <a:t>Achieves 0.2% and 0.2% BD-rate savings under CTC, AI.</a:t>
            </a:r>
          </a:p>
          <a:p>
            <a:pPr lvl="1"/>
            <a:endParaRPr lang="en-US" altLang="ko-KR" sz="2200" dirty="0" smtClean="0">
              <a:latin typeface="Arial" charset="0"/>
              <a:cs typeface="Arial" charset="0"/>
            </a:endParaRPr>
          </a:p>
          <a:p>
            <a:pPr lvl="1"/>
            <a:endParaRPr lang="en-US" altLang="ko-KR" dirty="0" smtClean="0">
              <a:latin typeface="Arial" charset="0"/>
              <a:cs typeface="Arial" charset="0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89EF-9348-4CD9-BC54-DA28951D8B24}" type="slidenum">
              <a:rPr lang="ko-KR" altLang="en-US" smtClean="0"/>
              <a:pPr/>
              <a:t>8</a:t>
            </a:fld>
            <a:endParaRPr lang="en-US" altLang="ko-KR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3326</TotalTime>
  <Words>1583</Words>
  <Application>Microsoft Office PowerPoint</Application>
  <PresentationFormat>화면 슬라이드 쇼(4:3)</PresentationFormat>
  <Paragraphs>707</Paragraphs>
  <Slides>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9" baseType="lpstr">
      <vt:lpstr>Office 테마</vt:lpstr>
      <vt:lpstr>Advanced boundary chain coding for depth intra coding  JCT3V-J0051</vt:lpstr>
      <vt:lpstr>Summary</vt:lpstr>
      <vt:lpstr>슬라이드 3</vt:lpstr>
      <vt:lpstr>Advanced Boundary Chain (ABC) coding</vt:lpstr>
      <vt:lpstr>Context coded bins in size of 8x8 block for ABC</vt:lpstr>
      <vt:lpstr>Experimental results</vt:lpstr>
      <vt:lpstr>Experimental results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admin</dc:creator>
  <cp:lastModifiedBy>jungdong.seo</cp:lastModifiedBy>
  <cp:revision>85</cp:revision>
  <dcterms:created xsi:type="dcterms:W3CDTF">2014-07-10T08:57:38Z</dcterms:created>
  <dcterms:modified xsi:type="dcterms:W3CDTF">2014-10-18T13:57:01Z</dcterms:modified>
</cp:coreProperties>
</file>