
<file path=[Content_Types].xml><?xml version="1.0" encoding="utf-8"?>
<Types xmlns="http://schemas.openxmlformats.org/package/2006/content-types"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4.xml" ContentType="application/vnd.openxmlformats-officedocument.them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52" r:id="rId2"/>
  </p:sldMasterIdLst>
  <p:notesMasterIdLst>
    <p:notesMasterId r:id="rId8"/>
  </p:notesMasterIdLst>
  <p:handoutMasterIdLst>
    <p:handoutMasterId r:id="rId9"/>
  </p:handoutMasterIdLst>
  <p:sldIdLst>
    <p:sldId id="402" r:id="rId3"/>
    <p:sldId id="404" r:id="rId4"/>
    <p:sldId id="410" r:id="rId5"/>
    <p:sldId id="406" r:id="rId6"/>
    <p:sldId id="409" r:id="rId7"/>
  </p:sldIdLst>
  <p:sldSz cx="9906000" cy="6858000" type="A4"/>
  <p:notesSz cx="6807200" cy="9939338"/>
  <p:defaultTextStyle>
    <a:defPPr>
      <a:defRPr lang="ko-KR"/>
    </a:defPPr>
    <a:lvl1pPr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fontAlgn="base" latinLnBrk="1">
      <a:spcBef>
        <a:spcPct val="0"/>
      </a:spcBef>
      <a:spcAft>
        <a:spcPct val="0"/>
      </a:spcAft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6pPr>
    <a:lvl7pPr marL="27432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7pPr>
    <a:lvl8pPr marL="32004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8pPr>
    <a:lvl9pPr marL="3657600" algn="l" defTabSz="914400" rtl="0" eaLnBrk="1" latinLnBrk="1" hangingPunct="1">
      <a:defRPr kumimoji="1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DDDDD"/>
    <a:srgbClr val="FFCC99"/>
    <a:srgbClr val="0000CC"/>
    <a:srgbClr val="FFFFCC"/>
    <a:srgbClr val="CC0000"/>
    <a:srgbClr val="B2B2B2"/>
    <a:srgbClr val="C0C0C0"/>
    <a:srgbClr val="969696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스타일 없음, 표 눈금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616DA210-FB5B-4158-B5E0-FEB733F419BA}" styleName="밝은 스타일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163" autoAdjust="0"/>
    <p:restoredTop sz="93695" autoAdjust="0"/>
  </p:normalViewPr>
  <p:slideViewPr>
    <p:cSldViewPr>
      <p:cViewPr varScale="1">
        <p:scale>
          <a:sx n="85" d="100"/>
          <a:sy n="85" d="100"/>
        </p:scale>
        <p:origin x="-1620" y="-78"/>
      </p:cViewPr>
      <p:guideLst>
        <p:guide orient="horz" pos="2160"/>
        <p:guide pos="312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viewProps" Target="viewProps.xml"/><Relationship Id="rId5" Type="http://schemas.openxmlformats.org/officeDocument/2006/relationships/slide" Target="slides/slide3.xml"/><Relationship Id="rId10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56038" y="0"/>
            <a:ext cx="2949575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0397EAA9-6DB3-4E3D-BF2E-F82129CDB702}" type="datetimeFigureOut">
              <a:rPr lang="ko-KR" altLang="en-US"/>
              <a:pPr>
                <a:defRPr/>
              </a:pPr>
              <a:t>2014-10-18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56038" y="9440863"/>
            <a:ext cx="2949575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362CD017-E041-4629-86CB-A32503322ED2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1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8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6038" y="0"/>
            <a:ext cx="2949575" cy="496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12788" y="746125"/>
            <a:ext cx="5381625" cy="372586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9318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1038" y="4721225"/>
            <a:ext cx="5445125" cy="4471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noProof="0" smtClean="0"/>
              <a:t>마스터 텍스트 스타일을 편집합니다</a:t>
            </a:r>
          </a:p>
          <a:p>
            <a:pPr lvl="1"/>
            <a:r>
              <a:rPr lang="ko-KR" altLang="en-US" noProof="0" smtClean="0"/>
              <a:t>둘째 수준</a:t>
            </a:r>
          </a:p>
          <a:p>
            <a:pPr lvl="2"/>
            <a:r>
              <a:rPr lang="ko-KR" altLang="en-US" noProof="0" smtClean="0"/>
              <a:t>셋째 수준</a:t>
            </a:r>
          </a:p>
          <a:p>
            <a:pPr lvl="3"/>
            <a:r>
              <a:rPr lang="ko-KR" altLang="en-US" noProof="0" smtClean="0"/>
              <a:t>넷째 수준</a:t>
            </a:r>
          </a:p>
          <a:p>
            <a:pPr lvl="4"/>
            <a:r>
              <a:rPr lang="ko-KR" altLang="en-US" noProof="0" smtClean="0"/>
              <a:t>다섯째 수준</a:t>
            </a:r>
          </a:p>
        </p:txBody>
      </p:sp>
      <p:sp>
        <p:nvSpPr>
          <p:cNvPr id="9319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en-US" altLang="ko-KR"/>
          </a:p>
        </p:txBody>
      </p:sp>
      <p:sp>
        <p:nvSpPr>
          <p:cNvPr id="9319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6038" y="9440863"/>
            <a:ext cx="2949575" cy="496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2CFBB19A-0713-4FF5-A6DE-BC181416C138}" type="slidenum">
              <a:rPr lang="en-US" altLang="ko-KR"/>
              <a:pPr>
                <a:defRPr/>
              </a:pPr>
              <a:t>‹#›</a:t>
            </a:fld>
            <a:endParaRPr lang="en-US" altLang="ko-K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1pPr>
    <a:lvl2pPr marL="4572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2pPr>
    <a:lvl3pPr marL="9144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3pPr>
    <a:lvl4pPr marL="13716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4pPr>
    <a:lvl5pPr marL="1828800" algn="l" rtl="0" eaLnBrk="0" fontAlgn="base" latinLnBrk="1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굴림" pitchFamily="50" charset="-127"/>
        <a:ea typeface="굴림" pitchFamily="50" charset="-127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ko-KR" altLang="en-US" noProof="0" smtClean="0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38A282-E37F-45D9-AAC5-9857029B11CD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C1E9A5-F4DA-4DE7-856F-79833744B8E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AFD3D-ECFD-447E-BF1B-79E795141F11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16496" y="58614"/>
            <a:ext cx="8627368" cy="512866"/>
          </a:xfrm>
          <a:prstGeom prst="rect">
            <a:avLst/>
          </a:prstGeom>
        </p:spPr>
        <p:txBody>
          <a:bodyPr/>
          <a:lstStyle>
            <a:lvl1pPr algn="ctr">
              <a:defRPr sz="2800" b="1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416496" y="692696"/>
            <a:ext cx="8994204" cy="5433467"/>
          </a:xfrm>
          <a:prstGeom prst="rect">
            <a:avLst/>
          </a:prstGeom>
        </p:spPr>
        <p:txBody>
          <a:bodyPr/>
          <a:lstStyle>
            <a:lvl1pPr>
              <a:defRPr sz="20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1pPr>
            <a:lvl2pPr>
              <a:defRPr sz="18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2pPr>
            <a:lvl3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3pPr>
            <a:lvl4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4pPr>
            <a:lvl5pPr>
              <a:defRPr sz="1600">
                <a:latin typeface="Times New Roman" pitchFamily="18" charset="0"/>
                <a:ea typeface="맑은 고딕" pitchFamily="50" charset="-127"/>
                <a:cs typeface="Times New Roman" pitchFamily="18" charset="0"/>
              </a:defRPr>
            </a:lvl5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 dirty="0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0"/>
          </p:nvPr>
        </p:nvSpPr>
        <p:spPr>
          <a:xfrm>
            <a:off x="8553450" y="6453188"/>
            <a:ext cx="857250" cy="288925"/>
          </a:xfrm>
          <a:prstGeom prst="rect">
            <a:avLst/>
          </a:prstGeom>
        </p:spPr>
        <p:txBody>
          <a:bodyPr/>
          <a:lstStyle>
            <a:lvl1pPr algn="ctr">
              <a:defRPr sz="1400" b="1" smtClean="0">
                <a:latin typeface="Times New Roman" pitchFamily="18" charset="0"/>
                <a:ea typeface="굴림" pitchFamily="50" charset="-127"/>
                <a:cs typeface="Times New Roman" pitchFamily="18" charset="0"/>
              </a:defRPr>
            </a:lvl1pPr>
          </a:lstStyle>
          <a:p>
            <a:pPr>
              <a:defRPr/>
            </a:pPr>
            <a:fld id="{43BF5657-DECD-4C8D-824E-2E1493934BE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C52E609-5549-48EC-9509-8009C0E5B1B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669A52-B614-43F8-B8CF-73494D9096FC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5260D9-7856-4CED-93AD-AF2826CC7EA9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8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9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AC2777-C9FE-487F-BF1B-BD84ADE2E775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A4698E-2150-42E8-90C1-80D5041BEBC4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3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4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66647C-E014-436D-9695-2B83868CBDA7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7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78A9905-B4F3-40CA-B66D-6CEA370D502E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theme" Target="../theme/theme2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9" name="Line 21"/>
          <p:cNvSpPr>
            <a:spLocks noChangeShapeType="1"/>
          </p:cNvSpPr>
          <p:nvPr/>
        </p:nvSpPr>
        <p:spPr bwMode="auto">
          <a:xfrm>
            <a:off x="0" y="64531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  <p:sp>
        <p:nvSpPr>
          <p:cNvPr id="1031" name="Line 14"/>
          <p:cNvSpPr>
            <a:spLocks noChangeShapeType="1"/>
          </p:cNvSpPr>
          <p:nvPr/>
        </p:nvSpPr>
        <p:spPr bwMode="auto">
          <a:xfrm>
            <a:off x="0" y="534988"/>
            <a:ext cx="9906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>
              <a:defRPr/>
            </a:pPr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3" r:id="rId1"/>
    <p:sldLayoutId id="2147484014" r:id="rId2"/>
  </p:sldLayoutIdLst>
  <p:hf hdr="0" ftr="0" dt="0"/>
  <p:txStyles>
    <p:titleStyle>
      <a:lvl1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2pPr>
      <a:lvl3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3pPr>
      <a:lvl4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4pPr>
      <a:lvl5pPr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5pPr>
      <a:lvl6pPr marL="4572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6pPr>
      <a:lvl7pPr marL="9144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7pPr>
      <a:lvl8pPr marL="13716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8pPr>
      <a:lvl9pPr marL="1828800" algn="ctr" rtl="0" eaLnBrk="1" fontAlgn="base" latinLnBrk="1" hangingPunct="1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굴림" pitchFamily="50" charset="-127"/>
          <a:ea typeface="굴림" pitchFamily="50" charset="-127"/>
        </a:defRPr>
      </a:lvl9pPr>
    </p:titleStyle>
    <p:bodyStyle>
      <a:lvl1pPr marL="342900" indent="-3429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1" fontAlgn="base" latinLnBrk="1" hangingPunct="1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1" fontAlgn="base" latinLnBrk="1" hangingPunct="1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eaLnBrk="1" fontAlgn="base" latinLnBrk="1" hangingPunct="1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제목 개체 틀 1"/>
          <p:cNvSpPr>
            <a:spLocks noGrp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제목 스타일 편집</a:t>
            </a:r>
          </a:p>
        </p:txBody>
      </p:sp>
      <p:sp>
        <p:nvSpPr>
          <p:cNvPr id="2051" name="텍스트 개체 틀 2"/>
          <p:cNvSpPr>
            <a:spLocks noGrp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0" y="6356350"/>
            <a:ext cx="31369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6356350"/>
            <a:ext cx="2311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  <a:latin typeface="굴림" pitchFamily="50" charset="-127"/>
                <a:ea typeface="굴림" pitchFamily="50" charset="-127"/>
              </a:defRPr>
            </a:lvl1pPr>
          </a:lstStyle>
          <a:p>
            <a:pPr>
              <a:defRPr/>
            </a:pPr>
            <a:fld id="{9D41FCAC-7583-47E2-A501-91B002D2CB7B}" type="slidenum">
              <a:rPr lang="ko-KR" altLang="en-US"/>
              <a:pPr>
                <a:defRPr/>
              </a:pPr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04" r:id="rId1"/>
    <p:sldLayoutId id="2147484005" r:id="rId2"/>
    <p:sldLayoutId id="2147484006" r:id="rId3"/>
    <p:sldLayoutId id="2147484007" r:id="rId4"/>
    <p:sldLayoutId id="2147484008" r:id="rId5"/>
    <p:sldLayoutId id="2147484009" r:id="rId6"/>
    <p:sldLayoutId id="2147484010" r:id="rId7"/>
    <p:sldLayoutId id="2147484011" r:id="rId8"/>
    <p:sldLayoutId id="2147484012" r:id="rId9"/>
    <p:sldLayoutId id="2147484013" r:id="rId10"/>
  </p:sldLayoutIdLst>
  <p:hf hdr="0" ftr="0" dt="0"/>
  <p:txStyles>
    <p:titleStyle>
      <a:lvl1pPr algn="ctr" rtl="0" eaLnBrk="0" fontAlgn="base" latinLnBrk="1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2pPr>
      <a:lvl3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3pPr>
      <a:lvl4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4pPr>
      <a:lvl5pPr algn="ctr" rtl="0" eaLnBrk="0" fontAlgn="base" latinLnBrk="1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5pPr>
      <a:lvl6pPr marL="4572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6pPr>
      <a:lvl7pPr marL="9144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7pPr>
      <a:lvl8pPr marL="13716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8pPr>
      <a:lvl9pPr marL="1828800" algn="ctr" rtl="0" fontAlgn="base" latinLnBrk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맑은 고딕" pitchFamily="50" charset="-127"/>
          <a:ea typeface="맑은 고딕" pitchFamily="50" charset="-127"/>
        </a:defRPr>
      </a:lvl9pPr>
    </p:titleStyle>
    <p:bodyStyle>
      <a:lvl1pPr marL="342900" indent="-3429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latinLnBrk="1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그림 5" descr="백색바탕.pn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388350" y="6011863"/>
            <a:ext cx="1290638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9" name="Rectangle 2"/>
          <p:cNvSpPr>
            <a:spLocks noChangeArrowheads="1"/>
          </p:cNvSpPr>
          <p:nvPr/>
        </p:nvSpPr>
        <p:spPr bwMode="auto">
          <a:xfrm>
            <a:off x="560388" y="1268413"/>
            <a:ext cx="8640762" cy="1296987"/>
          </a:xfrm>
          <a:prstGeom prst="rect">
            <a:avLst/>
          </a:prstGeom>
          <a:solidFill>
            <a:srgbClr val="EAEAEA"/>
          </a:solidFill>
          <a:ln w="9525">
            <a:solidFill>
              <a:srgbClr val="C0C0C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Simplification for </a:t>
            </a:r>
            <a:r>
              <a:rPr lang="en-US" altLang="en-US" sz="2400" b="1" dirty="0" err="1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chroma</a:t>
            </a: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 IC</a:t>
            </a:r>
            <a:b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</a:br>
            <a:r>
              <a:rPr lang="en-US" altLang="en-US" sz="2400" b="1" dirty="0" smtClean="0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(JCT3V-J0050)</a:t>
            </a:r>
            <a:endParaRPr lang="en-US" altLang="en-US" sz="2400" b="1" dirty="0"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0" name="Text Box 6"/>
          <p:cNvSpPr txBox="1">
            <a:spLocks noChangeArrowheads="1"/>
          </p:cNvSpPr>
          <p:nvPr/>
        </p:nvSpPr>
        <p:spPr bwMode="auto">
          <a:xfrm>
            <a:off x="4271822" y="5378450"/>
            <a:ext cx="136236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 dirty="0" smtClean="0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October 2014</a:t>
            </a:r>
            <a:endParaRPr lang="en-US" altLang="ko-KR" sz="1600" b="1" dirty="0">
              <a:solidFill>
                <a:srgbClr val="000000"/>
              </a:solidFill>
              <a:latin typeface="Times New Roman" pitchFamily="18" charset="0"/>
              <a:ea typeface="돋움" pitchFamily="50" charset="-127"/>
              <a:cs typeface="Times New Roman" pitchFamily="18" charset="0"/>
            </a:endParaRPr>
          </a:p>
        </p:txBody>
      </p:sp>
      <p:sp>
        <p:nvSpPr>
          <p:cNvPr id="4101" name="Text Box 36"/>
          <p:cNvSpPr txBox="1">
            <a:spLocks noChangeArrowheads="1"/>
          </p:cNvSpPr>
          <p:nvPr/>
        </p:nvSpPr>
        <p:spPr bwMode="auto">
          <a:xfrm>
            <a:off x="4192588" y="5756275"/>
            <a:ext cx="1511300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marL="230188" indent="-230188" algn="ctr">
              <a:buFont typeface="Wingdings" pitchFamily="2" charset="2"/>
              <a:buNone/>
            </a:pPr>
            <a:r>
              <a:rPr lang="en-US" altLang="ko-KR" sz="1600" b="1">
                <a:solidFill>
                  <a:srgbClr val="000000"/>
                </a:solidFill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LG Electronics</a:t>
            </a:r>
          </a:p>
        </p:txBody>
      </p:sp>
      <p:sp>
        <p:nvSpPr>
          <p:cNvPr id="4102" name="Text Box 29"/>
          <p:cNvSpPr txBox="1">
            <a:spLocks noChangeArrowheads="1"/>
          </p:cNvSpPr>
          <p:nvPr/>
        </p:nvSpPr>
        <p:spPr bwMode="auto">
          <a:xfrm>
            <a:off x="0" y="3714750"/>
            <a:ext cx="9906000" cy="311150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 lIns="92075" tIns="46038" rIns="92075" bIns="46038">
            <a:spAutoFit/>
          </a:bodyPr>
          <a:lstStyle/>
          <a:p>
            <a:pPr marL="342900" indent="-342900" algn="ctr" defTabSz="762000">
              <a:lnSpc>
                <a:spcPct val="110000"/>
              </a:lnSpc>
              <a:spcBef>
                <a:spcPct val="40000"/>
              </a:spcBef>
            </a:pPr>
            <a:r>
              <a:rPr lang="en-US" altLang="ko-KR" sz="1400" b="1">
                <a:latin typeface="Times New Roman" pitchFamily="18" charset="0"/>
                <a:ea typeface="돋움" pitchFamily="50" charset="-127"/>
                <a:cs typeface="Times New Roman" pitchFamily="18" charset="0"/>
              </a:rPr>
              <a:t>Junghak Nam (junghak.nam@lge.com)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Summary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hangingPunct="0"/>
            <a:r>
              <a:rPr lang="en-CA" altLang="ko-KR" dirty="0" smtClean="0"/>
              <a:t>In the current 3D-HEVC, IC is applied </a:t>
            </a:r>
            <a:r>
              <a:rPr lang="en-CA" altLang="ko-KR" dirty="0" smtClean="0"/>
              <a:t>to both </a:t>
            </a:r>
            <a:r>
              <a:rPr lang="en-CA" altLang="ko-KR" dirty="0" err="1" smtClean="0"/>
              <a:t>luma</a:t>
            </a:r>
            <a:r>
              <a:rPr lang="en-CA" altLang="ko-KR" dirty="0" smtClean="0"/>
              <a:t> </a:t>
            </a:r>
            <a:r>
              <a:rPr lang="en-CA" altLang="ko-KR" dirty="0" smtClean="0"/>
              <a:t>and </a:t>
            </a:r>
            <a:r>
              <a:rPr lang="en-CA" altLang="ko-KR" dirty="0" err="1" smtClean="0"/>
              <a:t>chroma</a:t>
            </a:r>
            <a:r>
              <a:rPr lang="en-CA" altLang="ko-KR" dirty="0" smtClean="0"/>
              <a:t> </a:t>
            </a:r>
            <a:r>
              <a:rPr lang="en-CA" altLang="ko-KR" dirty="0" smtClean="0"/>
              <a:t> </a:t>
            </a:r>
            <a:endParaRPr lang="en-CA" altLang="ko-KR" dirty="0" smtClean="0"/>
          </a:p>
          <a:p>
            <a:pPr lvl="1" hangingPunct="0"/>
            <a:r>
              <a:rPr lang="en-CA" altLang="ko-KR" dirty="0" err="1" smtClean="0"/>
              <a:t>Chroma</a:t>
            </a:r>
            <a:r>
              <a:rPr lang="en-CA" altLang="ko-KR" dirty="0" smtClean="0"/>
              <a:t> </a:t>
            </a:r>
            <a:r>
              <a:rPr lang="en-CA" altLang="ko-KR" dirty="0" smtClean="0"/>
              <a:t>comes from different physics</a:t>
            </a:r>
            <a:endParaRPr lang="ko-KR" altLang="ko-KR" dirty="0" smtClean="0"/>
          </a:p>
          <a:p>
            <a:pPr lvl="1"/>
            <a:r>
              <a:rPr lang="en-CA" altLang="ko-KR" dirty="0" smtClean="0"/>
              <a:t>AX+B model does not seem to bring additional coding benefits over X+B for </a:t>
            </a:r>
            <a:r>
              <a:rPr lang="en-CA" altLang="ko-KR" dirty="0" err="1" smtClean="0"/>
              <a:t>chroma</a:t>
            </a:r>
            <a:endParaRPr lang="en-CA" altLang="ko-KR" dirty="0" smtClean="0"/>
          </a:p>
          <a:p>
            <a:pPr lvl="1"/>
            <a:endParaRPr lang="en-CA" altLang="ko-KR" dirty="0" smtClean="0"/>
          </a:p>
          <a:p>
            <a:r>
              <a:rPr lang="en-CA" altLang="ko-KR" dirty="0" smtClean="0"/>
              <a:t>Proposed </a:t>
            </a:r>
            <a:r>
              <a:rPr lang="en-CA" altLang="ko-KR" dirty="0" smtClean="0"/>
              <a:t>methods</a:t>
            </a:r>
            <a:endParaRPr lang="en-CA" altLang="ko-KR" dirty="0" smtClean="0"/>
          </a:p>
          <a:p>
            <a:pPr lvl="1" hangingPunct="0"/>
            <a:r>
              <a:rPr lang="en-US" altLang="ko-KR" dirty="0" smtClean="0"/>
              <a:t>Method 1: removal of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  <a:endParaRPr lang="ko-KR" altLang="ko-KR" dirty="0" smtClean="0"/>
          </a:p>
          <a:p>
            <a:pPr lvl="1" hangingPunct="0"/>
            <a:r>
              <a:rPr lang="en-US" altLang="ko-KR" dirty="0" smtClean="0"/>
              <a:t>Method 2: offset model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2</a:t>
            </a:fld>
            <a:endParaRPr lang="ko-KR" alt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Complexity analysis</a:t>
            </a:r>
            <a:endParaRPr lang="ko-KR" altLang="en-US" dirty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3</a:t>
            </a:fld>
            <a:endParaRPr lang="ko-KR" altLang="en-US"/>
          </a:p>
        </p:txBody>
      </p:sp>
      <p:sp>
        <p:nvSpPr>
          <p:cNvPr id="8" name="내용 개체 틀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lvl="1" indent="-342900" hangingPunct="0">
              <a:buFontTx/>
              <a:buChar char="•"/>
            </a:pPr>
            <a:r>
              <a:rPr lang="en-US" altLang="ko-KR" dirty="0" smtClean="0"/>
              <a:t>Method 1: removal of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  <a:endParaRPr lang="ko-KR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endParaRPr lang="en-US" altLang="ko-KR" dirty="0" smtClean="0"/>
          </a:p>
          <a:p>
            <a:pPr hangingPunct="0"/>
            <a:r>
              <a:rPr lang="en-US" altLang="ko-KR" dirty="0" smtClean="0"/>
              <a:t>Method 2: offset model for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</a:p>
        </p:txBody>
      </p:sp>
      <p:graphicFrame>
        <p:nvGraphicFramePr>
          <p:cNvPr id="9" name="표 8"/>
          <p:cNvGraphicFramePr>
            <a:graphicFrameLocks noGrp="1"/>
          </p:cNvGraphicFramePr>
          <p:nvPr/>
        </p:nvGraphicFramePr>
        <p:xfrm>
          <a:off x="881034" y="4214818"/>
          <a:ext cx="8215370" cy="2071701"/>
        </p:xfrm>
        <a:graphic>
          <a:graphicData uri="http://schemas.openxmlformats.org/drawingml/2006/table">
            <a:tbl>
              <a:tblPr/>
              <a:tblGrid>
                <a:gridCol w="3631432"/>
                <a:gridCol w="2369360"/>
                <a:gridCol w="2214578"/>
              </a:tblGrid>
              <a:tr h="69056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Operations used for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IC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(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Uni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-prediction)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ADD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+CMP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MUL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(most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are general ones)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Anchor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6N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+16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30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6N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+8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15</a:t>
                      </a:r>
                      <a:endParaRPr lang="ko-KR" alt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latin typeface="Times New Roman"/>
                          <a:ea typeface="PMingLiU"/>
                        </a:rPr>
                        <a:t>Proposed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6N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+12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N+1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4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4N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+4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5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4" name="아래쪽 화살표 13"/>
          <p:cNvSpPr/>
          <p:nvPr/>
        </p:nvSpPr>
        <p:spPr>
          <a:xfrm>
            <a:off x="6851266" y="5432257"/>
            <a:ext cx="2286016" cy="357190"/>
          </a:xfrm>
          <a:prstGeom prst="downArrow">
            <a:avLst>
              <a:gd name="adj1" fmla="val 55581"/>
              <a:gd name="adj2" fmla="val 3809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6" name="아래쪽 화살표 15"/>
          <p:cNvSpPr/>
          <p:nvPr/>
        </p:nvSpPr>
        <p:spPr>
          <a:xfrm>
            <a:off x="4553278" y="5429264"/>
            <a:ext cx="2286016" cy="357190"/>
          </a:xfrm>
          <a:prstGeom prst="downArrow">
            <a:avLst>
              <a:gd name="adj1" fmla="val 55581"/>
              <a:gd name="adj2" fmla="val 3809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5" name="직사각형 14"/>
          <p:cNvSpPr/>
          <p:nvPr/>
        </p:nvSpPr>
        <p:spPr>
          <a:xfrm>
            <a:off x="7394179" y="5389725"/>
            <a:ext cx="11897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2N</a:t>
            </a:r>
            <a:r>
              <a:rPr lang="en-US" altLang="ko-KR" sz="1600" b="1" baseline="30000" dirty="0" smtClean="0">
                <a:solidFill>
                  <a:schemeClr val="bg1"/>
                </a:solidFill>
                <a:latin typeface="Times New Roman"/>
                <a:ea typeface="SimSun"/>
              </a:rPr>
              <a:t>2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+4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PMingLiU"/>
              </a:rPr>
              <a:t>N+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10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11" name="직사각형 10"/>
          <p:cNvSpPr/>
          <p:nvPr/>
        </p:nvSpPr>
        <p:spPr>
          <a:xfrm>
            <a:off x="5354376" y="5386732"/>
            <a:ext cx="756938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4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PMingLiU"/>
              </a:rPr>
              <a:t>N+16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graphicFrame>
        <p:nvGraphicFramePr>
          <p:cNvPr id="17" name="표 16"/>
          <p:cNvGraphicFramePr>
            <a:graphicFrameLocks noGrp="1"/>
          </p:cNvGraphicFramePr>
          <p:nvPr/>
        </p:nvGraphicFramePr>
        <p:xfrm>
          <a:off x="881034" y="1214422"/>
          <a:ext cx="8215370" cy="2071701"/>
        </p:xfrm>
        <a:graphic>
          <a:graphicData uri="http://schemas.openxmlformats.org/drawingml/2006/table">
            <a:tbl>
              <a:tblPr/>
              <a:tblGrid>
                <a:gridCol w="3631432"/>
                <a:gridCol w="2369360"/>
                <a:gridCol w="2214578"/>
              </a:tblGrid>
              <a:tr h="690567"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Operations used for 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IC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(</a:t>
                      </a:r>
                      <a:r>
                        <a:rPr lang="en-US" sz="1600" dirty="0" err="1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Uni</a:t>
                      </a: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-prediction)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ADD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+CMP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MUL</a:t>
                      </a:r>
                      <a:b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</a:br>
                      <a:r>
                        <a:rPr lang="en-US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(most </a:t>
                      </a:r>
                      <a:r>
                        <a:rPr lang="en-US" sz="1600" dirty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are general ones)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Anchor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6N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+16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30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6N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+8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15</a:t>
                      </a:r>
                      <a:endParaRPr lang="ko-KR" alt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9056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latin typeface="Times New Roman"/>
                          <a:ea typeface="PMingLiU"/>
                        </a:rPr>
                        <a:t>Proposed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1" hangingPunct="0">
                        <a:lnSpc>
                          <a:spcPct val="100000"/>
                        </a:lnSpc>
                        <a:spcBef>
                          <a:spcPts val="68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  <a:defRPr/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4N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+8N+10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hangingPunct="0">
                        <a:spcBef>
                          <a:spcPts val="680"/>
                        </a:spcBef>
                        <a:spcAft>
                          <a:spcPts val="0"/>
                        </a:spcAft>
                        <a:tabLst>
                          <a:tab pos="228600" algn="l"/>
                          <a:tab pos="457200" algn="l"/>
                          <a:tab pos="685800" algn="l"/>
                          <a:tab pos="914400" algn="l"/>
                        </a:tabLst>
                      </a:pP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4N</a:t>
                      </a:r>
                      <a:r>
                        <a:rPr lang="en-US" altLang="ko-KR" sz="1600" baseline="300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2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+4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PMingLiU"/>
                        </a:rPr>
                        <a:t>N+</a:t>
                      </a:r>
                      <a:r>
                        <a:rPr lang="en-US" altLang="ko-KR" sz="1600" dirty="0" smtClean="0">
                          <a:solidFill>
                            <a:srgbClr val="000000"/>
                          </a:solidFill>
                          <a:latin typeface="Times New Roman"/>
                          <a:ea typeface="SimSun"/>
                        </a:rPr>
                        <a:t>5</a:t>
                      </a:r>
                      <a:endParaRPr lang="ko-KR" sz="1600" dirty="0">
                        <a:latin typeface="Times New Roman"/>
                        <a:ea typeface="PMingLiU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8" name="아래쪽 화살표 17"/>
          <p:cNvSpPr/>
          <p:nvPr/>
        </p:nvSpPr>
        <p:spPr>
          <a:xfrm>
            <a:off x="6851266" y="2431861"/>
            <a:ext cx="2286016" cy="357190"/>
          </a:xfrm>
          <a:prstGeom prst="downArrow">
            <a:avLst>
              <a:gd name="adj1" fmla="val 55581"/>
              <a:gd name="adj2" fmla="val 3809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9" name="아래쪽 화살표 18"/>
          <p:cNvSpPr/>
          <p:nvPr/>
        </p:nvSpPr>
        <p:spPr>
          <a:xfrm>
            <a:off x="4553278" y="2428868"/>
            <a:ext cx="2286016" cy="357190"/>
          </a:xfrm>
          <a:prstGeom prst="downArrow">
            <a:avLst>
              <a:gd name="adj1" fmla="val 55581"/>
              <a:gd name="adj2" fmla="val 38094"/>
            </a:avLst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0" name="직사각형 19"/>
          <p:cNvSpPr/>
          <p:nvPr/>
        </p:nvSpPr>
        <p:spPr>
          <a:xfrm>
            <a:off x="7394179" y="2389329"/>
            <a:ext cx="1189749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2N</a:t>
            </a:r>
            <a:r>
              <a:rPr lang="en-US" altLang="ko-KR" sz="1600" b="1" baseline="30000" dirty="0" smtClean="0">
                <a:solidFill>
                  <a:schemeClr val="bg1"/>
                </a:solidFill>
                <a:latin typeface="Times New Roman"/>
                <a:ea typeface="SimSun"/>
              </a:rPr>
              <a:t>2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+4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PMingLiU"/>
              </a:rPr>
              <a:t>N+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10</a:t>
            </a:r>
            <a:endParaRPr lang="ko-KR" altLang="en-US" sz="1600" b="1" dirty="0">
              <a:solidFill>
                <a:schemeClr val="bg1"/>
              </a:solidFill>
            </a:endParaRPr>
          </a:p>
        </p:txBody>
      </p:sp>
      <p:sp>
        <p:nvSpPr>
          <p:cNvPr id="21" name="직사각형 20"/>
          <p:cNvSpPr/>
          <p:nvPr/>
        </p:nvSpPr>
        <p:spPr>
          <a:xfrm>
            <a:off x="5088551" y="2386336"/>
            <a:ext cx="119295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2N</a:t>
            </a:r>
            <a:r>
              <a:rPr lang="en-US" altLang="ko-KR" sz="1600" b="1" baseline="30000" dirty="0" smtClean="0">
                <a:solidFill>
                  <a:schemeClr val="bg1"/>
                </a:solidFill>
                <a:latin typeface="Times New Roman"/>
                <a:ea typeface="SimSun"/>
              </a:rPr>
              <a:t>2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+8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PMingLiU"/>
              </a:rPr>
              <a:t>N+</a:t>
            </a:r>
            <a:r>
              <a:rPr lang="en-US" altLang="ko-KR" sz="1600" b="1" dirty="0" smtClean="0">
                <a:solidFill>
                  <a:schemeClr val="bg1"/>
                </a:solidFill>
                <a:latin typeface="Times New Roman"/>
                <a:ea typeface="SimSun"/>
              </a:rPr>
              <a:t>20</a:t>
            </a:r>
            <a:endParaRPr lang="ko-KR" altLang="en-US" sz="1600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CTC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</a:t>
            </a:r>
            <a:r>
              <a:rPr lang="en-US" altLang="ko-KR" dirty="0" smtClean="0"/>
              <a:t>removal of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4</a:t>
            </a:fld>
            <a:endParaRPr lang="ko-KR" altLang="en-US"/>
          </a:p>
        </p:txBody>
      </p:sp>
      <p:pic>
        <p:nvPicPr>
          <p:cNvPr id="7" name="그림 6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ko-KR" dirty="0" smtClean="0"/>
              <a:t>Experimental results</a:t>
            </a:r>
            <a:endParaRPr lang="ko-KR" altLang="en-US" dirty="0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zh-TW" dirty="0" smtClean="0"/>
              <a:t>Anchor : HTM-12.0 under CTC</a:t>
            </a:r>
          </a:p>
          <a:p>
            <a:r>
              <a:rPr lang="en-US" altLang="zh-TW" dirty="0" smtClean="0"/>
              <a:t>Tested  : </a:t>
            </a:r>
            <a:r>
              <a:rPr lang="en-CA" altLang="ko-KR" dirty="0" smtClean="0"/>
              <a:t>Proposed offset model of </a:t>
            </a:r>
            <a:r>
              <a:rPr lang="en-US" altLang="ko-KR" dirty="0" err="1" smtClean="0"/>
              <a:t>chroma</a:t>
            </a:r>
            <a:r>
              <a:rPr lang="en-US" altLang="ko-KR" dirty="0" smtClean="0"/>
              <a:t> IC</a:t>
            </a:r>
            <a:endParaRPr lang="en-US" altLang="zh-TW" i="1" dirty="0" smtClean="0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3BF5657-DECD-4C8D-824E-2E1493934BEE}" type="slidenum">
              <a:rPr lang="ko-KR" altLang="en-US" smtClean="0"/>
              <a:pPr>
                <a:defRPr/>
              </a:pPr>
              <a:t>5</a:t>
            </a:fld>
            <a:endParaRPr lang="ko-KR" altLang="en-US"/>
          </a:p>
        </p:txBody>
      </p:sp>
      <p:pic>
        <p:nvPicPr>
          <p:cNvPr id="6" name="그림 5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66720" y="1643050"/>
            <a:ext cx="8572560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">
  <a:themeElements>
    <a:clrScheme name="1_기본 디자인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1_기본 디자인">
      <a:majorFont>
        <a:latin typeface="굴림"/>
        <a:ea typeface="굴림"/>
        <a:cs typeface=""/>
      </a:majorFont>
      <a:minorFont>
        <a:latin typeface="굴림"/>
        <a:ea typeface="굴림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기본 디자인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기본 디자인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기본 디자인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디자인 사용자 지정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테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363</TotalTime>
  <Words>141</Words>
  <Application>Microsoft Office PowerPoint</Application>
  <PresentationFormat>A4 용지(210x297mm)</PresentationFormat>
  <Paragraphs>54</Paragraphs>
  <Slides>5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2</vt:i4>
      </vt:variant>
      <vt:variant>
        <vt:lpstr>슬라이드 제목</vt:lpstr>
      </vt:variant>
      <vt:variant>
        <vt:i4>5</vt:i4>
      </vt:variant>
    </vt:vector>
  </HeadingPairs>
  <TitlesOfParts>
    <vt:vector size="7" baseType="lpstr">
      <vt:lpstr>blank</vt:lpstr>
      <vt:lpstr>디자인 사용자 지정</vt:lpstr>
      <vt:lpstr>슬라이드 1</vt:lpstr>
      <vt:lpstr>Summary</vt:lpstr>
      <vt:lpstr>Complexity analysis</vt:lpstr>
      <vt:lpstr>Experimental results</vt:lpstr>
      <vt:lpstr>Experimental results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남정학/선임연구원/Convergence(연)ATS팀(junghak.nam@lge.com)</dc:creator>
  <cp:lastModifiedBy>Sehoon Yea</cp:lastModifiedBy>
  <cp:revision>14</cp:revision>
  <dcterms:created xsi:type="dcterms:W3CDTF">2014-10-01T00:00:45Z</dcterms:created>
  <dcterms:modified xsi:type="dcterms:W3CDTF">2014-10-17T17:39:12Z</dcterms:modified>
</cp:coreProperties>
</file>