
<file path=[Content_Types].xml><?xml version="1.0" encoding="utf-8"?>
<Types xmlns="http://schemas.openxmlformats.org/package/2006/content-types">
  <Override PartName="/ppt/slideMasters/slideMaster2.xml" ContentType="application/vnd.openxmlformats-officedocument.presentationml.slideMaster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4.xml" ContentType="application/vnd.openxmlformats-officedocument.them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9" r:id="rId1"/>
    <p:sldMasterId id="2147483652" r:id="rId2"/>
  </p:sldMasterIdLst>
  <p:notesMasterIdLst>
    <p:notesMasterId r:id="rId6"/>
  </p:notesMasterIdLst>
  <p:handoutMasterIdLst>
    <p:handoutMasterId r:id="rId7"/>
  </p:handoutMasterIdLst>
  <p:sldIdLst>
    <p:sldId id="402" r:id="rId3"/>
    <p:sldId id="404" r:id="rId4"/>
    <p:sldId id="406" r:id="rId5"/>
  </p:sldIdLst>
  <p:sldSz cx="9906000" cy="6858000" type="A4"/>
  <p:notesSz cx="6807200" cy="9939338"/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5pPr>
    <a:lvl6pPr marL="22860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6pPr>
    <a:lvl7pPr marL="27432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7pPr>
    <a:lvl8pPr marL="32004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8pPr>
    <a:lvl9pPr marL="36576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DDDDD"/>
    <a:srgbClr val="FFCC99"/>
    <a:srgbClr val="0000CC"/>
    <a:srgbClr val="FFFFCC"/>
    <a:srgbClr val="CC0000"/>
    <a:srgbClr val="B2B2B2"/>
    <a:srgbClr val="C0C0C0"/>
    <a:srgbClr val="969696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스타일 없음, 표 눈금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616DA210-FB5B-4158-B5E0-FEB733F419BA}" styleName="밝은 스타일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9163" autoAdjust="0"/>
    <p:restoredTop sz="93695" autoAdjust="0"/>
  </p:normalViewPr>
  <p:slideViewPr>
    <p:cSldViewPr>
      <p:cViewPr varScale="1">
        <p:scale>
          <a:sx n="85" d="100"/>
          <a:sy n="85" d="100"/>
        </p:scale>
        <p:origin x="-1620" y="-78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57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3856038" y="0"/>
            <a:ext cx="294957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fld id="{0397EAA9-6DB3-4E3D-BF2E-F82129CDB702}" type="datetimeFigureOut">
              <a:rPr lang="ko-KR" altLang="en-US"/>
              <a:pPr>
                <a:defRPr/>
              </a:pPr>
              <a:t>2014-10-18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0" y="9440863"/>
            <a:ext cx="2949575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3856038" y="9440863"/>
            <a:ext cx="2949575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fld id="{362CD017-E041-4629-86CB-A32503322ED2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9575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9318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6038" y="0"/>
            <a:ext cx="2949575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1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712788" y="746125"/>
            <a:ext cx="5381625" cy="37258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318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1038" y="4721225"/>
            <a:ext cx="5445125" cy="4471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noProof="0" smtClean="0"/>
              <a:t>마스터 텍스트 스타일을 편집합니다</a:t>
            </a:r>
          </a:p>
          <a:p>
            <a:pPr lvl="1"/>
            <a:r>
              <a:rPr lang="ko-KR" altLang="en-US" noProof="0" smtClean="0"/>
              <a:t>둘째 수준</a:t>
            </a:r>
          </a:p>
          <a:p>
            <a:pPr lvl="2"/>
            <a:r>
              <a:rPr lang="ko-KR" altLang="en-US" noProof="0" smtClean="0"/>
              <a:t>셋째 수준</a:t>
            </a:r>
          </a:p>
          <a:p>
            <a:pPr lvl="3"/>
            <a:r>
              <a:rPr lang="ko-KR" altLang="en-US" noProof="0" smtClean="0"/>
              <a:t>넷째 수준</a:t>
            </a:r>
          </a:p>
          <a:p>
            <a:pPr lvl="4"/>
            <a:r>
              <a:rPr lang="ko-KR" altLang="en-US" noProof="0" smtClean="0"/>
              <a:t>다섯째 수준</a:t>
            </a:r>
          </a:p>
        </p:txBody>
      </p:sp>
      <p:sp>
        <p:nvSpPr>
          <p:cNvPr id="9319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40863"/>
            <a:ext cx="2949575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9319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6038" y="9440863"/>
            <a:ext cx="2949575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fld id="{2CFBB19A-0713-4FF5-A6DE-BC181416C138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1pPr>
    <a:lvl2pPr marL="4572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2pPr>
    <a:lvl3pPr marL="9144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3pPr>
    <a:lvl4pPr marL="13716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4pPr>
    <a:lvl5pPr marL="18288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ko-KR" altLang="en-US" noProof="0" smtClean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7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38A282-E37F-45D9-AAC5-9857029B11CD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C1E9A5-F4DA-4DE7-856F-79833744B8E1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8AFD3D-ECFD-447E-BF1B-79E795141F11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16496" y="58614"/>
            <a:ext cx="8627368" cy="512866"/>
          </a:xfrm>
          <a:prstGeom prst="rect">
            <a:avLst/>
          </a:prstGeom>
        </p:spPr>
        <p:txBody>
          <a:bodyPr/>
          <a:lstStyle>
            <a:lvl1pPr algn="ctr">
              <a:defRPr sz="2800" b="1">
                <a:latin typeface="Times New Roman" pitchFamily="18" charset="0"/>
                <a:ea typeface="맑은 고딕" pitchFamily="50" charset="-127"/>
                <a:cs typeface="Times New Roman" pitchFamily="18" charset="0"/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16496" y="692696"/>
            <a:ext cx="8994204" cy="5433467"/>
          </a:xfrm>
          <a:prstGeom prst="rect">
            <a:avLst/>
          </a:prstGeom>
        </p:spPr>
        <p:txBody>
          <a:bodyPr/>
          <a:lstStyle>
            <a:lvl1pPr>
              <a:defRPr sz="2000">
                <a:latin typeface="Times New Roman" pitchFamily="18" charset="0"/>
                <a:ea typeface="맑은 고딕" pitchFamily="50" charset="-127"/>
                <a:cs typeface="Times New Roman" pitchFamily="18" charset="0"/>
              </a:defRPr>
            </a:lvl1pPr>
            <a:lvl2pPr>
              <a:defRPr sz="1800">
                <a:latin typeface="Times New Roman" pitchFamily="18" charset="0"/>
                <a:ea typeface="맑은 고딕" pitchFamily="50" charset="-127"/>
                <a:cs typeface="Times New Roman" pitchFamily="18" charset="0"/>
              </a:defRPr>
            </a:lvl2pPr>
            <a:lvl3pPr>
              <a:defRPr sz="1600">
                <a:latin typeface="Times New Roman" pitchFamily="18" charset="0"/>
                <a:ea typeface="맑은 고딕" pitchFamily="50" charset="-127"/>
                <a:cs typeface="Times New Roman" pitchFamily="18" charset="0"/>
              </a:defRPr>
            </a:lvl3pPr>
            <a:lvl4pPr>
              <a:defRPr sz="1600">
                <a:latin typeface="Times New Roman" pitchFamily="18" charset="0"/>
                <a:ea typeface="맑은 고딕" pitchFamily="50" charset="-127"/>
                <a:cs typeface="Times New Roman" pitchFamily="18" charset="0"/>
              </a:defRPr>
            </a:lvl4pPr>
            <a:lvl5pPr>
              <a:defRPr sz="1600">
                <a:latin typeface="Times New Roman" pitchFamily="18" charset="0"/>
                <a:ea typeface="맑은 고딕" pitchFamily="50" charset="-127"/>
                <a:cs typeface="Times New Roman" pitchFamily="18" charset="0"/>
              </a:defRPr>
            </a:lvl5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 dirty="0"/>
          </a:p>
        </p:txBody>
      </p:sp>
      <p:sp>
        <p:nvSpPr>
          <p:cNvPr id="4" name="슬라이드 번호 개체 틀 5"/>
          <p:cNvSpPr>
            <a:spLocks noGrp="1"/>
          </p:cNvSpPr>
          <p:nvPr>
            <p:ph type="sldNum" sz="quarter" idx="10"/>
          </p:nvPr>
        </p:nvSpPr>
        <p:spPr>
          <a:xfrm>
            <a:off x="8553450" y="6453188"/>
            <a:ext cx="857250" cy="288925"/>
          </a:xfrm>
          <a:prstGeom prst="rect">
            <a:avLst/>
          </a:prstGeom>
        </p:spPr>
        <p:txBody>
          <a:bodyPr/>
          <a:lstStyle>
            <a:lvl1pPr algn="ctr">
              <a:defRPr sz="1400" b="1" smtClean="0">
                <a:latin typeface="Times New Roman" pitchFamily="18" charset="0"/>
                <a:ea typeface="굴림" pitchFamily="50" charset="-127"/>
                <a:cs typeface="Times New Roman" pitchFamily="18" charset="0"/>
              </a:defRPr>
            </a:lvl1pPr>
          </a:lstStyle>
          <a:p>
            <a:pPr>
              <a:defRPr/>
            </a:pPr>
            <a:fld id="{43BF5657-DECD-4C8D-824E-2E1493934BEE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52E609-5549-48EC-9509-8009C0E5B1B7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669A52-B614-43F8-B8CF-73494D9096FC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7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5260D9-7856-4CED-93AD-AF2826CC7EA9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8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9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AC2777-C9FE-487F-BF1B-BD84ADE2E775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4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5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A4698E-2150-42E8-90C1-80D5041BEBC4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3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4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66647C-E014-436D-9695-2B83868CBDA7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7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8A9905-B4F3-40CA-B66D-6CEA370D502E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theme" Target="../theme/theme2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Line 21"/>
          <p:cNvSpPr>
            <a:spLocks noChangeShapeType="1"/>
          </p:cNvSpPr>
          <p:nvPr/>
        </p:nvSpPr>
        <p:spPr bwMode="auto">
          <a:xfrm>
            <a:off x="0" y="6453188"/>
            <a:ext cx="9906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ko-KR" altLang="en-US"/>
          </a:p>
        </p:txBody>
      </p:sp>
      <p:sp>
        <p:nvSpPr>
          <p:cNvPr id="1031" name="Line 14"/>
          <p:cNvSpPr>
            <a:spLocks noChangeShapeType="1"/>
          </p:cNvSpPr>
          <p:nvPr/>
        </p:nvSpPr>
        <p:spPr bwMode="auto">
          <a:xfrm>
            <a:off x="0" y="534988"/>
            <a:ext cx="9906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03" r:id="rId1"/>
    <p:sldLayoutId id="2147484014" r:id="rId2"/>
  </p:sldLayoutIdLst>
  <p:hf hdr="0" ftr="0" dt="0"/>
  <p:txStyles>
    <p:titleStyle>
      <a:lvl1pPr algn="ctr" rtl="0" eaLnBrk="1" fontAlgn="base" latinLnBrk="1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latinLnBrk="1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2pPr>
      <a:lvl3pPr algn="ctr" rtl="0" eaLnBrk="1" fontAlgn="base" latinLnBrk="1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3pPr>
      <a:lvl4pPr algn="ctr" rtl="0" eaLnBrk="1" fontAlgn="base" latinLnBrk="1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4pPr>
      <a:lvl5pPr algn="ctr" rtl="0" eaLnBrk="1" fontAlgn="base" latinLnBrk="1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5pPr>
      <a:lvl6pPr marL="457200" algn="ctr" rtl="0" eaLnBrk="1" fontAlgn="base" latinLnBrk="1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6pPr>
      <a:lvl7pPr marL="914400" algn="ctr" rtl="0" eaLnBrk="1" fontAlgn="base" latinLnBrk="1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7pPr>
      <a:lvl8pPr marL="1371600" algn="ctr" rtl="0" eaLnBrk="1" fontAlgn="base" latinLnBrk="1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8pPr>
      <a:lvl9pPr marL="1828800" algn="ctr" rtl="0" eaLnBrk="1" fontAlgn="base" latinLnBrk="1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9pPr>
    </p:titleStyle>
    <p:bodyStyle>
      <a:lvl1pPr marL="342900" indent="-342900" algn="l" rtl="0" eaLnBrk="1" fontAlgn="base" latinLnBrk="1" hangingPunct="1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latinLnBrk="1" hangingPunct="1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1" fontAlgn="base" latinLnBrk="1" hangingPunct="1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1" fontAlgn="base" latinLnBrk="1" hangingPunct="1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1" fontAlgn="base" latinLnBrk="1" hangingPunct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1" fontAlgn="base" latinLnBrk="1" hangingPunct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latinLnBrk="1" hangingPunct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latinLnBrk="1" hangingPunct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latinLnBrk="1" hangingPunct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제목 개체 틀 1"/>
          <p:cNvSpPr>
            <a:spLocks noGrp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제목 스타일 편집</a:t>
            </a:r>
          </a:p>
        </p:txBody>
      </p:sp>
      <p:sp>
        <p:nvSpPr>
          <p:cNvPr id="2051" name="텍스트 개체 틀 2"/>
          <p:cNvSpPr>
            <a:spLocks noGrp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fld id="{9D41FCAC-7583-47E2-A501-91B002D2CB7B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04" r:id="rId1"/>
    <p:sldLayoutId id="2147484005" r:id="rId2"/>
    <p:sldLayoutId id="2147484006" r:id="rId3"/>
    <p:sldLayoutId id="2147484007" r:id="rId4"/>
    <p:sldLayoutId id="2147484008" r:id="rId5"/>
    <p:sldLayoutId id="2147484009" r:id="rId6"/>
    <p:sldLayoutId id="2147484010" r:id="rId7"/>
    <p:sldLayoutId id="2147484011" r:id="rId8"/>
    <p:sldLayoutId id="2147484012" r:id="rId9"/>
    <p:sldLayoutId id="2147484013" r:id="rId10"/>
  </p:sldLayoutIdLst>
  <p:hf hdr="0" ftr="0" dt="0"/>
  <p:txStyles>
    <p:titleStyle>
      <a:lvl1pPr algn="ctr" rtl="0" eaLnBrk="0" fontAlgn="base" latinLnBrk="1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2pPr>
      <a:lvl3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3pPr>
      <a:lvl4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4pPr>
      <a:lvl5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9pPr>
    </p:titleStyle>
    <p:bodyStyle>
      <a:lvl1pPr marL="342900" indent="-34290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그림 5" descr="백색바탕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8350" y="6011863"/>
            <a:ext cx="1290638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9" name="Rectangle 2"/>
          <p:cNvSpPr>
            <a:spLocks noChangeArrowheads="1"/>
          </p:cNvSpPr>
          <p:nvPr/>
        </p:nvSpPr>
        <p:spPr bwMode="auto">
          <a:xfrm>
            <a:off x="560388" y="1268413"/>
            <a:ext cx="8640762" cy="1296987"/>
          </a:xfrm>
          <a:prstGeom prst="rect">
            <a:avLst/>
          </a:prstGeom>
          <a:solidFill>
            <a:srgbClr val="EAEAEA"/>
          </a:solidFill>
          <a:ln w="9525">
            <a:solidFill>
              <a:srgbClr val="C0C0C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en-US" sz="2400" b="1" dirty="0" smtClean="0">
                <a:latin typeface="Times New Roman" pitchFamily="18" charset="0"/>
                <a:ea typeface="돋움" pitchFamily="50" charset="-127"/>
                <a:cs typeface="Times New Roman" pitchFamily="18" charset="0"/>
              </a:rPr>
              <a:t>Restriction of bi-prediction for </a:t>
            </a:r>
            <a:r>
              <a:rPr lang="en-US" altLang="en-US" sz="2400" b="1" dirty="0" err="1" smtClean="0">
                <a:latin typeface="Times New Roman" pitchFamily="18" charset="0"/>
                <a:ea typeface="돋움" pitchFamily="50" charset="-127"/>
                <a:cs typeface="Times New Roman" pitchFamily="18" charset="0"/>
              </a:rPr>
              <a:t>IvDC</a:t>
            </a:r>
            <a:r>
              <a:rPr lang="en-US" altLang="en-US" sz="2400" b="1" dirty="0" smtClean="0">
                <a:latin typeface="Times New Roman" pitchFamily="18" charset="0"/>
                <a:ea typeface="돋움" pitchFamily="50" charset="-127"/>
                <a:cs typeface="Times New Roman" pitchFamily="18" charset="0"/>
              </a:rPr>
              <a:t> and </a:t>
            </a:r>
            <a:r>
              <a:rPr lang="en-US" altLang="en-US" sz="2400" b="1" dirty="0" err="1" smtClean="0">
                <a:latin typeface="Times New Roman" pitchFamily="18" charset="0"/>
                <a:ea typeface="돋움" pitchFamily="50" charset="-127"/>
                <a:cs typeface="Times New Roman" pitchFamily="18" charset="0"/>
              </a:rPr>
              <a:t>IvDCShift</a:t>
            </a:r>
            <a:r>
              <a:rPr lang="en-US" altLang="en-US" sz="2400" b="1" dirty="0" smtClean="0">
                <a:latin typeface="Times New Roman" pitchFamily="18" charset="0"/>
                <a:ea typeface="돋움" pitchFamily="50" charset="-127"/>
                <a:cs typeface="Times New Roman" pitchFamily="18" charset="0"/>
              </a:rPr>
              <a:t/>
            </a:r>
            <a:br>
              <a:rPr lang="en-US" altLang="en-US" sz="2400" b="1" dirty="0" smtClean="0">
                <a:latin typeface="Times New Roman" pitchFamily="18" charset="0"/>
                <a:ea typeface="돋움" pitchFamily="50" charset="-127"/>
                <a:cs typeface="Times New Roman" pitchFamily="18" charset="0"/>
              </a:rPr>
            </a:br>
            <a:r>
              <a:rPr lang="en-US" altLang="en-US" sz="2400" b="1" dirty="0" smtClean="0">
                <a:latin typeface="Times New Roman" pitchFamily="18" charset="0"/>
                <a:ea typeface="돋움" pitchFamily="50" charset="-127"/>
                <a:cs typeface="Times New Roman" pitchFamily="18" charset="0"/>
              </a:rPr>
              <a:t>(JCT3V-J0048)</a:t>
            </a:r>
            <a:endParaRPr lang="en-US" altLang="en-US" sz="2400" b="1" dirty="0">
              <a:latin typeface="Times New Roman" pitchFamily="18" charset="0"/>
              <a:ea typeface="돋움" pitchFamily="50" charset="-127"/>
              <a:cs typeface="Times New Roman" pitchFamily="18" charset="0"/>
            </a:endParaRPr>
          </a:p>
        </p:txBody>
      </p:sp>
      <p:sp>
        <p:nvSpPr>
          <p:cNvPr id="4100" name="Text Box 6"/>
          <p:cNvSpPr txBox="1">
            <a:spLocks noChangeArrowheads="1"/>
          </p:cNvSpPr>
          <p:nvPr/>
        </p:nvSpPr>
        <p:spPr bwMode="auto">
          <a:xfrm>
            <a:off x="4271822" y="5378450"/>
            <a:ext cx="1362361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230188" indent="-230188" algn="ctr">
              <a:buFont typeface="Wingdings" pitchFamily="2" charset="2"/>
              <a:buNone/>
            </a:pPr>
            <a:r>
              <a:rPr lang="en-US" altLang="ko-KR" sz="1600" b="1" dirty="0" smtClean="0">
                <a:solidFill>
                  <a:srgbClr val="000000"/>
                </a:solidFill>
                <a:latin typeface="Times New Roman" pitchFamily="18" charset="0"/>
                <a:ea typeface="돋움" pitchFamily="50" charset="-127"/>
                <a:cs typeface="Times New Roman" pitchFamily="18" charset="0"/>
              </a:rPr>
              <a:t>October 2014</a:t>
            </a:r>
            <a:endParaRPr lang="en-US" altLang="ko-KR" sz="1600" b="1" dirty="0">
              <a:solidFill>
                <a:srgbClr val="000000"/>
              </a:solidFill>
              <a:latin typeface="Times New Roman" pitchFamily="18" charset="0"/>
              <a:ea typeface="돋움" pitchFamily="50" charset="-127"/>
              <a:cs typeface="Times New Roman" pitchFamily="18" charset="0"/>
            </a:endParaRPr>
          </a:p>
        </p:txBody>
      </p:sp>
      <p:sp>
        <p:nvSpPr>
          <p:cNvPr id="4101" name="Text Box 36"/>
          <p:cNvSpPr txBox="1">
            <a:spLocks noChangeArrowheads="1"/>
          </p:cNvSpPr>
          <p:nvPr/>
        </p:nvSpPr>
        <p:spPr bwMode="auto">
          <a:xfrm>
            <a:off x="4192588" y="5756275"/>
            <a:ext cx="15113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230188" indent="-230188" algn="ctr">
              <a:buFont typeface="Wingdings" pitchFamily="2" charset="2"/>
              <a:buNone/>
            </a:pPr>
            <a:r>
              <a:rPr lang="en-US" altLang="ko-KR" sz="1600" b="1">
                <a:solidFill>
                  <a:srgbClr val="000000"/>
                </a:solidFill>
                <a:latin typeface="Times New Roman" pitchFamily="18" charset="0"/>
                <a:ea typeface="돋움" pitchFamily="50" charset="-127"/>
                <a:cs typeface="Times New Roman" pitchFamily="18" charset="0"/>
              </a:rPr>
              <a:t>LG Electronics</a:t>
            </a:r>
          </a:p>
        </p:txBody>
      </p:sp>
      <p:sp>
        <p:nvSpPr>
          <p:cNvPr id="4102" name="Text Box 29"/>
          <p:cNvSpPr txBox="1">
            <a:spLocks noChangeArrowheads="1"/>
          </p:cNvSpPr>
          <p:nvPr/>
        </p:nvSpPr>
        <p:spPr bwMode="auto">
          <a:xfrm>
            <a:off x="0" y="3714750"/>
            <a:ext cx="9906000" cy="3111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pPr marL="342900" indent="-342900" algn="ctr" defTabSz="762000">
              <a:lnSpc>
                <a:spcPct val="110000"/>
              </a:lnSpc>
              <a:spcBef>
                <a:spcPct val="40000"/>
              </a:spcBef>
            </a:pPr>
            <a:r>
              <a:rPr lang="en-US" altLang="ko-KR" sz="1400" b="1">
                <a:latin typeface="Times New Roman" pitchFamily="18" charset="0"/>
                <a:ea typeface="돋움" pitchFamily="50" charset="-127"/>
                <a:cs typeface="Times New Roman" pitchFamily="18" charset="0"/>
              </a:rPr>
              <a:t>Junghak Nam (junghak.nam@lge.com)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Summary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/>
              <a:t>In current 3D-HEVC, </a:t>
            </a:r>
            <a:r>
              <a:rPr lang="en-CA" altLang="ko-KR" dirty="0" err="1" smtClean="0"/>
              <a:t>IvDC</a:t>
            </a:r>
            <a:r>
              <a:rPr lang="en-CA" altLang="ko-KR" dirty="0" smtClean="0"/>
              <a:t> and </a:t>
            </a:r>
            <a:r>
              <a:rPr lang="en-CA" altLang="ko-KR" dirty="0" err="1" smtClean="0"/>
              <a:t>IvDCShift</a:t>
            </a:r>
            <a:r>
              <a:rPr lang="en-CA" altLang="ko-KR" dirty="0" smtClean="0"/>
              <a:t> can be conducted on bi-prediction</a:t>
            </a:r>
          </a:p>
          <a:p>
            <a:pPr lvl="1"/>
            <a:r>
              <a:rPr lang="en-CA" altLang="ko-KR" dirty="0" smtClean="0"/>
              <a:t>Same inter-view reference in reference list 0 (L0) and reference list 1 (L1)</a:t>
            </a:r>
            <a:endParaRPr lang="en-US" altLang="ko-KR" dirty="0" smtClean="0"/>
          </a:p>
          <a:p>
            <a:pPr lvl="1"/>
            <a:r>
              <a:rPr lang="en-CA" altLang="ko-KR" dirty="0" smtClean="0"/>
              <a:t>A disparity vector (=</a:t>
            </a:r>
            <a:r>
              <a:rPr lang="en-CA" altLang="ko-KR" dirty="0" err="1" smtClean="0"/>
              <a:t>DoNBDV</a:t>
            </a:r>
            <a:r>
              <a:rPr lang="en-CA" altLang="ko-KR" dirty="0" smtClean="0"/>
              <a:t>) from each reference list can be derived</a:t>
            </a:r>
          </a:p>
          <a:p>
            <a:pPr lvl="1"/>
            <a:r>
              <a:rPr lang="en-CA" altLang="ko-KR" dirty="0" smtClean="0"/>
              <a:t>The disparities are always  identical</a:t>
            </a:r>
          </a:p>
          <a:p>
            <a:pPr lvl="1"/>
            <a:endParaRPr lang="en-CA" altLang="ko-KR" dirty="0" smtClean="0"/>
          </a:p>
          <a:p>
            <a:pPr lvl="1"/>
            <a:endParaRPr lang="en-CA" altLang="ko-KR" dirty="0" smtClean="0"/>
          </a:p>
          <a:p>
            <a:pPr lvl="1"/>
            <a:endParaRPr lang="en-CA" altLang="ko-KR" dirty="0" smtClean="0"/>
          </a:p>
          <a:p>
            <a:pPr lvl="1"/>
            <a:endParaRPr lang="en-CA" altLang="ko-KR" dirty="0" smtClean="0"/>
          </a:p>
          <a:p>
            <a:pPr lvl="1"/>
            <a:endParaRPr lang="en-CA" altLang="ko-KR" dirty="0" smtClean="0"/>
          </a:p>
          <a:p>
            <a:pPr lvl="1"/>
            <a:endParaRPr lang="en-CA" altLang="ko-KR" dirty="0" smtClean="0"/>
          </a:p>
          <a:p>
            <a:pPr lvl="1"/>
            <a:endParaRPr lang="en-CA" altLang="ko-KR" dirty="0" smtClean="0"/>
          </a:p>
          <a:p>
            <a:r>
              <a:rPr lang="en-CA" altLang="ko-KR" dirty="0" smtClean="0"/>
              <a:t>Proposal</a:t>
            </a:r>
            <a:endParaRPr lang="en-CA" altLang="ko-KR" dirty="0" smtClean="0"/>
          </a:p>
          <a:p>
            <a:pPr lvl="1"/>
            <a:r>
              <a:rPr lang="en-US" altLang="ko-KR" dirty="0" smtClean="0"/>
              <a:t>Restriction of bi-directional for </a:t>
            </a:r>
            <a:r>
              <a:rPr lang="en-US" altLang="ko-KR" dirty="0" err="1" smtClean="0"/>
              <a:t>IvDC</a:t>
            </a:r>
            <a:r>
              <a:rPr lang="en-US" altLang="ko-KR" dirty="0" smtClean="0"/>
              <a:t> and </a:t>
            </a:r>
            <a:r>
              <a:rPr lang="en-US" altLang="ko-KR" dirty="0" err="1" smtClean="0"/>
              <a:t>IvDCShift</a:t>
            </a:r>
            <a:r>
              <a:rPr lang="en-US" altLang="ko-KR" dirty="0" smtClean="0"/>
              <a:t> candidates </a:t>
            </a:r>
          </a:p>
          <a:p>
            <a:pPr lvl="1"/>
            <a:r>
              <a:rPr lang="en-US" altLang="ko-KR" dirty="0" smtClean="0"/>
              <a:t>Use a </a:t>
            </a:r>
            <a:r>
              <a:rPr lang="en-US" altLang="ko-KR" dirty="0" err="1" smtClean="0"/>
              <a:t>uni</a:t>
            </a:r>
            <a:r>
              <a:rPr lang="en-US" altLang="ko-KR" dirty="0" smtClean="0"/>
              <a:t>-directional prediction</a:t>
            </a:r>
          </a:p>
          <a:p>
            <a:pPr lvl="1"/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3BF5657-DECD-4C8D-824E-2E1493934BEE}" type="slidenum">
              <a:rPr lang="ko-KR" altLang="en-US" smtClean="0"/>
              <a:pPr>
                <a:defRPr/>
              </a:pPr>
              <a:t>2</a:t>
            </a:fld>
            <a:endParaRPr lang="ko-KR" altLang="en-US"/>
          </a:p>
        </p:txBody>
      </p:sp>
      <p:pic>
        <p:nvPicPr>
          <p:cNvPr id="6" name="그림 5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52538" y="2357430"/>
            <a:ext cx="7000924" cy="1285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mtClean="0"/>
              <a:t>Experimental </a:t>
            </a:r>
            <a:r>
              <a:rPr lang="en-US" altLang="ko-KR" dirty="0" err="1" smtClean="0"/>
              <a:t>resultss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 smtClean="0"/>
              <a:t>Anchor : HTM-12.0 under CTC</a:t>
            </a:r>
          </a:p>
          <a:p>
            <a:r>
              <a:rPr lang="en-US" altLang="zh-TW" dirty="0" smtClean="0"/>
              <a:t>Tested  : </a:t>
            </a:r>
            <a:r>
              <a:rPr lang="en-CA" altLang="ko-KR" dirty="0" smtClean="0"/>
              <a:t>Proposed </a:t>
            </a:r>
            <a:r>
              <a:rPr lang="en-US" altLang="ko-KR" dirty="0" smtClean="0"/>
              <a:t>restriction of bi-directional for </a:t>
            </a:r>
            <a:r>
              <a:rPr lang="en-US" altLang="ko-KR" dirty="0" err="1" smtClean="0"/>
              <a:t>IvDC</a:t>
            </a:r>
            <a:r>
              <a:rPr lang="en-US" altLang="ko-KR" dirty="0" smtClean="0"/>
              <a:t> and </a:t>
            </a:r>
            <a:r>
              <a:rPr lang="en-US" altLang="ko-KR" dirty="0" err="1" smtClean="0"/>
              <a:t>IvDCShift</a:t>
            </a:r>
            <a:r>
              <a:rPr lang="en-US" altLang="ko-KR" dirty="0" smtClean="0"/>
              <a:t> candidates</a:t>
            </a:r>
            <a:endParaRPr lang="en-US" altLang="zh-TW" i="1" dirty="0" smtClean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3BF5657-DECD-4C8D-824E-2E1493934BEE}" type="slidenum">
              <a:rPr lang="ko-KR" altLang="en-US" smtClean="0"/>
              <a:pPr>
                <a:defRPr/>
              </a:pPr>
              <a:t>3</a:t>
            </a:fld>
            <a:endParaRPr lang="ko-KR" altLang="en-US"/>
          </a:p>
        </p:txBody>
      </p:sp>
      <p:graphicFrame>
        <p:nvGraphicFramePr>
          <p:cNvPr id="7" name="표 6"/>
          <p:cNvGraphicFramePr>
            <a:graphicFrameLocks noGrp="1"/>
          </p:cNvGraphicFramePr>
          <p:nvPr/>
        </p:nvGraphicFramePr>
        <p:xfrm>
          <a:off x="809596" y="1714488"/>
          <a:ext cx="8429684" cy="4768983"/>
        </p:xfrm>
        <a:graphic>
          <a:graphicData uri="http://schemas.openxmlformats.org/drawingml/2006/table">
            <a:tbl>
              <a:tblPr/>
              <a:tblGrid>
                <a:gridCol w="919601"/>
                <a:gridCol w="868513"/>
                <a:gridCol w="868513"/>
                <a:gridCol w="868513"/>
                <a:gridCol w="868513"/>
                <a:gridCol w="868513"/>
                <a:gridCol w="868513"/>
                <a:gridCol w="766335"/>
                <a:gridCol w="766335"/>
                <a:gridCol w="766335"/>
              </a:tblGrid>
              <a:tr h="564136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Ti</a:t>
                      </a:r>
                      <a:endParaRPr lang="ko-KR" altLang="en-US" sz="14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505" marR="7505" marT="75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video 0</a:t>
                      </a:r>
                    </a:p>
                  </a:txBody>
                  <a:tcPr marL="7505" marR="7505" marT="75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video 1</a:t>
                      </a:r>
                    </a:p>
                  </a:txBody>
                  <a:tcPr marL="7505" marR="7505" marT="750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video 2</a:t>
                      </a:r>
                    </a:p>
                  </a:txBody>
                  <a:tcPr marL="7505" marR="7505" marT="750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video PSNR / video bitrate</a:t>
                      </a:r>
                    </a:p>
                  </a:txBody>
                  <a:tcPr marL="7505" marR="7505" marT="75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video PSNR / total bitrate</a:t>
                      </a:r>
                    </a:p>
                  </a:txBody>
                  <a:tcPr marL="7505" marR="7505" marT="750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synth PSNR / total bitrate </a:t>
                      </a:r>
                    </a:p>
                  </a:txBody>
                  <a:tcPr marL="7505" marR="7505" marT="750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enc time</a:t>
                      </a:r>
                    </a:p>
                  </a:txBody>
                  <a:tcPr marL="7505" marR="7505" marT="75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dec time</a:t>
                      </a:r>
                    </a:p>
                  </a:txBody>
                  <a:tcPr marL="7505" marR="7505" marT="750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ren time</a:t>
                      </a:r>
                    </a:p>
                  </a:txBody>
                  <a:tcPr marL="7505" marR="7505" marT="75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</a:tr>
              <a:tr h="33441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Balloons</a:t>
                      </a:r>
                    </a:p>
                  </a:txBody>
                  <a:tcPr marL="7505" marR="7505" marT="75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0.0%</a:t>
                      </a:r>
                    </a:p>
                  </a:txBody>
                  <a:tcPr marL="7505" marR="7505" marT="75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0.1%</a:t>
                      </a:r>
                    </a:p>
                  </a:txBody>
                  <a:tcPr marL="7505" marR="7505" marT="750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0.1%</a:t>
                      </a:r>
                    </a:p>
                  </a:txBody>
                  <a:tcPr marL="7505" marR="7505" marT="750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0.0%</a:t>
                      </a:r>
                    </a:p>
                  </a:txBody>
                  <a:tcPr marL="7505" marR="7505" marT="75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0.0%</a:t>
                      </a:r>
                    </a:p>
                  </a:txBody>
                  <a:tcPr marL="7505" marR="7505" marT="750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0.0%</a:t>
                      </a:r>
                    </a:p>
                  </a:txBody>
                  <a:tcPr marL="7505" marR="7505" marT="750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99.8%</a:t>
                      </a:r>
                    </a:p>
                  </a:txBody>
                  <a:tcPr marL="7505" marR="7505" marT="75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104.1%</a:t>
                      </a:r>
                    </a:p>
                  </a:txBody>
                  <a:tcPr marL="7505" marR="7505" marT="750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99.3%</a:t>
                      </a:r>
                    </a:p>
                  </a:txBody>
                  <a:tcPr marL="7505" marR="7505" marT="75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33441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Kendo</a:t>
                      </a:r>
                    </a:p>
                  </a:txBody>
                  <a:tcPr marL="7505" marR="7505" marT="75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0.0%</a:t>
                      </a:r>
                    </a:p>
                  </a:txBody>
                  <a:tcPr marL="7505" marR="7505" marT="75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-0.1%</a:t>
                      </a:r>
                    </a:p>
                  </a:txBody>
                  <a:tcPr marL="7505" marR="7505" marT="750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0.1%</a:t>
                      </a:r>
                    </a:p>
                  </a:txBody>
                  <a:tcPr marL="7505" marR="7505" marT="750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0.0%</a:t>
                      </a:r>
                    </a:p>
                  </a:txBody>
                  <a:tcPr marL="7505" marR="7505" marT="75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0.0%</a:t>
                      </a:r>
                    </a:p>
                  </a:txBody>
                  <a:tcPr marL="7505" marR="7505" marT="750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0.0%</a:t>
                      </a:r>
                    </a:p>
                  </a:txBody>
                  <a:tcPr marL="7505" marR="7505" marT="750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98.7%</a:t>
                      </a:r>
                    </a:p>
                  </a:txBody>
                  <a:tcPr marL="7505" marR="7505" marT="75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99.2%</a:t>
                      </a:r>
                    </a:p>
                  </a:txBody>
                  <a:tcPr marL="7505" marR="7505" marT="750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105.1%</a:t>
                      </a:r>
                    </a:p>
                  </a:txBody>
                  <a:tcPr marL="7505" marR="7505" marT="75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3441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err="1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Newspaper_CC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505" marR="7505" marT="75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0.0%</a:t>
                      </a:r>
                    </a:p>
                  </a:txBody>
                  <a:tcPr marL="7505" marR="7505" marT="75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0.0%</a:t>
                      </a:r>
                    </a:p>
                  </a:txBody>
                  <a:tcPr marL="7505" marR="7505" marT="750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0.1%</a:t>
                      </a:r>
                    </a:p>
                  </a:txBody>
                  <a:tcPr marL="7505" marR="7505" marT="750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0.0%</a:t>
                      </a:r>
                    </a:p>
                  </a:txBody>
                  <a:tcPr marL="7505" marR="7505" marT="75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0.0%</a:t>
                      </a:r>
                    </a:p>
                  </a:txBody>
                  <a:tcPr marL="7505" marR="7505" marT="750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0.0%</a:t>
                      </a:r>
                    </a:p>
                  </a:txBody>
                  <a:tcPr marL="7505" marR="7505" marT="750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99.1%</a:t>
                      </a:r>
                    </a:p>
                  </a:txBody>
                  <a:tcPr marL="7505" marR="7505" marT="75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104.3%</a:t>
                      </a:r>
                    </a:p>
                  </a:txBody>
                  <a:tcPr marL="7505" marR="7505" marT="750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101.5%</a:t>
                      </a:r>
                    </a:p>
                  </a:txBody>
                  <a:tcPr marL="7505" marR="7505" marT="75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3441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err="1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GT_Fly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505" marR="7505" marT="75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0.0%</a:t>
                      </a:r>
                    </a:p>
                  </a:txBody>
                  <a:tcPr marL="7505" marR="7505" marT="75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0.0%</a:t>
                      </a:r>
                    </a:p>
                  </a:txBody>
                  <a:tcPr marL="7505" marR="7505" marT="750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0.1%</a:t>
                      </a:r>
                    </a:p>
                  </a:txBody>
                  <a:tcPr marL="7505" marR="7505" marT="750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0.0%</a:t>
                      </a:r>
                    </a:p>
                  </a:txBody>
                  <a:tcPr marL="7505" marR="7505" marT="75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0.0%</a:t>
                      </a:r>
                    </a:p>
                  </a:txBody>
                  <a:tcPr marL="7505" marR="7505" marT="750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0.0%</a:t>
                      </a:r>
                    </a:p>
                  </a:txBody>
                  <a:tcPr marL="7505" marR="7505" marT="750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99.5%</a:t>
                      </a:r>
                    </a:p>
                  </a:txBody>
                  <a:tcPr marL="7505" marR="7505" marT="75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102.5%</a:t>
                      </a:r>
                    </a:p>
                  </a:txBody>
                  <a:tcPr marL="7505" marR="7505" marT="750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102.2%</a:t>
                      </a:r>
                    </a:p>
                  </a:txBody>
                  <a:tcPr marL="7505" marR="7505" marT="75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3441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Poznan_Hall2</a:t>
                      </a:r>
                    </a:p>
                  </a:txBody>
                  <a:tcPr marL="7505" marR="7505" marT="75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0.0%</a:t>
                      </a:r>
                    </a:p>
                  </a:txBody>
                  <a:tcPr marL="7505" marR="7505" marT="75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0.0%</a:t>
                      </a:r>
                    </a:p>
                  </a:txBody>
                  <a:tcPr marL="7505" marR="7505" marT="750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-0.1%</a:t>
                      </a:r>
                    </a:p>
                  </a:txBody>
                  <a:tcPr marL="7505" marR="7505" marT="750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0.0%</a:t>
                      </a:r>
                    </a:p>
                  </a:txBody>
                  <a:tcPr marL="7505" marR="7505" marT="75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0.0%</a:t>
                      </a:r>
                    </a:p>
                  </a:txBody>
                  <a:tcPr marL="7505" marR="7505" marT="750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0.0%</a:t>
                      </a:r>
                    </a:p>
                  </a:txBody>
                  <a:tcPr marL="7505" marR="7505" marT="750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100.0%</a:t>
                      </a:r>
                    </a:p>
                  </a:txBody>
                  <a:tcPr marL="7505" marR="7505" marT="75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99.9%</a:t>
                      </a:r>
                    </a:p>
                  </a:txBody>
                  <a:tcPr marL="7505" marR="7505" marT="750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105.4%</a:t>
                      </a:r>
                    </a:p>
                  </a:txBody>
                  <a:tcPr marL="7505" marR="7505" marT="75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3441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err="1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Poznan_Street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505" marR="7505" marT="75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0.0%</a:t>
                      </a:r>
                    </a:p>
                  </a:txBody>
                  <a:tcPr marL="7505" marR="7505" marT="75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0.0%</a:t>
                      </a:r>
                    </a:p>
                  </a:txBody>
                  <a:tcPr marL="7505" marR="7505" marT="750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0.0%</a:t>
                      </a:r>
                    </a:p>
                  </a:txBody>
                  <a:tcPr marL="7505" marR="7505" marT="750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0.0%</a:t>
                      </a:r>
                    </a:p>
                  </a:txBody>
                  <a:tcPr marL="7505" marR="7505" marT="75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0.0%</a:t>
                      </a:r>
                    </a:p>
                  </a:txBody>
                  <a:tcPr marL="7505" marR="7505" marT="750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0.0%</a:t>
                      </a:r>
                    </a:p>
                  </a:txBody>
                  <a:tcPr marL="7505" marR="7505" marT="750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99.9%</a:t>
                      </a:r>
                    </a:p>
                  </a:txBody>
                  <a:tcPr marL="7505" marR="7505" marT="75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99.9%</a:t>
                      </a:r>
                    </a:p>
                  </a:txBody>
                  <a:tcPr marL="7505" marR="7505" marT="750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106.3%</a:t>
                      </a:r>
                    </a:p>
                  </a:txBody>
                  <a:tcPr marL="7505" marR="7505" marT="75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3441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err="1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Undo_Dancer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505" marR="7505" marT="75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0.0%</a:t>
                      </a:r>
                    </a:p>
                  </a:txBody>
                  <a:tcPr marL="7505" marR="7505" marT="75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0.0%</a:t>
                      </a:r>
                    </a:p>
                  </a:txBody>
                  <a:tcPr marL="7505" marR="7505" marT="750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0.0%</a:t>
                      </a:r>
                    </a:p>
                  </a:txBody>
                  <a:tcPr marL="7505" marR="7505" marT="750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0.0%</a:t>
                      </a:r>
                    </a:p>
                  </a:txBody>
                  <a:tcPr marL="7505" marR="7505" marT="75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0.0%</a:t>
                      </a:r>
                    </a:p>
                  </a:txBody>
                  <a:tcPr marL="7505" marR="7505" marT="750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0.0%</a:t>
                      </a:r>
                    </a:p>
                  </a:txBody>
                  <a:tcPr marL="7505" marR="7505" marT="750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99.7%</a:t>
                      </a:r>
                    </a:p>
                  </a:txBody>
                  <a:tcPr marL="7505" marR="7505" marT="75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101.8%</a:t>
                      </a:r>
                    </a:p>
                  </a:txBody>
                  <a:tcPr marL="7505" marR="7505" marT="750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99.7%</a:t>
                      </a:r>
                    </a:p>
                  </a:txBody>
                  <a:tcPr marL="7505" marR="7505" marT="75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4895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Shark</a:t>
                      </a:r>
                    </a:p>
                  </a:txBody>
                  <a:tcPr marL="7505" marR="7505" marT="75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0.0%</a:t>
                      </a:r>
                    </a:p>
                  </a:txBody>
                  <a:tcPr marL="7505" marR="7505" marT="75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0.0%</a:t>
                      </a:r>
                    </a:p>
                  </a:txBody>
                  <a:tcPr marL="7505" marR="7505" marT="750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0.0%</a:t>
                      </a:r>
                    </a:p>
                  </a:txBody>
                  <a:tcPr marL="7505" marR="7505" marT="750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0.0%</a:t>
                      </a:r>
                    </a:p>
                  </a:txBody>
                  <a:tcPr marL="7505" marR="7505" marT="75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0.0%</a:t>
                      </a:r>
                    </a:p>
                  </a:txBody>
                  <a:tcPr marL="7505" marR="7505" marT="750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0.0%</a:t>
                      </a:r>
                    </a:p>
                  </a:txBody>
                  <a:tcPr marL="7505" marR="7505" marT="750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99.6%</a:t>
                      </a:r>
                    </a:p>
                  </a:txBody>
                  <a:tcPr marL="7505" marR="7505" marT="75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97.9%</a:t>
                      </a:r>
                    </a:p>
                  </a:txBody>
                  <a:tcPr marL="7505" marR="7505" marT="750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103.3%</a:t>
                      </a:r>
                    </a:p>
                  </a:txBody>
                  <a:tcPr marL="7505" marR="7505" marT="75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441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1024x768</a:t>
                      </a:r>
                    </a:p>
                  </a:txBody>
                  <a:tcPr marL="7505" marR="7505" marT="75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0.0%</a:t>
                      </a:r>
                    </a:p>
                  </a:txBody>
                  <a:tcPr marL="7505" marR="7505" marT="75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0.0%</a:t>
                      </a:r>
                    </a:p>
                  </a:txBody>
                  <a:tcPr marL="7505" marR="7505" marT="750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0.1%</a:t>
                      </a:r>
                    </a:p>
                  </a:txBody>
                  <a:tcPr marL="7505" marR="7505" marT="750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0.0%</a:t>
                      </a:r>
                    </a:p>
                  </a:txBody>
                  <a:tcPr marL="7505" marR="7505" marT="75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0.0%</a:t>
                      </a:r>
                    </a:p>
                  </a:txBody>
                  <a:tcPr marL="7505" marR="7505" marT="750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0.0%</a:t>
                      </a:r>
                    </a:p>
                  </a:txBody>
                  <a:tcPr marL="7505" marR="7505" marT="750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99.2%</a:t>
                      </a:r>
                    </a:p>
                  </a:txBody>
                  <a:tcPr marL="7505" marR="7505" marT="75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102.5%</a:t>
                      </a:r>
                    </a:p>
                  </a:txBody>
                  <a:tcPr marL="7505" marR="7505" marT="750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102.0%</a:t>
                      </a:r>
                    </a:p>
                  </a:txBody>
                  <a:tcPr marL="7505" marR="7505" marT="75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34895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1920x1088</a:t>
                      </a:r>
                    </a:p>
                  </a:txBody>
                  <a:tcPr marL="7505" marR="7505" marT="75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0.0%</a:t>
                      </a:r>
                    </a:p>
                  </a:txBody>
                  <a:tcPr marL="7505" marR="7505" marT="75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0.0%</a:t>
                      </a:r>
                    </a:p>
                  </a:txBody>
                  <a:tcPr marL="7505" marR="7505" marT="750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0.0%</a:t>
                      </a:r>
                    </a:p>
                  </a:txBody>
                  <a:tcPr marL="7505" marR="7505" marT="750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0.0%</a:t>
                      </a:r>
                    </a:p>
                  </a:txBody>
                  <a:tcPr marL="7505" marR="7505" marT="75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0.0%</a:t>
                      </a:r>
                    </a:p>
                  </a:txBody>
                  <a:tcPr marL="7505" marR="7505" marT="750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0.0%</a:t>
                      </a:r>
                    </a:p>
                  </a:txBody>
                  <a:tcPr marL="7505" marR="7505" marT="750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99.7%</a:t>
                      </a:r>
                    </a:p>
                  </a:txBody>
                  <a:tcPr marL="7505" marR="7505" marT="75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100.4%</a:t>
                      </a:r>
                    </a:p>
                  </a:txBody>
                  <a:tcPr marL="7505" marR="7505" marT="750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103.4%</a:t>
                      </a:r>
                    </a:p>
                  </a:txBody>
                  <a:tcPr marL="7505" marR="7505" marT="75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895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average</a:t>
                      </a:r>
                    </a:p>
                  </a:txBody>
                  <a:tcPr marL="7505" marR="7505" marT="75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0.0%</a:t>
                      </a:r>
                    </a:p>
                  </a:txBody>
                  <a:tcPr marL="7505" marR="7505" marT="75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0.0%</a:t>
                      </a:r>
                    </a:p>
                  </a:txBody>
                  <a:tcPr marL="7505" marR="7505" marT="750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0.0%</a:t>
                      </a:r>
                    </a:p>
                  </a:txBody>
                  <a:tcPr marL="7505" marR="7505" marT="750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0.0%</a:t>
                      </a:r>
                    </a:p>
                  </a:txBody>
                  <a:tcPr marL="7505" marR="7505" marT="75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0.0%</a:t>
                      </a:r>
                    </a:p>
                  </a:txBody>
                  <a:tcPr marL="7505" marR="7505" marT="750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0.0%</a:t>
                      </a:r>
                    </a:p>
                  </a:txBody>
                  <a:tcPr marL="7505" marR="7505" marT="750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99.5%</a:t>
                      </a:r>
                    </a:p>
                  </a:txBody>
                  <a:tcPr marL="7505" marR="7505" marT="75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101.2%</a:t>
                      </a:r>
                    </a:p>
                  </a:txBody>
                  <a:tcPr marL="7505" marR="7505" marT="750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102.8%</a:t>
                      </a:r>
                    </a:p>
                  </a:txBody>
                  <a:tcPr marL="7505" marR="7505" marT="75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blank">
  <a:themeElements>
    <a:clrScheme name="1_기본 디자인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1_기본 디자인">
      <a:majorFont>
        <a:latin typeface="굴림"/>
        <a:ea typeface="굴림"/>
        <a:cs typeface=""/>
      </a:majorFont>
      <a:minorFont>
        <a:latin typeface="굴림"/>
        <a:ea typeface="굴림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기본 디자인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기본 디자인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기본 디자인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기본 디자인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기본 디자인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기본 디자인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기본 디자인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디자인 사용자 지정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1892</TotalTime>
  <Words>336</Words>
  <Application>Microsoft Office PowerPoint</Application>
  <PresentationFormat>A4 용지(210x297mm)</PresentationFormat>
  <Paragraphs>144</Paragraphs>
  <Slides>3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2</vt:i4>
      </vt:variant>
      <vt:variant>
        <vt:lpstr>슬라이드 제목</vt:lpstr>
      </vt:variant>
      <vt:variant>
        <vt:i4>3</vt:i4>
      </vt:variant>
    </vt:vector>
  </HeadingPairs>
  <TitlesOfParts>
    <vt:vector size="5" baseType="lpstr">
      <vt:lpstr>blank</vt:lpstr>
      <vt:lpstr>디자인 사용자 지정</vt:lpstr>
      <vt:lpstr>슬라이드 1</vt:lpstr>
      <vt:lpstr>Summary</vt:lpstr>
      <vt:lpstr>Experimental resultss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남정학/선임연구원/Convergence(연)ATS팀(junghak.nam@lge.com)</dc:creator>
  <cp:lastModifiedBy>Sehoon Yea</cp:lastModifiedBy>
  <cp:revision>11</cp:revision>
  <dcterms:created xsi:type="dcterms:W3CDTF">2014-10-01T00:00:45Z</dcterms:created>
  <dcterms:modified xsi:type="dcterms:W3CDTF">2014-10-17T17:41:38Z</dcterms:modified>
</cp:coreProperties>
</file>