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13"/>
  </p:notesMasterIdLst>
  <p:handoutMasterIdLst>
    <p:handoutMasterId r:id="rId14"/>
  </p:handoutMasterIdLst>
  <p:sldIdLst>
    <p:sldId id="402" r:id="rId3"/>
    <p:sldId id="415" r:id="rId4"/>
    <p:sldId id="403" r:id="rId5"/>
    <p:sldId id="411" r:id="rId6"/>
    <p:sldId id="407" r:id="rId7"/>
    <p:sldId id="410" r:id="rId8"/>
    <p:sldId id="416" r:id="rId9"/>
    <p:sldId id="412" r:id="rId10"/>
    <p:sldId id="413" r:id="rId11"/>
    <p:sldId id="406" r:id="rId12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434" autoAdjust="0"/>
    <p:restoredTop sz="87043" autoAdjust="0"/>
  </p:normalViewPr>
  <p:slideViewPr>
    <p:cSldViewPr>
      <p:cViewPr>
        <p:scale>
          <a:sx n="66" d="100"/>
          <a:sy n="66" d="100"/>
        </p:scale>
        <p:origin x="-1194" y="-5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C2CA2-5467-4A09-981B-7B864A3954E7}" type="datetimeFigureOut">
              <a:rPr lang="ko-KR" altLang="en-US"/>
              <a:pPr>
                <a:defRPr/>
              </a:pPr>
              <a:t>2014-10-18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F5B74885-C777-4423-BFB1-242B99947E8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704307DE-36DC-4689-878F-10C42562C79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1</a:t>
            </a:fld>
            <a:endParaRPr lang="en-US" altLang="ko-K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카메라 </a:t>
            </a:r>
            <a:r>
              <a:rPr lang="ko-KR" altLang="en-US" dirty="0" err="1" smtClean="0"/>
              <a:t>파라미터가</a:t>
            </a:r>
            <a:r>
              <a:rPr lang="ko-KR" altLang="en-US" dirty="0" smtClean="0"/>
              <a:t> 바뀌지만 자주 바뀌지 않는 경우 같은 정보를 매번 보내줘야 함</a:t>
            </a:r>
            <a:endParaRPr lang="en-US" altLang="ko-KR" dirty="0" smtClean="0"/>
          </a:p>
          <a:p>
            <a:r>
              <a:rPr lang="ko-KR" altLang="en-US" dirty="0" smtClean="0"/>
              <a:t>이전 </a:t>
            </a:r>
            <a:r>
              <a:rPr lang="ko-KR" altLang="en-US" dirty="0" err="1" smtClean="0"/>
              <a:t>슬라이스</a:t>
            </a:r>
            <a:r>
              <a:rPr lang="ko-KR" altLang="en-US" dirty="0" smtClean="0"/>
              <a:t> 헤더로부터 복사하는 방법을 사용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2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baseline="0" dirty="0" smtClean="0"/>
              <a:t>카메라 </a:t>
            </a:r>
            <a:r>
              <a:rPr lang="ko-KR" altLang="en-US" baseline="0" dirty="0" err="1" smtClean="0"/>
              <a:t>파라미터를</a:t>
            </a:r>
            <a:r>
              <a:rPr lang="ko-KR" altLang="en-US" baseline="0" dirty="0" smtClean="0"/>
              <a:t> 보내는 방법 두 가지</a:t>
            </a:r>
            <a:endParaRPr lang="en-US" altLang="ko-KR" baseline="0" dirty="0" smtClean="0"/>
          </a:p>
          <a:p>
            <a:pPr>
              <a:buFontTx/>
              <a:buChar char="-"/>
            </a:pPr>
            <a:r>
              <a:rPr lang="en-US" altLang="ko-KR" baseline="0" dirty="0" smtClean="0"/>
              <a:t>VPS : </a:t>
            </a:r>
            <a:r>
              <a:rPr lang="ko-KR" altLang="en-US" baseline="0" dirty="0" smtClean="0"/>
              <a:t>시퀀스가 끝날 때까지 카메라 </a:t>
            </a:r>
            <a:r>
              <a:rPr lang="ko-KR" altLang="en-US" baseline="0" dirty="0" err="1" smtClean="0"/>
              <a:t>파라미터가</a:t>
            </a:r>
            <a:r>
              <a:rPr lang="ko-KR" altLang="en-US" baseline="0" dirty="0" smtClean="0"/>
              <a:t> 한 번도 바뀌지 않음</a:t>
            </a:r>
            <a:endParaRPr lang="en-US" altLang="ko-KR" baseline="0" dirty="0" smtClean="0"/>
          </a:p>
          <a:p>
            <a:pPr>
              <a:buFontTx/>
              <a:buChar char="-"/>
            </a:pPr>
            <a:r>
              <a:rPr lang="ko-KR" altLang="en-US" baseline="0" dirty="0" err="1" smtClean="0"/>
              <a:t>슬라이스</a:t>
            </a:r>
            <a:r>
              <a:rPr lang="ko-KR" altLang="en-US" baseline="0" dirty="0" smtClean="0"/>
              <a:t> 헤더 </a:t>
            </a:r>
            <a:r>
              <a:rPr lang="en-US" altLang="ko-KR" baseline="0" dirty="0" smtClean="0"/>
              <a:t>: </a:t>
            </a:r>
            <a:r>
              <a:rPr lang="ko-KR" altLang="en-US" baseline="0" dirty="0" smtClean="0"/>
              <a:t>한 번이라도 카메라 </a:t>
            </a:r>
            <a:r>
              <a:rPr lang="ko-KR" altLang="en-US" baseline="0" dirty="0" err="1" smtClean="0"/>
              <a:t>파라미터가</a:t>
            </a:r>
            <a:r>
              <a:rPr lang="ko-KR" altLang="en-US" baseline="0" dirty="0" smtClean="0"/>
              <a:t> 바뀌는 시퀀스는 </a:t>
            </a:r>
            <a:r>
              <a:rPr lang="ko-KR" altLang="en-US" baseline="0" dirty="0" err="1" smtClean="0"/>
              <a:t>슬라이스</a:t>
            </a:r>
            <a:r>
              <a:rPr lang="ko-KR" altLang="en-US" baseline="0" dirty="0" smtClean="0"/>
              <a:t> 헤더로 전송</a:t>
            </a:r>
            <a:endParaRPr lang="en-US" altLang="ko-KR" baseline="0" dirty="0" smtClean="0"/>
          </a:p>
          <a:p>
            <a:pPr>
              <a:buFontTx/>
              <a:buChar char="-"/>
            </a:pPr>
            <a:r>
              <a:rPr lang="ko-KR" altLang="en-US" baseline="0" dirty="0" smtClean="0"/>
              <a:t>현재 </a:t>
            </a:r>
            <a:r>
              <a:rPr lang="en-US" altLang="ko-KR" baseline="0" dirty="0" smtClean="0"/>
              <a:t>CTC</a:t>
            </a:r>
            <a:r>
              <a:rPr lang="ko-KR" altLang="en-US" baseline="0" dirty="0" smtClean="0"/>
              <a:t>에서는 </a:t>
            </a:r>
            <a:r>
              <a:rPr lang="en-US" altLang="ko-KR" baseline="0" dirty="0" err="1" smtClean="0"/>
              <a:t>GT_Fly</a:t>
            </a:r>
            <a:r>
              <a:rPr lang="en-US" altLang="ko-KR" baseline="0" dirty="0" smtClean="0"/>
              <a:t> </a:t>
            </a:r>
            <a:r>
              <a:rPr lang="ko-KR" altLang="en-US" baseline="0" dirty="0" smtClean="0"/>
              <a:t>영상이 매 시간마다 다른 카메라 </a:t>
            </a:r>
            <a:r>
              <a:rPr lang="ko-KR" altLang="en-US" baseline="0" dirty="0" err="1" smtClean="0"/>
              <a:t>파라미터를</a:t>
            </a:r>
            <a:r>
              <a:rPr lang="ko-KR" altLang="en-US" baseline="0" dirty="0" smtClean="0"/>
              <a:t> 사용함</a:t>
            </a:r>
            <a:endParaRPr lang="en-US" altLang="ko-KR" baseline="0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3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카메라 </a:t>
            </a:r>
            <a:r>
              <a:rPr lang="ko-KR" altLang="en-US" dirty="0" err="1" smtClean="0"/>
              <a:t>파라미터가</a:t>
            </a:r>
            <a:r>
              <a:rPr lang="ko-KR" altLang="en-US" dirty="0" smtClean="0"/>
              <a:t> 바뀌지만 일정 </a:t>
            </a:r>
            <a:r>
              <a:rPr lang="ko-KR" altLang="en-US" dirty="0" err="1" smtClean="0"/>
              <a:t>기간동안</a:t>
            </a:r>
            <a:r>
              <a:rPr lang="ko-KR" altLang="en-US" dirty="0" smtClean="0"/>
              <a:t> 유지되는 경우</a:t>
            </a:r>
            <a:endParaRPr lang="en-US" altLang="ko-KR" dirty="0" smtClean="0"/>
          </a:p>
          <a:p>
            <a:r>
              <a:rPr lang="ko-KR" altLang="en-US" dirty="0" smtClean="0"/>
              <a:t>같은 정보를 반복적으로 전송하는 문제 발생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4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따라서 같은 카메라 </a:t>
            </a:r>
            <a:r>
              <a:rPr lang="ko-KR" altLang="en-US" dirty="0" err="1" smtClean="0"/>
              <a:t>파라미터를</a:t>
            </a:r>
            <a:r>
              <a:rPr lang="ko-KR" altLang="en-US" dirty="0" smtClean="0"/>
              <a:t> 사용한다면 이전의 </a:t>
            </a:r>
            <a:r>
              <a:rPr lang="ko-KR" altLang="en-US" dirty="0" err="1" smtClean="0"/>
              <a:t>슬라이스</a:t>
            </a:r>
            <a:r>
              <a:rPr lang="ko-KR" altLang="en-US" dirty="0" smtClean="0"/>
              <a:t> 헤더로부터 복사해서 씀</a:t>
            </a:r>
            <a:endParaRPr lang="en-US" altLang="ko-KR" dirty="0" smtClean="0"/>
          </a:p>
          <a:p>
            <a:r>
              <a:rPr lang="ko-KR" altLang="en-US" dirty="0" smtClean="0"/>
              <a:t>이전 </a:t>
            </a:r>
            <a:r>
              <a:rPr lang="ko-KR" altLang="en-US" dirty="0" err="1" smtClean="0"/>
              <a:t>슬라이스</a:t>
            </a:r>
            <a:r>
              <a:rPr lang="ko-KR" altLang="en-US" dirty="0" smtClean="0"/>
              <a:t> 헤더로부터 복사할 지의 여부를</a:t>
            </a:r>
            <a:r>
              <a:rPr lang="ko-KR" altLang="en-US" baseline="0" dirty="0" smtClean="0"/>
              <a:t> 알려주는 플래그를 </a:t>
            </a:r>
            <a:r>
              <a:rPr lang="en-US" altLang="ko-KR" baseline="0" dirty="0" smtClean="0"/>
              <a:t>slice header</a:t>
            </a:r>
            <a:r>
              <a:rPr lang="ko-KR" altLang="en-US" baseline="0" dirty="0" smtClean="0"/>
              <a:t>에 추가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5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방법 </a:t>
            </a:r>
            <a:r>
              <a:rPr lang="en-US" altLang="ko-KR" dirty="0" smtClean="0"/>
              <a:t>1</a:t>
            </a:r>
            <a:r>
              <a:rPr lang="ko-KR" altLang="en-US" dirty="0" smtClean="0"/>
              <a:t>은 </a:t>
            </a:r>
            <a:r>
              <a:rPr lang="en-US" altLang="ko-KR" dirty="0" smtClean="0"/>
              <a:t>slice</a:t>
            </a:r>
            <a:r>
              <a:rPr lang="en-US" altLang="ko-KR" baseline="0" dirty="0" smtClean="0"/>
              <a:t> header</a:t>
            </a:r>
            <a:r>
              <a:rPr lang="ko-KR" altLang="en-US" baseline="0" dirty="0" smtClean="0"/>
              <a:t>에 플래그 하나를 추가하는 것</a:t>
            </a:r>
            <a:endParaRPr lang="en-US" altLang="ko-KR" baseline="0" dirty="0" smtClean="0"/>
          </a:p>
          <a:p>
            <a:r>
              <a:rPr lang="en-US" altLang="ko-KR" dirty="0" err="1" smtClean="0"/>
              <a:t>Prev_cp_in_slice_segment_header</a:t>
            </a:r>
            <a:r>
              <a:rPr lang="ko-KR" altLang="en-US" dirty="0" smtClean="0"/>
              <a:t>가 </a:t>
            </a:r>
            <a:r>
              <a:rPr lang="en-US" altLang="ko-KR" dirty="0" smtClean="0"/>
              <a:t>1</a:t>
            </a:r>
            <a:r>
              <a:rPr lang="ko-KR" altLang="en-US" dirty="0" smtClean="0"/>
              <a:t>이면 이전 슬라이스로부터 복사</a:t>
            </a:r>
            <a:endParaRPr lang="en-US" altLang="ko-KR" dirty="0" smtClean="0"/>
          </a:p>
          <a:p>
            <a:r>
              <a:rPr lang="ko-KR" altLang="en-US" dirty="0" smtClean="0"/>
              <a:t>그러나 현재 </a:t>
            </a:r>
            <a:r>
              <a:rPr lang="ko-KR" altLang="en-US" dirty="0" err="1" smtClean="0"/>
              <a:t>슬라이스가</a:t>
            </a:r>
            <a:r>
              <a:rPr lang="ko-KR" altLang="en-US" dirty="0" smtClean="0"/>
              <a:t> </a:t>
            </a:r>
            <a:r>
              <a:rPr lang="en-US" altLang="ko-KR" dirty="0" smtClean="0"/>
              <a:t>random access</a:t>
            </a:r>
            <a:r>
              <a:rPr lang="ko-KR" altLang="en-US" dirty="0" smtClean="0"/>
              <a:t>면 이 플래그는 반드시 </a:t>
            </a:r>
            <a:r>
              <a:rPr lang="en-US" altLang="ko-KR" dirty="0" smtClean="0"/>
              <a:t>0</a:t>
            </a:r>
            <a:r>
              <a:rPr lang="ko-KR" altLang="en-US" dirty="0" smtClean="0"/>
              <a:t>이어야 함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6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baseline="0" dirty="0" smtClean="0"/>
              <a:t>방법 </a:t>
            </a:r>
            <a:r>
              <a:rPr lang="en-US" altLang="ko-KR" baseline="0" dirty="0" smtClean="0"/>
              <a:t>2</a:t>
            </a:r>
            <a:r>
              <a:rPr lang="ko-KR" altLang="en-US" baseline="0" dirty="0" smtClean="0"/>
              <a:t>는 </a:t>
            </a:r>
            <a:r>
              <a:rPr lang="en-US" altLang="ko-KR" baseline="0" dirty="0" smtClean="0"/>
              <a:t>VPS CP</a:t>
            </a:r>
            <a:r>
              <a:rPr lang="ko-KR" altLang="en-US" baseline="0" dirty="0" smtClean="0"/>
              <a:t>를 </a:t>
            </a:r>
            <a:r>
              <a:rPr lang="en-US" altLang="ko-KR" baseline="0" dirty="0" smtClean="0"/>
              <a:t>default</a:t>
            </a:r>
            <a:r>
              <a:rPr lang="ko-KR" altLang="en-US" baseline="0" dirty="0" smtClean="0"/>
              <a:t>로 사용하는 방법</a:t>
            </a:r>
            <a:endParaRPr lang="en-US" altLang="ko-KR" baseline="0" dirty="0" smtClean="0"/>
          </a:p>
          <a:p>
            <a:r>
              <a:rPr lang="ko-KR" altLang="en-US" baseline="0" dirty="0" smtClean="0"/>
              <a:t>따라서 반드시 </a:t>
            </a:r>
            <a:r>
              <a:rPr lang="en-US" altLang="ko-KR" baseline="0" dirty="0" smtClean="0"/>
              <a:t>VPS</a:t>
            </a:r>
            <a:r>
              <a:rPr lang="ko-KR" altLang="en-US" baseline="0" dirty="0" smtClean="0"/>
              <a:t>에서 </a:t>
            </a:r>
            <a:r>
              <a:rPr lang="en-US" altLang="ko-KR" baseline="0" dirty="0" smtClean="0"/>
              <a:t>CP</a:t>
            </a:r>
            <a:r>
              <a:rPr lang="ko-KR" altLang="en-US" baseline="0" dirty="0" smtClean="0"/>
              <a:t>가 전송 되어야 함</a:t>
            </a:r>
            <a:endParaRPr lang="en-US" altLang="ko-KR" baseline="0" dirty="0" smtClean="0"/>
          </a:p>
          <a:p>
            <a:endParaRPr lang="en-US" altLang="ko-KR" baseline="0" dirty="0" smtClean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8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err="1" smtClean="0"/>
              <a:t>슬라이스</a:t>
            </a:r>
            <a:r>
              <a:rPr lang="ko-KR" altLang="en-US" dirty="0" smtClean="0"/>
              <a:t> 헤더에서는 카메라 </a:t>
            </a:r>
            <a:r>
              <a:rPr lang="ko-KR" altLang="en-US" dirty="0" err="1" smtClean="0"/>
              <a:t>파라미터가</a:t>
            </a:r>
            <a:r>
              <a:rPr lang="ko-KR" altLang="en-US" dirty="0" smtClean="0"/>
              <a:t> 업데이트 </a:t>
            </a:r>
            <a:r>
              <a:rPr lang="ko-KR" altLang="en-US" dirty="0" err="1" smtClean="0"/>
              <a:t>될지의</a:t>
            </a:r>
            <a:r>
              <a:rPr lang="ko-KR" altLang="en-US" dirty="0" smtClean="0"/>
              <a:t> 여부를 플래그로 전송</a:t>
            </a:r>
            <a:endParaRPr lang="en-US" altLang="ko-KR" dirty="0" smtClean="0"/>
          </a:p>
          <a:p>
            <a:r>
              <a:rPr lang="ko-KR" altLang="en-US" dirty="0" smtClean="0"/>
              <a:t>이 때도 </a:t>
            </a:r>
            <a:r>
              <a:rPr lang="en-US" altLang="ko-KR" dirty="0" smtClean="0"/>
              <a:t>method 1</a:t>
            </a:r>
            <a:r>
              <a:rPr lang="ko-KR" altLang="en-US" dirty="0" smtClean="0"/>
              <a:t>과 마찬가지로 </a:t>
            </a:r>
            <a:r>
              <a:rPr lang="en-US" altLang="ko-KR" dirty="0" smtClean="0"/>
              <a:t>random</a:t>
            </a:r>
            <a:r>
              <a:rPr lang="en-US" altLang="ko-KR" baseline="0" dirty="0" smtClean="0"/>
              <a:t> access </a:t>
            </a:r>
            <a:r>
              <a:rPr lang="ko-KR" altLang="en-US" baseline="0" dirty="0" smtClean="0"/>
              <a:t>영상일 경우 반드시 </a:t>
            </a:r>
            <a:r>
              <a:rPr lang="ko-KR" altLang="en-US" baseline="0" dirty="0" err="1" smtClean="0"/>
              <a:t>슬라이스</a:t>
            </a:r>
            <a:r>
              <a:rPr lang="ko-KR" altLang="en-US" baseline="0" dirty="0" smtClean="0"/>
              <a:t> 헤더를 통해 </a:t>
            </a:r>
            <a:r>
              <a:rPr lang="en-US" altLang="ko-KR" baseline="0" dirty="0" smtClean="0"/>
              <a:t>cp</a:t>
            </a:r>
            <a:r>
              <a:rPr lang="ko-KR" altLang="en-US" baseline="0" dirty="0" smtClean="0"/>
              <a:t>를 </a:t>
            </a:r>
            <a:r>
              <a:rPr lang="ko-KR" altLang="en-US" baseline="0" dirty="0" err="1" smtClean="0"/>
              <a:t>파싱해야</a:t>
            </a:r>
            <a:r>
              <a:rPr lang="ko-KR" altLang="en-US" baseline="0" dirty="0" smtClean="0"/>
              <a:t> 함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9</a:t>
            </a:fld>
            <a:endParaRPr lang="en-US" altLang="ko-K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ko-KR" altLang="en-US" dirty="0" smtClean="0"/>
              <a:t>현 </a:t>
            </a:r>
            <a:r>
              <a:rPr lang="en-US" altLang="ko-KR" dirty="0" smtClean="0"/>
              <a:t>3D-HEVC</a:t>
            </a:r>
            <a:r>
              <a:rPr lang="ko-KR" altLang="en-US" dirty="0" smtClean="0"/>
              <a:t>에서 중복되는 카메라 파라미터를 매번 전송해야 하는 경우가 생기기 때문에</a:t>
            </a:r>
            <a:endParaRPr lang="en-US" altLang="ko-KR" dirty="0" smtClean="0"/>
          </a:p>
          <a:p>
            <a:r>
              <a:rPr lang="ko-KR" altLang="en-US" dirty="0" smtClean="0"/>
              <a:t>이전 </a:t>
            </a:r>
            <a:r>
              <a:rPr lang="ko-KR" altLang="en-US" dirty="0" err="1" smtClean="0"/>
              <a:t>슬라이스</a:t>
            </a:r>
            <a:r>
              <a:rPr lang="ko-KR" altLang="en-US" dirty="0" smtClean="0"/>
              <a:t> 헤더로부터 </a:t>
            </a:r>
            <a:r>
              <a:rPr lang="en-US" altLang="ko-KR" dirty="0" smtClean="0"/>
              <a:t>CP</a:t>
            </a:r>
            <a:r>
              <a:rPr lang="ko-KR" altLang="en-US" dirty="0" smtClean="0"/>
              <a:t>를 </a:t>
            </a:r>
            <a:r>
              <a:rPr lang="en-US" altLang="ko-KR" dirty="0" smtClean="0"/>
              <a:t>inherit</a:t>
            </a:r>
            <a:r>
              <a:rPr lang="ko-KR" altLang="en-US" dirty="0" smtClean="0"/>
              <a:t>하는 방법을 제안함</a:t>
            </a:r>
            <a:endParaRPr lang="en-US" altLang="ko-KR" dirty="0" smtClean="0"/>
          </a:p>
          <a:p>
            <a:r>
              <a:rPr lang="ko-KR" altLang="en-US" dirty="0" err="1" smtClean="0"/>
              <a:t>슬라이스</a:t>
            </a:r>
            <a:r>
              <a:rPr lang="ko-KR" altLang="en-US" dirty="0" smtClean="0"/>
              <a:t> 헤더에 플래그를 추가함으로써 이전 </a:t>
            </a:r>
            <a:r>
              <a:rPr lang="ko-KR" altLang="en-US" dirty="0" err="1" smtClean="0"/>
              <a:t>슬라이스로부터</a:t>
            </a:r>
            <a:r>
              <a:rPr lang="ko-KR" altLang="en-US" dirty="0" smtClean="0"/>
              <a:t> 복사할지 말지를 </a:t>
            </a:r>
            <a:r>
              <a:rPr lang="en-US" altLang="ko-KR" dirty="0" smtClean="0"/>
              <a:t>indication</a:t>
            </a:r>
          </a:p>
          <a:p>
            <a:r>
              <a:rPr lang="ko-KR" altLang="en-US" dirty="0" smtClean="0"/>
              <a:t>중복되는 정보의 전송을 막을 수 있는 이점이 있음</a:t>
            </a:r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4307DE-36DC-4689-878F-10C42562C79A}" type="slidenum">
              <a:rPr lang="en-US" altLang="ko-KR" smtClean="0"/>
              <a:pPr>
                <a:defRPr/>
              </a:pPr>
              <a:t>10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0F109-9EA1-4100-919C-1AB1F05B925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4FD55-41AE-4AB2-AF25-E6FF0887336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321DE4-7D15-4A5C-BEB9-C5EE046207F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16E20EC6-3133-4CD7-966F-DAE37E271DC0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FDF9C5-358B-41DF-9FB6-2715D939300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DC2B0-09E6-4192-80F8-550B02DDB53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50488-32BF-4AFF-869A-3203C89BF4EF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920DD-A042-4FDF-A1C1-F01B5D5173D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3C052-F27F-4B76-ABFB-7DBE23B6FA3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C0B72-3921-438C-825A-B789FFEE975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9A567-8C51-4B56-9194-22F41D7ED0F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DDBA292-D3C5-425C-ABB9-6AC006B85D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CA" alt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On camera parameter transmission for 3D-HEVC</a:t>
            </a:r>
          </a:p>
          <a:p>
            <a:pPr algn="ctr"/>
            <a:r>
              <a:rPr lang="en-CA" altLang="en-US" sz="2400" b="1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(JCT3V-J0044)</a:t>
            </a:r>
            <a:endParaRPr lang="en-US" altLang="en-US" sz="2400" b="1" dirty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2998688" y="5214950"/>
            <a:ext cx="390055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Sunmi Yoo, Junghak Nam and Sehoon Yea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3309" y="5551516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275222" y="5908706"/>
            <a:ext cx="13623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October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Problem statement</a:t>
            </a:r>
          </a:p>
          <a:p>
            <a:pPr lvl="1"/>
            <a:r>
              <a:rPr lang="en-US" altLang="ko-KR" dirty="0" smtClean="0"/>
              <a:t>Duplicated CPs might be transmitted when CP change is occasionally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Proposed method</a:t>
            </a:r>
          </a:p>
          <a:p>
            <a:pPr lvl="1"/>
            <a:r>
              <a:rPr lang="en-US" altLang="ko-KR" dirty="0" smtClean="0"/>
              <a:t>New flag in SH – indication update CPs, no update when flag is equal to 0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It is recommended to adopt J0044.</a:t>
            </a:r>
          </a:p>
          <a:p>
            <a:pPr lvl="1"/>
            <a:r>
              <a:rPr lang="en-US" altLang="ko-KR" dirty="0" smtClean="0"/>
              <a:t>Prevent redundant information transmission</a:t>
            </a:r>
          </a:p>
          <a:p>
            <a:pPr lvl="1"/>
            <a:r>
              <a:rPr lang="en-US" altLang="ko-KR" dirty="0" smtClean="0"/>
              <a:t>Beneficial for multiple slices in a picture</a:t>
            </a:r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10</a:t>
            </a:fld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Problem statement</a:t>
            </a:r>
          </a:p>
          <a:p>
            <a:pPr lvl="1"/>
            <a:r>
              <a:rPr lang="en-US" altLang="ko-KR" dirty="0" smtClean="0"/>
              <a:t>Redundant camera parameter(CP) transmission in slice segment header (SH)</a:t>
            </a:r>
          </a:p>
          <a:p>
            <a:pPr lvl="2"/>
            <a:r>
              <a:rPr lang="en-US" altLang="ko-KR" dirty="0" smtClean="0"/>
              <a:t>Time-varying camera parameters but not frequently changed 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Proposed method</a:t>
            </a:r>
          </a:p>
          <a:p>
            <a:pPr lvl="1"/>
            <a:r>
              <a:rPr lang="en-US" altLang="ko-KR" dirty="0" smtClean="0"/>
              <a:t>Duplicated camera parameter reuse </a:t>
            </a:r>
          </a:p>
          <a:p>
            <a:pPr lvl="2"/>
            <a:r>
              <a:rPr lang="en-US" altLang="ko-KR" dirty="0" smtClean="0"/>
              <a:t>Method 1 : SH change only</a:t>
            </a:r>
          </a:p>
          <a:p>
            <a:pPr lvl="2"/>
            <a:r>
              <a:rPr lang="en-US" altLang="ko-KR" dirty="0" smtClean="0"/>
              <a:t>Method 2 : Use VPS CPs as default</a:t>
            </a:r>
          </a:p>
          <a:p>
            <a:pPr lvl="2"/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 lvl="2"/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2</a:t>
            </a:fld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Introduction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latinLnBrk="0"/>
            <a:r>
              <a:rPr lang="en-CA" dirty="0" smtClean="0"/>
              <a:t>2 ways for camera parameter transmission in 3D-HEVC</a:t>
            </a:r>
          </a:p>
          <a:p>
            <a:pPr lvl="1" algn="just" latinLnBrk="0"/>
            <a:r>
              <a:rPr lang="en-CA" dirty="0" smtClean="0"/>
              <a:t>Send in VPS : No CP change for </a:t>
            </a:r>
            <a:r>
              <a:rPr lang="en-CA" dirty="0" err="1" smtClean="0"/>
              <a:t>ViewX</a:t>
            </a:r>
            <a:endParaRPr lang="en-CA" dirty="0" smtClean="0"/>
          </a:p>
          <a:p>
            <a:pPr lvl="1" algn="just" latinLnBrk="0"/>
            <a:r>
              <a:rPr lang="en-CA" dirty="0" smtClean="0"/>
              <a:t>Send in  SH : Time-variant CPs</a:t>
            </a:r>
          </a:p>
          <a:p>
            <a:pPr lvl="1" algn="just" latinLnBrk="0"/>
            <a:endParaRPr lang="en-CA" dirty="0" smtClean="0"/>
          </a:p>
          <a:p>
            <a:pPr lvl="1" algn="just" latinLnBrk="0"/>
            <a:endParaRPr lang="en-CA" altLang="ko-KR" dirty="0" smtClean="0"/>
          </a:p>
          <a:p>
            <a:pPr latinLnBrk="0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3</a:t>
            </a:fld>
            <a:endParaRPr lang="ko-KR" altLang="en-US" dirty="0"/>
          </a:p>
        </p:txBody>
      </p:sp>
      <p:grpSp>
        <p:nvGrpSpPr>
          <p:cNvPr id="78" name="그룹 77"/>
          <p:cNvGrpSpPr/>
          <p:nvPr/>
        </p:nvGrpSpPr>
        <p:grpSpPr>
          <a:xfrm>
            <a:off x="5667380" y="2084166"/>
            <a:ext cx="3551143" cy="3988040"/>
            <a:chOff x="5310190" y="2380876"/>
            <a:chExt cx="4603711" cy="4266110"/>
          </a:xfrm>
        </p:grpSpPr>
        <p:sp>
          <p:nvSpPr>
            <p:cNvPr id="20" name="직사각형 19"/>
            <p:cNvSpPr/>
            <p:nvPr/>
          </p:nvSpPr>
          <p:spPr>
            <a:xfrm>
              <a:off x="5993931" y="2714620"/>
              <a:ext cx="785818" cy="35719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cpA0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" name="직사각형 20"/>
            <p:cNvSpPr/>
            <p:nvPr/>
          </p:nvSpPr>
          <p:spPr>
            <a:xfrm>
              <a:off x="5993931" y="3087933"/>
              <a:ext cx="78581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V0</a:t>
              </a:r>
            </a:p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POC0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직사각형 21"/>
            <p:cNvSpPr/>
            <p:nvPr/>
          </p:nvSpPr>
          <p:spPr>
            <a:xfrm>
              <a:off x="5993931" y="3844805"/>
              <a:ext cx="785818" cy="35719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cpB0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직사각형 22"/>
            <p:cNvSpPr/>
            <p:nvPr/>
          </p:nvSpPr>
          <p:spPr>
            <a:xfrm>
              <a:off x="5993931" y="4214818"/>
              <a:ext cx="78581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V0</a:t>
              </a:r>
            </a:p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POC1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4" name="직사각형 23"/>
            <p:cNvSpPr/>
            <p:nvPr/>
          </p:nvSpPr>
          <p:spPr>
            <a:xfrm>
              <a:off x="5993931" y="5072074"/>
              <a:ext cx="785818" cy="35719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cpC0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5" name="직사각형 24"/>
            <p:cNvSpPr/>
            <p:nvPr/>
          </p:nvSpPr>
          <p:spPr>
            <a:xfrm>
              <a:off x="5993931" y="5452710"/>
              <a:ext cx="78581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V0</a:t>
              </a:r>
            </a:p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POC2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7136939" y="2714620"/>
              <a:ext cx="785818" cy="35719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cpA1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7" name="직사각형 26"/>
            <p:cNvSpPr/>
            <p:nvPr/>
          </p:nvSpPr>
          <p:spPr>
            <a:xfrm>
              <a:off x="7136939" y="3087933"/>
              <a:ext cx="78581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V1</a:t>
              </a:r>
            </a:p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POC0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7136939" y="3844805"/>
              <a:ext cx="785818" cy="35719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cpB1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7136939" y="4214818"/>
              <a:ext cx="78581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V1</a:t>
              </a:r>
            </a:p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POC1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" name="직사각형 29"/>
            <p:cNvSpPr/>
            <p:nvPr/>
          </p:nvSpPr>
          <p:spPr>
            <a:xfrm>
              <a:off x="7136939" y="5072074"/>
              <a:ext cx="785818" cy="35719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cpC1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1" name="직사각형 30"/>
            <p:cNvSpPr/>
            <p:nvPr/>
          </p:nvSpPr>
          <p:spPr>
            <a:xfrm>
              <a:off x="7136939" y="5452710"/>
              <a:ext cx="78581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V1</a:t>
              </a:r>
            </a:p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POC2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2" name="직사각형 31"/>
            <p:cNvSpPr/>
            <p:nvPr/>
          </p:nvSpPr>
          <p:spPr>
            <a:xfrm>
              <a:off x="8279947" y="2714620"/>
              <a:ext cx="785818" cy="35719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cpA2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8279947" y="3087933"/>
              <a:ext cx="78581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V2</a:t>
              </a:r>
            </a:p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POC0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8279947" y="3844805"/>
              <a:ext cx="785818" cy="35719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cpB2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8279947" y="4214818"/>
              <a:ext cx="78581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V2</a:t>
              </a:r>
            </a:p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POC1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6" name="직사각형 35"/>
            <p:cNvSpPr/>
            <p:nvPr/>
          </p:nvSpPr>
          <p:spPr>
            <a:xfrm>
              <a:off x="8279947" y="5072074"/>
              <a:ext cx="785818" cy="35719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cpC2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8279947" y="5452710"/>
              <a:ext cx="78581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V2</a:t>
              </a:r>
            </a:p>
            <a:p>
              <a:pPr algn="ctr"/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POC2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9" name="직선 화살표 연결선 38"/>
            <p:cNvCxnSpPr/>
            <p:nvPr/>
          </p:nvCxnSpPr>
          <p:spPr>
            <a:xfrm rot="5400000">
              <a:off x="4280213" y="4285462"/>
              <a:ext cx="2571768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5310190" y="5572140"/>
              <a:ext cx="596840" cy="296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200" dirty="0" smtClean="0">
                  <a:latin typeface="Times New Roman" pitchFamily="18" charset="0"/>
                  <a:cs typeface="Times New Roman" pitchFamily="18" charset="0"/>
                </a:rPr>
                <a:t>time</a:t>
              </a:r>
              <a:endParaRPr lang="ko-KR" alt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2" name="직선 화살표 연결선 71"/>
            <p:cNvCxnSpPr/>
            <p:nvPr/>
          </p:nvCxnSpPr>
          <p:spPr>
            <a:xfrm>
              <a:off x="5851055" y="2571744"/>
              <a:ext cx="3357586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9221465" y="2380876"/>
              <a:ext cx="692436" cy="3292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view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직사각형 73"/>
            <p:cNvSpPr/>
            <p:nvPr/>
          </p:nvSpPr>
          <p:spPr>
            <a:xfrm rot="5400000">
              <a:off x="6072012" y="5968325"/>
              <a:ext cx="785818" cy="5715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…</a:t>
              </a:r>
              <a:endParaRPr lang="ko-KR" alt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5" name="직사각형 74"/>
            <p:cNvSpPr/>
            <p:nvPr/>
          </p:nvSpPr>
          <p:spPr>
            <a:xfrm rot="5400000">
              <a:off x="7203297" y="5968325"/>
              <a:ext cx="785818" cy="5715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…</a:t>
              </a:r>
              <a:endParaRPr lang="ko-KR" alt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6" name="직사각형 75"/>
            <p:cNvSpPr/>
            <p:nvPr/>
          </p:nvSpPr>
          <p:spPr>
            <a:xfrm rot="5400000">
              <a:off x="8333482" y="5968325"/>
              <a:ext cx="785818" cy="5715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…</a:t>
              </a:r>
              <a:endParaRPr lang="ko-KR" alt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80" name="그룹 79"/>
          <p:cNvGrpSpPr/>
          <p:nvPr/>
        </p:nvGrpSpPr>
        <p:grpSpPr>
          <a:xfrm>
            <a:off x="809596" y="2607463"/>
            <a:ext cx="3786214" cy="2964677"/>
            <a:chOff x="95216" y="2607463"/>
            <a:chExt cx="4476034" cy="3464743"/>
          </a:xfrm>
        </p:grpSpPr>
        <p:sp>
          <p:nvSpPr>
            <p:cNvPr id="5" name="직사각형 4"/>
            <p:cNvSpPr/>
            <p:nvPr/>
          </p:nvSpPr>
          <p:spPr>
            <a:xfrm>
              <a:off x="834325" y="2607463"/>
              <a:ext cx="785818" cy="35719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cpV0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952604" y="2607463"/>
              <a:ext cx="785818" cy="35719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cpV1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직사각형 8"/>
            <p:cNvSpPr/>
            <p:nvPr/>
          </p:nvSpPr>
          <p:spPr>
            <a:xfrm>
              <a:off x="3072166" y="2607463"/>
              <a:ext cx="785818" cy="357190"/>
            </a:xfrm>
            <a:prstGeom prst="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cpV2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" name="직사각형 9"/>
            <p:cNvSpPr/>
            <p:nvPr/>
          </p:nvSpPr>
          <p:spPr>
            <a:xfrm>
              <a:off x="834325" y="3250405"/>
              <a:ext cx="78581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V0</a:t>
              </a:r>
            </a:p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POC0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834325" y="3964785"/>
              <a:ext cx="78581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V0</a:t>
              </a:r>
            </a:p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POC1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직사각형 11"/>
            <p:cNvSpPr/>
            <p:nvPr/>
          </p:nvSpPr>
          <p:spPr>
            <a:xfrm>
              <a:off x="834325" y="4679165"/>
              <a:ext cx="78581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V0</a:t>
              </a:r>
            </a:p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POC2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직사각형 12"/>
            <p:cNvSpPr/>
            <p:nvPr/>
          </p:nvSpPr>
          <p:spPr>
            <a:xfrm>
              <a:off x="1952604" y="3250405"/>
              <a:ext cx="78581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V1</a:t>
              </a:r>
            </a:p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POC0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1952604" y="3964785"/>
              <a:ext cx="78581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V1</a:t>
              </a:r>
            </a:p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POC1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1952604" y="4679165"/>
              <a:ext cx="78581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V1</a:t>
              </a:r>
            </a:p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POC2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6" name="직사각형 15"/>
            <p:cNvSpPr/>
            <p:nvPr/>
          </p:nvSpPr>
          <p:spPr>
            <a:xfrm>
              <a:off x="3072166" y="3250405"/>
              <a:ext cx="78581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V2</a:t>
              </a:r>
            </a:p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POC0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직사각형 16"/>
            <p:cNvSpPr/>
            <p:nvPr/>
          </p:nvSpPr>
          <p:spPr>
            <a:xfrm>
              <a:off x="3072166" y="3964785"/>
              <a:ext cx="78581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V2</a:t>
              </a:r>
            </a:p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POC1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직사각형 17"/>
            <p:cNvSpPr/>
            <p:nvPr/>
          </p:nvSpPr>
          <p:spPr>
            <a:xfrm>
              <a:off x="3072166" y="4679165"/>
              <a:ext cx="785818" cy="5715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V2</a:t>
              </a:r>
            </a:p>
            <a:p>
              <a:pPr algn="ctr"/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POC2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2" name="직선 화살표 연결선 41"/>
            <p:cNvCxnSpPr/>
            <p:nvPr/>
          </p:nvCxnSpPr>
          <p:spPr>
            <a:xfrm>
              <a:off x="666720" y="3120352"/>
              <a:ext cx="3357586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4037129" y="2929484"/>
              <a:ext cx="5341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view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46" name="구부러진 연결선 45"/>
            <p:cNvCxnSpPr>
              <a:stCxn id="5" idx="1"/>
              <a:endCxn id="10" idx="1"/>
            </p:cNvCxnSpPr>
            <p:nvPr/>
          </p:nvCxnSpPr>
          <p:spPr>
            <a:xfrm rot="10800000" flipV="1">
              <a:off x="834325" y="2786057"/>
              <a:ext cx="1588" cy="750099"/>
            </a:xfrm>
            <a:prstGeom prst="curvedConnector3">
              <a:avLst>
                <a:gd name="adj1" fmla="val 7751388"/>
              </a:avLst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구부러진 연결선 48"/>
            <p:cNvCxnSpPr>
              <a:stCxn id="5" idx="1"/>
              <a:endCxn id="11" idx="1"/>
            </p:cNvCxnSpPr>
            <p:nvPr/>
          </p:nvCxnSpPr>
          <p:spPr>
            <a:xfrm rot="10800000" flipV="1">
              <a:off x="834325" y="2786057"/>
              <a:ext cx="1588" cy="1464479"/>
            </a:xfrm>
            <a:prstGeom prst="curvedConnector3">
              <a:avLst>
                <a:gd name="adj1" fmla="val 10704285"/>
              </a:avLst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구부러진 연결선 53"/>
            <p:cNvCxnSpPr>
              <a:stCxn id="5" idx="1"/>
              <a:endCxn id="12" idx="1"/>
            </p:cNvCxnSpPr>
            <p:nvPr/>
          </p:nvCxnSpPr>
          <p:spPr>
            <a:xfrm rot="10800000" flipV="1">
              <a:off x="834325" y="2786057"/>
              <a:ext cx="1588" cy="2178859"/>
            </a:xfrm>
            <a:prstGeom prst="curvedConnector3">
              <a:avLst>
                <a:gd name="adj1" fmla="val 14395466"/>
              </a:avLst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hape 55"/>
            <p:cNvCxnSpPr>
              <a:stCxn id="5" idx="1"/>
            </p:cNvCxnSpPr>
            <p:nvPr/>
          </p:nvCxnSpPr>
          <p:spPr>
            <a:xfrm rot="10800000" flipV="1">
              <a:off x="834325" y="2786057"/>
              <a:ext cx="1588" cy="2893239"/>
            </a:xfrm>
            <a:prstGeom prst="curvedConnector3">
              <a:avLst>
                <a:gd name="adj1" fmla="val 14395466"/>
              </a:avLst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직사각형 57"/>
            <p:cNvSpPr/>
            <p:nvPr/>
          </p:nvSpPr>
          <p:spPr>
            <a:xfrm rot="5400000">
              <a:off x="952472" y="5286388"/>
              <a:ext cx="785818" cy="78581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…</a:t>
              </a:r>
              <a:endParaRPr lang="ko-KR" alt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직사각형 58"/>
            <p:cNvSpPr/>
            <p:nvPr/>
          </p:nvSpPr>
          <p:spPr>
            <a:xfrm rot="5400000">
              <a:off x="2059761" y="5393545"/>
              <a:ext cx="785818" cy="5715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…</a:t>
              </a:r>
              <a:endParaRPr lang="ko-KR" alt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직사각형 59"/>
            <p:cNvSpPr/>
            <p:nvPr/>
          </p:nvSpPr>
          <p:spPr>
            <a:xfrm rot="5400000">
              <a:off x="3132431" y="5393545"/>
              <a:ext cx="785818" cy="5715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…</a:t>
              </a:r>
              <a:endParaRPr lang="ko-KR" altLang="en-US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3" name="구부러진 연결선 62"/>
            <p:cNvCxnSpPr/>
            <p:nvPr/>
          </p:nvCxnSpPr>
          <p:spPr>
            <a:xfrm rot="10800000" flipV="1">
              <a:off x="1952605" y="2786057"/>
              <a:ext cx="1588" cy="750099"/>
            </a:xfrm>
            <a:prstGeom prst="curvedConnector3">
              <a:avLst>
                <a:gd name="adj1" fmla="val 7751388"/>
              </a:avLst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구부러진 연결선 63"/>
            <p:cNvCxnSpPr/>
            <p:nvPr/>
          </p:nvCxnSpPr>
          <p:spPr>
            <a:xfrm rot="10800000" flipV="1">
              <a:off x="1952605" y="2786057"/>
              <a:ext cx="1588" cy="1464479"/>
            </a:xfrm>
            <a:prstGeom prst="curvedConnector3">
              <a:avLst>
                <a:gd name="adj1" fmla="val 10704285"/>
              </a:avLst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구부러진 연결선 64"/>
            <p:cNvCxnSpPr/>
            <p:nvPr/>
          </p:nvCxnSpPr>
          <p:spPr>
            <a:xfrm rot="10800000" flipV="1">
              <a:off x="1952605" y="2786057"/>
              <a:ext cx="1588" cy="2178859"/>
            </a:xfrm>
            <a:prstGeom prst="curvedConnector3">
              <a:avLst>
                <a:gd name="adj1" fmla="val 14395466"/>
              </a:avLst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hape 55"/>
            <p:cNvCxnSpPr/>
            <p:nvPr/>
          </p:nvCxnSpPr>
          <p:spPr>
            <a:xfrm rot="10800000" flipV="1">
              <a:off x="1952605" y="2786057"/>
              <a:ext cx="1588" cy="2893239"/>
            </a:xfrm>
            <a:prstGeom prst="curvedConnector3">
              <a:avLst>
                <a:gd name="adj1" fmla="val 14395466"/>
              </a:avLst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구부러진 연결선 67"/>
            <p:cNvCxnSpPr/>
            <p:nvPr/>
          </p:nvCxnSpPr>
          <p:spPr>
            <a:xfrm rot="10800000" flipV="1">
              <a:off x="3072166" y="2786057"/>
              <a:ext cx="1588" cy="750099"/>
            </a:xfrm>
            <a:prstGeom prst="curvedConnector3">
              <a:avLst>
                <a:gd name="adj1" fmla="val 7751388"/>
              </a:avLst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구부러진 연결선 68"/>
            <p:cNvCxnSpPr/>
            <p:nvPr/>
          </p:nvCxnSpPr>
          <p:spPr>
            <a:xfrm rot="10800000" flipV="1">
              <a:off x="3072166" y="2786057"/>
              <a:ext cx="1588" cy="1464479"/>
            </a:xfrm>
            <a:prstGeom prst="curvedConnector3">
              <a:avLst>
                <a:gd name="adj1" fmla="val 10704285"/>
              </a:avLst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구부러진 연결선 69"/>
            <p:cNvCxnSpPr/>
            <p:nvPr/>
          </p:nvCxnSpPr>
          <p:spPr>
            <a:xfrm rot="10800000" flipV="1">
              <a:off x="3072166" y="2786057"/>
              <a:ext cx="1588" cy="2178859"/>
            </a:xfrm>
            <a:prstGeom prst="curvedConnector3">
              <a:avLst>
                <a:gd name="adj1" fmla="val 14395466"/>
              </a:avLst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hape 55"/>
            <p:cNvCxnSpPr/>
            <p:nvPr/>
          </p:nvCxnSpPr>
          <p:spPr>
            <a:xfrm rot="10800000" flipV="1">
              <a:off x="3072166" y="2786057"/>
              <a:ext cx="1588" cy="2893239"/>
            </a:xfrm>
            <a:prstGeom prst="curvedConnector3">
              <a:avLst>
                <a:gd name="adj1" fmla="val 14395466"/>
              </a:avLst>
            </a:prstGeom>
            <a:ln w="127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직선 화살표 연결선 60"/>
            <p:cNvCxnSpPr/>
            <p:nvPr/>
          </p:nvCxnSpPr>
          <p:spPr>
            <a:xfrm rot="5400000">
              <a:off x="-904122" y="4380477"/>
              <a:ext cx="2571768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/>
            <p:cNvSpPr txBox="1"/>
            <p:nvPr/>
          </p:nvSpPr>
          <p:spPr>
            <a:xfrm>
              <a:off x="95216" y="5667155"/>
              <a:ext cx="50366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400" dirty="0" smtClean="0">
                  <a:latin typeface="Times New Roman" pitchFamily="18" charset="0"/>
                  <a:cs typeface="Times New Roman" pitchFamily="18" charset="0"/>
                </a:rPr>
                <a:t>time</a:t>
              </a:r>
              <a:endParaRPr lang="ko-KR" alt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809596" y="5835867"/>
            <a:ext cx="36326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Figure 1 Camera parameters transmitted in VPS</a:t>
            </a:r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667380" y="5835867"/>
            <a:ext cx="35365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Figure 2 Camera parameters transmitted in SH</a:t>
            </a:r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Problem Statement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latinLnBrk="0"/>
            <a:r>
              <a:rPr lang="en-CA" dirty="0" smtClean="0"/>
              <a:t>Time-varying but not frequently changed CPs</a:t>
            </a:r>
          </a:p>
          <a:p>
            <a:pPr lvl="1" algn="just" latinLnBrk="0"/>
            <a:r>
              <a:rPr lang="en-CA" dirty="0" smtClean="0"/>
              <a:t>Identical CPs repeatedly sent in a period</a:t>
            </a:r>
          </a:p>
          <a:p>
            <a:pPr lvl="1" algn="just" latinLnBrk="0"/>
            <a:r>
              <a:rPr lang="en-CA" dirty="0" smtClean="0"/>
              <a:t>Unnecessary transmission</a:t>
            </a:r>
          </a:p>
          <a:p>
            <a:pPr lvl="1" algn="just" latinLnBrk="0"/>
            <a:endParaRPr lang="en-CA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881034" y="3748042"/>
            <a:ext cx="785818" cy="35719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latin typeface="Times New Roman" pitchFamily="18" charset="0"/>
                <a:cs typeface="Times New Roman" pitchFamily="18" charset="0"/>
              </a:rPr>
              <a:t>cpA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881034" y="4121355"/>
            <a:ext cx="78581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ViewX</a:t>
            </a:r>
            <a:endParaRPr lang="en-US" altLang="ko-KR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POC0</a:t>
            </a:r>
            <a:endParaRPr lang="ko-KR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2095480" y="3748042"/>
            <a:ext cx="785818" cy="35719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latin typeface="Times New Roman" pitchFamily="18" charset="0"/>
                <a:cs typeface="Times New Roman" pitchFamily="18" charset="0"/>
              </a:rPr>
              <a:t>cpA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2095480" y="4121355"/>
            <a:ext cx="78581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ViewX</a:t>
            </a:r>
            <a:endParaRPr lang="en-US" altLang="ko-KR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POC1</a:t>
            </a:r>
            <a:endParaRPr lang="ko-KR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3238488" y="3748042"/>
            <a:ext cx="785818" cy="35719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latin typeface="Times New Roman" pitchFamily="18" charset="0"/>
                <a:cs typeface="Times New Roman" pitchFamily="18" charset="0"/>
              </a:rPr>
              <a:t>cpA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3238488" y="4121355"/>
            <a:ext cx="78581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ViewX</a:t>
            </a:r>
            <a:endParaRPr lang="en-US" altLang="ko-KR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POC2</a:t>
            </a:r>
            <a:endParaRPr lang="ko-KR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452934" y="3748042"/>
            <a:ext cx="785818" cy="35719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latin typeface="Times New Roman" pitchFamily="18" charset="0"/>
                <a:cs typeface="Times New Roman" pitchFamily="18" charset="0"/>
              </a:rPr>
              <a:t>cpA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4452934" y="4121355"/>
            <a:ext cx="78581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ViewX</a:t>
            </a:r>
            <a:endParaRPr lang="en-US" altLang="ko-KR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POC3</a:t>
            </a:r>
            <a:endParaRPr lang="ko-KR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6524636" y="3748042"/>
            <a:ext cx="785818" cy="35719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latin typeface="Times New Roman" pitchFamily="18" charset="0"/>
                <a:cs typeface="Times New Roman" pitchFamily="18" charset="0"/>
              </a:rPr>
              <a:t>cpA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6524636" y="4121355"/>
            <a:ext cx="78581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ViewX</a:t>
            </a:r>
            <a:endParaRPr lang="en-US" altLang="ko-KR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POC N</a:t>
            </a:r>
            <a:endParaRPr lang="ko-KR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667644" y="3748042"/>
            <a:ext cx="785818" cy="35719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latin typeface="Times New Roman" pitchFamily="18" charset="0"/>
                <a:cs typeface="Times New Roman" pitchFamily="18" charset="0"/>
              </a:rPr>
              <a:t>cpB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7667644" y="4121355"/>
            <a:ext cx="78581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err="1" smtClean="0">
                <a:latin typeface="Times New Roman" pitchFamily="18" charset="0"/>
                <a:cs typeface="Times New Roman" pitchFamily="18" charset="0"/>
              </a:rPr>
              <a:t>ViewX</a:t>
            </a:r>
            <a:endParaRPr lang="en-US" altLang="ko-KR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POC N+1</a:t>
            </a:r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5453066" y="3978479"/>
            <a:ext cx="78581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ko-KR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8524900" y="3978479"/>
            <a:ext cx="78581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ko-KR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6" name="구부러진 연결선 45"/>
          <p:cNvCxnSpPr/>
          <p:nvPr/>
        </p:nvCxnSpPr>
        <p:spPr>
          <a:xfrm rot="5400000" flipH="1" flipV="1">
            <a:off x="4702173" y="943158"/>
            <a:ext cx="1588" cy="5643602"/>
          </a:xfrm>
          <a:prstGeom prst="curvedConnector3">
            <a:avLst>
              <a:gd name="adj1" fmla="val 143954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3309926" y="3121223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Redundant camera parameters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5" name="직선 화살표 연결선 54"/>
          <p:cNvCxnSpPr/>
          <p:nvPr/>
        </p:nvCxnSpPr>
        <p:spPr>
          <a:xfrm>
            <a:off x="595282" y="5109345"/>
            <a:ext cx="8501122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8382024" y="5109345"/>
            <a:ext cx="663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Time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95480" y="5550115"/>
            <a:ext cx="570701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Figure 3 Redundant camera parameter transmission in the current 3D-HEVC</a:t>
            </a:r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Prevention of duplicated camera parameters</a:t>
            </a:r>
          </a:p>
          <a:p>
            <a:pPr lvl="1"/>
            <a:r>
              <a:rPr lang="en-US" altLang="ko-KR" dirty="0" smtClean="0"/>
              <a:t>Reuse CPs in the previous SH</a:t>
            </a:r>
          </a:p>
          <a:p>
            <a:pPr lvl="1"/>
            <a:r>
              <a:rPr lang="en-US" altLang="ko-KR" dirty="0" smtClean="0"/>
              <a:t>Additional flag for copy indication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5</a:t>
            </a:fld>
            <a:endParaRPr lang="ko-KR" altLang="en-US" dirty="0"/>
          </a:p>
        </p:txBody>
      </p:sp>
      <p:sp>
        <p:nvSpPr>
          <p:cNvPr id="5" name="직사각형 4"/>
          <p:cNvSpPr/>
          <p:nvPr/>
        </p:nvSpPr>
        <p:spPr>
          <a:xfrm>
            <a:off x="881034" y="3698629"/>
            <a:ext cx="785818" cy="35719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latin typeface="Times New Roman" pitchFamily="18" charset="0"/>
                <a:cs typeface="Times New Roman" pitchFamily="18" charset="0"/>
              </a:rPr>
              <a:t>cpA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7667644" y="3698629"/>
            <a:ext cx="785818" cy="35719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err="1" smtClean="0">
                <a:latin typeface="Times New Roman" pitchFamily="18" charset="0"/>
                <a:cs typeface="Times New Roman" pitchFamily="18" charset="0"/>
              </a:rPr>
              <a:t>cpB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5453066" y="3929066"/>
            <a:ext cx="78581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ko-KR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8524900" y="3929066"/>
            <a:ext cx="785818" cy="5715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ko-KR" alt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직선 화살표 연결선 20"/>
          <p:cNvCxnSpPr/>
          <p:nvPr/>
        </p:nvCxnSpPr>
        <p:spPr>
          <a:xfrm>
            <a:off x="595282" y="5059932"/>
            <a:ext cx="8501122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8382024" y="5059932"/>
            <a:ext cx="663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Time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" name="구부러진 연결선 23"/>
          <p:cNvCxnSpPr>
            <a:stCxn id="5" idx="0"/>
          </p:cNvCxnSpPr>
          <p:nvPr/>
        </p:nvCxnSpPr>
        <p:spPr>
          <a:xfrm rot="16200000" flipH="1">
            <a:off x="1694509" y="3278062"/>
            <a:ext cx="373313" cy="1214446"/>
          </a:xfrm>
          <a:prstGeom prst="curvedConnector3">
            <a:avLst>
              <a:gd name="adj1" fmla="val -25514"/>
            </a:avLst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구부러진 연결선 25"/>
          <p:cNvCxnSpPr>
            <a:stCxn id="5" idx="0"/>
          </p:cNvCxnSpPr>
          <p:nvPr/>
        </p:nvCxnSpPr>
        <p:spPr>
          <a:xfrm rot="16200000" flipH="1">
            <a:off x="2266013" y="2706558"/>
            <a:ext cx="373313" cy="2357454"/>
          </a:xfrm>
          <a:prstGeom prst="curvedConnector3">
            <a:avLst>
              <a:gd name="adj1" fmla="val -35720"/>
            </a:avLst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구부러진 연결선 28"/>
          <p:cNvCxnSpPr>
            <a:stCxn id="5" idx="0"/>
          </p:cNvCxnSpPr>
          <p:nvPr/>
        </p:nvCxnSpPr>
        <p:spPr>
          <a:xfrm rot="16200000" flipH="1">
            <a:off x="2873236" y="2099335"/>
            <a:ext cx="373313" cy="3571900"/>
          </a:xfrm>
          <a:prstGeom prst="curvedConnector3">
            <a:avLst>
              <a:gd name="adj1" fmla="val -61235"/>
            </a:avLst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구부러진 연결선 33"/>
          <p:cNvCxnSpPr>
            <a:stCxn id="5" idx="0"/>
          </p:cNvCxnSpPr>
          <p:nvPr/>
        </p:nvCxnSpPr>
        <p:spPr>
          <a:xfrm rot="16200000" flipH="1">
            <a:off x="3909087" y="1063484"/>
            <a:ext cx="373313" cy="5643602"/>
          </a:xfrm>
          <a:prstGeom prst="curvedConnector3">
            <a:avLst>
              <a:gd name="adj1" fmla="val -91853"/>
            </a:avLst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666852" y="2857496"/>
            <a:ext cx="4217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Reuse the previous slice camera parameters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881826" y="3000372"/>
            <a:ext cx="24160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New camera parameters</a:t>
            </a:r>
          </a:p>
          <a:p>
            <a:pPr algn="ctr"/>
            <a:r>
              <a:rPr lang="en-US" altLang="ko-KR" dirty="0" smtClean="0">
                <a:latin typeface="Times New Roman" pitchFamily="18" charset="0"/>
                <a:cs typeface="Times New Roman" pitchFamily="18" charset="0"/>
              </a:rPr>
              <a:t>parsing</a:t>
            </a:r>
            <a:endParaRPr lang="ko-KR" alt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73591" y="5500702"/>
            <a:ext cx="43652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Figure 4 Proposed camera parameter transmission method</a:t>
            </a:r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881034" y="4071942"/>
            <a:ext cx="78581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ViewX</a:t>
            </a:r>
            <a:endParaRPr lang="en-US" altLang="ko-KR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POC0</a:t>
            </a:r>
            <a:endParaRPr lang="ko-KR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095480" y="4071942"/>
            <a:ext cx="78581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ViewX</a:t>
            </a:r>
            <a:endParaRPr lang="en-US" altLang="ko-KR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POC1</a:t>
            </a:r>
            <a:endParaRPr lang="ko-KR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직사각형 27"/>
          <p:cNvSpPr/>
          <p:nvPr/>
        </p:nvSpPr>
        <p:spPr>
          <a:xfrm>
            <a:off x="3238488" y="4071942"/>
            <a:ext cx="78581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ViewX</a:t>
            </a:r>
            <a:endParaRPr lang="en-US" altLang="ko-KR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POC2</a:t>
            </a:r>
            <a:endParaRPr lang="ko-KR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직사각형 29"/>
          <p:cNvSpPr/>
          <p:nvPr/>
        </p:nvSpPr>
        <p:spPr>
          <a:xfrm>
            <a:off x="4452934" y="4071942"/>
            <a:ext cx="78581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ViewX</a:t>
            </a:r>
            <a:endParaRPr lang="en-US" altLang="ko-KR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POC3</a:t>
            </a:r>
            <a:endParaRPr lang="ko-KR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6524636" y="4071942"/>
            <a:ext cx="78581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600" dirty="0" err="1" smtClean="0">
                <a:latin typeface="Times New Roman" pitchFamily="18" charset="0"/>
                <a:cs typeface="Times New Roman" pitchFamily="18" charset="0"/>
              </a:rPr>
              <a:t>ViewX</a:t>
            </a:r>
            <a:endParaRPr lang="en-US" altLang="ko-KR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ko-KR" sz="1600" dirty="0" smtClean="0">
                <a:latin typeface="Times New Roman" pitchFamily="18" charset="0"/>
                <a:cs typeface="Times New Roman" pitchFamily="18" charset="0"/>
              </a:rPr>
              <a:t>POC N</a:t>
            </a:r>
            <a:endParaRPr lang="ko-KR" alt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직사각형 31"/>
          <p:cNvSpPr/>
          <p:nvPr/>
        </p:nvSpPr>
        <p:spPr>
          <a:xfrm>
            <a:off x="7667644" y="4071942"/>
            <a:ext cx="78581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err="1" smtClean="0">
                <a:latin typeface="Times New Roman" pitchFamily="18" charset="0"/>
                <a:cs typeface="Times New Roman" pitchFamily="18" charset="0"/>
              </a:rPr>
              <a:t>ViewX</a:t>
            </a:r>
            <a:endParaRPr lang="en-US" altLang="ko-KR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altLang="ko-KR" sz="1400" dirty="0" smtClean="0">
                <a:latin typeface="Times New Roman" pitchFamily="18" charset="0"/>
                <a:cs typeface="Times New Roman" pitchFamily="18" charset="0"/>
              </a:rPr>
              <a:t>POC N+1</a:t>
            </a:r>
            <a:endParaRPr lang="ko-KR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Method #1 – SH change only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I.7.3.6.1    General slice segment header syntax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altLang="ko-KR" dirty="0" smtClean="0"/>
              <a:t>I.7.4.7.1    General slice segment header semantics</a:t>
            </a: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2071687" y="1214422"/>
          <a:ext cx="5762625" cy="2385695"/>
        </p:xfrm>
        <a:graphic>
          <a:graphicData uri="http://schemas.openxmlformats.org/drawingml/2006/table">
            <a:tbl>
              <a:tblPr/>
              <a:tblGrid>
                <a:gridCol w="5030863"/>
                <a:gridCol w="731762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slice_segment_header( ) {</a:t>
                      </a:r>
                      <a:endParaRPr lang="ko-KR" sz="10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b="1" kern="100">
                          <a:latin typeface="Times New Roman"/>
                          <a:ea typeface="맑은 고딕"/>
                          <a:cs typeface="Times New Roman"/>
                        </a:rPr>
                        <a:t>Descriptor</a:t>
                      </a:r>
                      <a:endParaRPr lang="ko-KR" sz="1000" b="1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	...</a:t>
                      </a:r>
                      <a:endParaRPr lang="ko-KR" sz="10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"/>
                          <a:ea typeface="맑은 고딕"/>
                          <a:cs typeface="Times New Roman"/>
                        </a:rPr>
                        <a:t>	if( nuh_layer_id  &gt;  0  &amp;&amp;  cp_in_slice_segment_header_flag[ ViewIdx ] )</a:t>
                      </a:r>
                      <a:endParaRPr lang="ko-KR" sz="10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US" sz="1000" b="1" kern="100">
                          <a:highlight>
                            <a:srgbClr val="00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cp_update_flag[ </a:t>
                      </a:r>
                      <a:r>
                        <a:rPr lang="en-US" sz="1000" kern="100">
                          <a:highlight>
                            <a:srgbClr val="00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ViewIdx</a:t>
                      </a:r>
                      <a:r>
                        <a:rPr lang="en-US" sz="1000" b="1" kern="100">
                          <a:highlight>
                            <a:srgbClr val="00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 ]</a:t>
                      </a:r>
                      <a:endParaRPr lang="ko-KR" sz="10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highlight>
                            <a:srgbClr val="00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u(1)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"/>
                          <a:ea typeface="맑은 고딕"/>
                          <a:cs typeface="Times New Roman"/>
                        </a:rPr>
                        <a:t>		</a:t>
                      </a:r>
                      <a:r>
                        <a:rPr lang="en-US" sz="1000" kern="100">
                          <a:highlight>
                            <a:srgbClr val="00FF00"/>
                          </a:highlight>
                          <a:latin typeface="Times"/>
                          <a:ea typeface="맑은 고딕"/>
                          <a:cs typeface="Times New Roman"/>
                        </a:rPr>
                        <a:t>if ( </a:t>
                      </a:r>
                      <a:r>
                        <a:rPr lang="en-US" sz="1000" b="1" kern="100">
                          <a:highlight>
                            <a:srgbClr val="00FF00"/>
                          </a:highlight>
                          <a:latin typeface="Times New Roman"/>
                          <a:ea typeface="맑은 고딕"/>
                          <a:cs typeface="Times New Roman"/>
                        </a:rPr>
                        <a:t>cp_update_flag</a:t>
                      </a:r>
                      <a:r>
                        <a:rPr lang="en-US" sz="1000" kern="100">
                          <a:highlight>
                            <a:srgbClr val="00FF00"/>
                          </a:highlight>
                          <a:latin typeface="Times"/>
                          <a:ea typeface="맑은 고딕"/>
                          <a:cs typeface="Times New Roman"/>
                        </a:rPr>
                        <a:t>[ ViewIdx ] )</a:t>
                      </a:r>
                      <a:endParaRPr lang="ko-KR" sz="10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"/>
                          <a:ea typeface="맑은 고딕"/>
                          <a:cs typeface="Times New Roman"/>
                        </a:rPr>
                        <a:t>			for ( j = 0; j &lt; ViewIdx; j++ ) {</a:t>
                      </a:r>
                      <a:endParaRPr lang="ko-KR" sz="10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"/>
                          <a:ea typeface="맑은 고딕"/>
                          <a:cs typeface="Times New Roman"/>
                        </a:rPr>
                        <a:t>				cp_scale</a:t>
                      </a:r>
                      <a:r>
                        <a:rPr lang="en-US" sz="1000" kern="100">
                          <a:latin typeface="Times"/>
                          <a:ea typeface="맑은 고딕"/>
                          <a:cs typeface="Times New Roman"/>
                        </a:rPr>
                        <a:t>[ j ]</a:t>
                      </a:r>
                      <a:endParaRPr lang="ko-KR" sz="10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se(v)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"/>
                          <a:ea typeface="맑은 고딕"/>
                          <a:cs typeface="Times New Roman"/>
                        </a:rPr>
                        <a:t>				cp_off</a:t>
                      </a:r>
                      <a:r>
                        <a:rPr lang="en-US" sz="1000" kern="100">
                          <a:latin typeface="Times"/>
                          <a:ea typeface="맑은 고딕"/>
                          <a:cs typeface="Times New Roman"/>
                        </a:rPr>
                        <a:t>[ j ]</a:t>
                      </a:r>
                      <a:endParaRPr lang="ko-KR" sz="10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se(v)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"/>
                          <a:ea typeface="맑은 고딕"/>
                          <a:cs typeface="Times New Roman"/>
                        </a:rPr>
                        <a:t>				cp_inv_scale_plus_scale</a:t>
                      </a:r>
                      <a:r>
                        <a:rPr lang="en-US" sz="1000" kern="100">
                          <a:latin typeface="Times"/>
                          <a:ea typeface="맑은 고딕"/>
                          <a:cs typeface="Times New Roman"/>
                        </a:rPr>
                        <a:t>[ j ]</a:t>
                      </a:r>
                      <a:endParaRPr lang="ko-KR" sz="10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se(v)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b="1" kern="100">
                          <a:latin typeface="Times"/>
                          <a:ea typeface="맑은 고딕"/>
                          <a:cs typeface="Times New Roman"/>
                        </a:rPr>
                        <a:t>				cp_inv_off_plus_off</a:t>
                      </a:r>
                      <a:r>
                        <a:rPr lang="en-US" sz="1000" kern="100">
                          <a:latin typeface="Times"/>
                          <a:ea typeface="맑은 고딕"/>
                          <a:cs typeface="Times New Roman"/>
                        </a:rPr>
                        <a:t>[ j ]</a:t>
                      </a:r>
                      <a:endParaRPr lang="ko-KR" sz="10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se(v)</a:t>
                      </a:r>
                      <a:endParaRPr lang="ko-KR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"/>
                          <a:ea typeface="맑은 고딕"/>
                          <a:cs typeface="Times New Roman"/>
                        </a:rPr>
                        <a:t>			}</a:t>
                      </a:r>
                      <a:endParaRPr lang="ko-KR" sz="10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	...</a:t>
                      </a:r>
                      <a:endParaRPr lang="ko-KR" sz="10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00">
                          <a:latin typeface="Times New Roman"/>
                          <a:ea typeface="맑은 고딕"/>
                          <a:cs typeface="Times New Roman"/>
                        </a:rPr>
                        <a:t>}</a:t>
                      </a:r>
                      <a:endParaRPr lang="ko-KR" sz="1000" kern="100">
                        <a:latin typeface="Times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00" dirty="0">
                        <a:latin typeface="Times New Roman"/>
                        <a:ea typeface="맑은 고딕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09530" y="4429132"/>
            <a:ext cx="9358378" cy="1862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cp_update_flag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]</a:t>
            </a:r>
            <a:r>
              <a:rPr kumimoji="1" lang="en-US" altLang="ko-KR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equal to 1 specifies that the syntax elements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cp_scale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cp_off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cp_inv_scale_plus_scale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and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cp_inv_off_plus_off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 are present in the slice segment header</a:t>
            </a:r>
            <a:r>
              <a:rPr kumimoji="1" lang="en-US" altLang="zh-TW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PMingLiU" pitchFamily="18" charset="-120"/>
                <a:cs typeface="Times New Roman" pitchFamily="18" charset="0"/>
              </a:rPr>
              <a:t>.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cp_update_flag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] equal to 0 specifies that there is no camera parameter update. When not present,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cp_update_flag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] is inferred to be equal to 0.</a:t>
            </a:r>
          </a:p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cp_scale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cp_off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cp_inv_scale_plus_scale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and </a:t>
            </a:r>
            <a:r>
              <a:rPr kumimoji="1" lang="en-US" altLang="ko-KR" sz="105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cp_inv_off_plus_off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</a:t>
            </a:r>
            <a:r>
              <a:rPr kumimoji="1" lang="en-US" altLang="ko-KR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specify conversion parameters for converting a depth value to a disparity value. When not present and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cp_in_slice_segment_header_flag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] is equal to 0, the values of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cp_scale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cp_off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cp_inv_scale_plus_scale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and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cp_inv_off_plus_off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are inferred to be equal to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vps_cp_scale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vps_cp_off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vps_cp_inv_scale_plus_scale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and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vps_cp_inv_off_plus_off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respectively. It is a requirement of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bitstream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conformance, that the values of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cp_scale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cp_off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cp_inv_scale_plus_scale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and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cp_inv_off_plus_off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 in a slice segment header having a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equal to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viewIdxA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and the values of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cp_scale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cp_off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cp_inv_scale_plus_scale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and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cp_inv_off_plus_off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 in a slice segment header having a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equal to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viewIdxB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shall be the same, when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viewIdxA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is equal to </a:t>
            </a:r>
            <a:r>
              <a:rPr kumimoji="1" lang="en-US" altLang="ko-KR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viewIdxB</a:t>
            </a:r>
            <a:r>
              <a:rPr kumimoji="1" lang="en-US" altLang="ko-KR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.</a:t>
            </a:r>
            <a:endParaRPr kumimoji="1" lang="en-US" altLang="ko-K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Method #1 – SH change only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I. 7.4.7.1 continued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7</a:t>
            </a:fld>
            <a:endParaRPr lang="ko-KR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21970"/>
          <a:stretch>
            <a:fillRect/>
          </a:stretch>
        </p:blipFill>
        <p:spPr bwMode="auto">
          <a:xfrm>
            <a:off x="87179" y="2214554"/>
            <a:ext cx="4722945" cy="3552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9699" y="1214422"/>
            <a:ext cx="516903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6654" y="1142984"/>
            <a:ext cx="4583588" cy="1101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직사각형 12"/>
          <p:cNvSpPr/>
          <p:nvPr/>
        </p:nvSpPr>
        <p:spPr>
          <a:xfrm>
            <a:off x="890559" y="6000768"/>
            <a:ext cx="3338541" cy="171432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900084" y="5805504"/>
            <a:ext cx="3786214" cy="214314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904847" y="5657866"/>
            <a:ext cx="2000264" cy="171451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904847" y="5500702"/>
            <a:ext cx="2143140" cy="176198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738158" y="5324475"/>
            <a:ext cx="7143800" cy="176227"/>
          </a:xfrm>
          <a:prstGeom prst="rect">
            <a:avLst/>
          </a:prstGeom>
          <a:solidFill>
            <a:srgbClr val="00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Method #2 – Use VPS CP as default CP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ko-KR" dirty="0" smtClean="0"/>
              <a:t>I.7.3.2.1.2    Video parameter set extension 2 syntax</a:t>
            </a:r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endParaRPr lang="en-US" altLang="ko-KR" dirty="0" smtClean="0"/>
          </a:p>
          <a:p>
            <a:pPr>
              <a:buNone/>
            </a:pPr>
            <a:r>
              <a:rPr lang="en-US" dirty="0" smtClean="0"/>
              <a:t>I.7.4.3.1.2    Video parameter set extension 2 semantics</a:t>
            </a:r>
            <a:endParaRPr lang="ko-KR" altLang="en-US" dirty="0" smtClean="0"/>
          </a:p>
          <a:p>
            <a:pPr>
              <a:buNone/>
            </a:pP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8</a:t>
            </a:fld>
            <a:endParaRPr lang="ko-KR" altLang="en-US" dirty="0"/>
          </a:p>
        </p:txBody>
      </p:sp>
      <p:graphicFrame>
        <p:nvGraphicFramePr>
          <p:cNvPr id="8" name="표 7"/>
          <p:cNvGraphicFramePr>
            <a:graphicFrameLocks noGrp="1"/>
          </p:cNvGraphicFramePr>
          <p:nvPr/>
        </p:nvGraphicFramePr>
        <p:xfrm>
          <a:off x="2074862" y="1071546"/>
          <a:ext cx="5756275" cy="2590800"/>
        </p:xfrm>
        <a:graphic>
          <a:graphicData uri="http://schemas.openxmlformats.org/drawingml/2006/table">
            <a:tbl>
              <a:tblPr/>
              <a:tblGrid>
                <a:gridCol w="5029200"/>
                <a:gridCol w="727075"/>
              </a:tblGrid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 dirty="0">
                          <a:latin typeface="Times New Roman"/>
                          <a:ea typeface="맑은 고딕"/>
                        </a:rPr>
                        <a:t>vps_extension2( ) {</a:t>
                      </a:r>
                      <a:endParaRPr lang="ko-KR" sz="1000" dirty="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 b="1">
                          <a:latin typeface="Times New Roman"/>
                          <a:ea typeface="맑은 고딕"/>
                        </a:rPr>
                        <a:t>Descriptor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>
                          <a:latin typeface="Times New Roman"/>
                          <a:ea typeface="맑은 고딕"/>
                        </a:rPr>
                        <a:t>	...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 b="1">
                          <a:latin typeface="Times New Roman"/>
                          <a:ea typeface="맑은 고딕"/>
                        </a:rPr>
                        <a:t>	cp_precision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>
                          <a:latin typeface="Times New Roman"/>
                          <a:ea typeface="맑은 고딕"/>
                        </a:rPr>
                        <a:t>ue(v)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>
                          <a:latin typeface="Times New Roman"/>
                          <a:ea typeface="맑은 고딕"/>
                        </a:rPr>
                        <a:t>	for( i = 1; i  &lt;  NumViews; i++ ) {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>
                          <a:latin typeface="Times New Roman"/>
                          <a:ea typeface="맑은 고딕"/>
                        </a:rPr>
                        <a:t>		</a:t>
                      </a:r>
                      <a:r>
                        <a:rPr lang="en-US" sz="1000" b="1">
                          <a:latin typeface="Times New Roman"/>
                          <a:ea typeface="맑은 고딕"/>
                        </a:rPr>
                        <a:t>cp_present_flag</a:t>
                      </a:r>
                      <a:r>
                        <a:rPr lang="en-US" sz="1000">
                          <a:latin typeface="Times New Roman"/>
                          <a:ea typeface="맑은 고딕"/>
                        </a:rPr>
                        <a:t>[ i ]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>
                          <a:latin typeface="Times New Roman"/>
                          <a:ea typeface="맑은 고딕"/>
                        </a:rPr>
                        <a:t>u(1)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>
                          <a:latin typeface="Times New Roman"/>
                          <a:ea typeface="맑은 고딕"/>
                        </a:rPr>
                        <a:t>		if( cp_present_flag[ i ] ) {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 b="1">
                          <a:latin typeface="Times New Roman"/>
                          <a:ea typeface="맑은 고딕"/>
                        </a:rPr>
                        <a:t>			cp_in_slice_segment_header_flag</a:t>
                      </a:r>
                      <a:r>
                        <a:rPr lang="en-US" sz="1000">
                          <a:latin typeface="Times New Roman"/>
                          <a:ea typeface="맑은 고딕"/>
                        </a:rPr>
                        <a:t>[ i ]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 strike="sngStrike">
                          <a:solidFill>
                            <a:srgbClr val="FF0000"/>
                          </a:solidFill>
                          <a:latin typeface="Times New Roman"/>
                          <a:ea typeface="맑은 고딕"/>
                        </a:rPr>
                        <a:t>u(1)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 strike="sngStrike">
                          <a:solidFill>
                            <a:srgbClr val="FF0000"/>
                          </a:solidFill>
                          <a:latin typeface="Times New Roman"/>
                          <a:ea typeface="맑은 고딕"/>
                        </a:rPr>
                        <a:t>			if( !cp_in_slice_segment_header_flag[ i ] )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>
                          <a:latin typeface="Times New Roman"/>
                          <a:ea typeface="맑은 고딕"/>
                        </a:rPr>
                        <a:t>				for( j = 0; j  &lt;  i; j++ ) { 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 b="1">
                          <a:latin typeface="Times New Roman"/>
                          <a:ea typeface="맑은 고딕"/>
                        </a:rPr>
                        <a:t>					vps_cp_scale</a:t>
                      </a:r>
                      <a:r>
                        <a:rPr lang="en-US" sz="1000">
                          <a:latin typeface="Times New Roman"/>
                          <a:ea typeface="맑은 고딕"/>
                        </a:rPr>
                        <a:t>[ i ][ j ]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>
                          <a:latin typeface="Times New Roman"/>
                          <a:ea typeface="맑은 고딕"/>
                        </a:rPr>
                        <a:t>se(v)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 b="1">
                          <a:latin typeface="Times New Roman"/>
                          <a:ea typeface="맑은 고딕"/>
                        </a:rPr>
                        <a:t>					vps_cp_off</a:t>
                      </a:r>
                      <a:r>
                        <a:rPr lang="en-US" sz="1000">
                          <a:latin typeface="Times New Roman"/>
                          <a:ea typeface="맑은 고딕"/>
                        </a:rPr>
                        <a:t>[ i ][ j ]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>
                          <a:latin typeface="Times New Roman"/>
                          <a:ea typeface="맑은 고딕"/>
                        </a:rPr>
                        <a:t>se(v)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 b="1">
                          <a:latin typeface="Times New Roman"/>
                          <a:ea typeface="맑은 고딕"/>
                        </a:rPr>
                        <a:t>					vps_cp_inv_scale_plus_scale</a:t>
                      </a:r>
                      <a:r>
                        <a:rPr lang="en-US" sz="1000">
                          <a:latin typeface="Times New Roman"/>
                          <a:ea typeface="맑은 고딕"/>
                        </a:rPr>
                        <a:t>[ i ][ j ]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>
                          <a:latin typeface="Times New Roman"/>
                          <a:ea typeface="맑은 고딕"/>
                        </a:rPr>
                        <a:t>se(v)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 b="1">
                          <a:latin typeface="Times New Roman"/>
                          <a:ea typeface="맑은 고딕"/>
                        </a:rPr>
                        <a:t>					vps_cp_inv_off_plus_off</a:t>
                      </a:r>
                      <a:r>
                        <a:rPr lang="en-US" sz="1000">
                          <a:latin typeface="Times New Roman"/>
                          <a:ea typeface="맑은 고딕"/>
                        </a:rPr>
                        <a:t>[ i ][ j ]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>
                          <a:latin typeface="Times New Roman"/>
                          <a:ea typeface="맑은 고딕"/>
                        </a:rPr>
                        <a:t>se(v)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 b="1" dirty="0">
                          <a:latin typeface="Times New Roman"/>
                          <a:ea typeface="맑은 고딕"/>
                        </a:rPr>
                        <a:t>				</a:t>
                      </a:r>
                      <a:r>
                        <a:rPr lang="en-US" sz="1000" dirty="0">
                          <a:latin typeface="Times New Roman"/>
                          <a:ea typeface="맑은 고딕"/>
                        </a:rPr>
                        <a:t>}</a:t>
                      </a:r>
                      <a:endParaRPr lang="ko-KR" sz="1000" dirty="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 b="1" strike="sngStrike">
                          <a:solidFill>
                            <a:srgbClr val="FF0000"/>
                          </a:solidFill>
                          <a:latin typeface="Times New Roman"/>
                          <a:ea typeface="맑은 고딕"/>
                        </a:rPr>
                        <a:t>		</a:t>
                      </a:r>
                      <a:r>
                        <a:rPr lang="en-US" sz="1000" strike="sngStrike">
                          <a:solidFill>
                            <a:srgbClr val="FF0000"/>
                          </a:solidFill>
                          <a:latin typeface="Times New Roman"/>
                          <a:ea typeface="맑은 고딕"/>
                        </a:rPr>
                        <a:t>}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 b="1" dirty="0">
                          <a:latin typeface="Times New Roman"/>
                          <a:ea typeface="맑은 고딕"/>
                        </a:rPr>
                        <a:t>	</a:t>
                      </a:r>
                      <a:r>
                        <a:rPr lang="en-US" sz="1000" dirty="0">
                          <a:latin typeface="Times New Roman"/>
                          <a:ea typeface="맑은 고딕"/>
                        </a:rPr>
                        <a:t>}</a:t>
                      </a:r>
                      <a:endParaRPr lang="ko-KR" sz="1000" dirty="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95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000">
                          <a:latin typeface="Times New Roman"/>
                          <a:ea typeface="맑은 고딕"/>
                        </a:rPr>
                        <a:t>}</a:t>
                      </a:r>
                      <a:endParaRPr lang="ko-KR" sz="100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1000" dirty="0">
                        <a:latin typeface="Times New Roman"/>
                        <a:ea typeface="맑은 고딕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666720" y="4429132"/>
            <a:ext cx="8786874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vps_cp_scale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vps_cp_off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vps_cp_inv_scale_plus_scale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and </a:t>
            </a:r>
            <a:r>
              <a:rPr kumimoji="1" lang="en-US" altLang="ko-KR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vps_cp_inv_off_plus_off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</a:t>
            </a: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specify conversion parameters for converting a depth value to a disparity value 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and might be used to infer the values of </a:t>
            </a:r>
            <a:r>
              <a:rPr kumimoji="1" lang="en-US" altLang="ko-KR" sz="1100" b="0" i="0" u="none" strike="sng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cp_scale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100" b="0" i="0" u="none" strike="sng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cp_off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100" b="0" i="0" u="none" strike="sng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cp_inv_scale_plus_scale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and </a:t>
            </a:r>
            <a:r>
              <a:rPr kumimoji="1" lang="en-US" altLang="ko-KR" sz="1100" b="0" i="0" u="none" strike="sng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cp_inv_off_plus_off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 for the </a:t>
            </a:r>
            <a:r>
              <a:rPr kumimoji="1" lang="en-US" altLang="ko-KR" sz="1100" b="0" i="0" u="none" strike="sng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i-th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view specified in VPS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. When the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i-th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view contains both a texture view and a depth view, the conversion parameters are associated with the texture view. </a:t>
            </a: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The variables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CpScale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][ j ],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CpOff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][ j ],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CpInvScalePlusScale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][ j ], and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CpInvOffPlusOff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][ j] are defined as follows 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CpScale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][ j ] =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vps_cp_scale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][ j ]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CpOff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][ j ] =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vps_cp_off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][ j ]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CpInvScalePlusScale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][ j ] =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vps_cp_inv_scale_plus_scale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 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 ][ j ]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  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CpInvOffPlusOff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][ j] =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vps_cp_inv_off_plus_off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 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 ][ j 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E20EC6-3133-4CD7-966F-DAE37E271DC0}" type="slidenum">
              <a:rPr lang="ko-KR" altLang="en-US" smtClean="0"/>
              <a:pPr>
                <a:defRPr/>
              </a:pPr>
              <a:t>9</a:t>
            </a:fld>
            <a:endParaRPr lang="ko-KR" altLang="en-US"/>
          </a:p>
        </p:txBody>
      </p:sp>
      <p:sp>
        <p:nvSpPr>
          <p:cNvPr id="7" name="내용 개체 틀 2"/>
          <p:cNvSpPr txBox="1">
            <a:spLocks/>
          </p:cNvSpPr>
          <p:nvPr/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I.7.3.2.1.2    General slice segment header syntax</a:t>
            </a: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altLang="ko-KR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ko-KR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I.7.4.7.1    General slice segment header semantics</a:t>
            </a:r>
            <a:endParaRPr kumimoji="1" lang="ko-KR" alt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  <a:p>
            <a:pPr marL="342900" marR="0" lvl="0" indent="-342900" algn="l" defTabSz="914400" rtl="0" eaLnBrk="1" fontAlgn="base" latinLnBrk="1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ko-KR" alt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71438" y="4286256"/>
            <a:ext cx="9739346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latinLnBrk="0" hangingPunct="0"/>
            <a:r>
              <a:rPr lang="en-US" altLang="ko-KR" sz="1100" b="1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cp_update_flag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] equal to 1 specifies that the syntax elements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cp_scale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 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 ],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cp_off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 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 ],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cp_inv_scale_plus_scale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 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 ], and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cp_inv_off_plus_off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 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 ] are present in the slice segment header.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cp_update_flag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] equal to 0 specifies that there is no camera parameter update. When not present,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cp_update_flag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 </a:t>
            </a:r>
            <a:r>
              <a:rPr lang="en-US" altLang="ko-KR" sz="1100" dirty="0" err="1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lang="en-US" altLang="ko-KR" sz="1100" dirty="0" smtClean="0"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] is inferred to be equal to 0.</a:t>
            </a:r>
            <a:endParaRPr lang="ko-KR" altLang="en-US" sz="1100" dirty="0" smtClean="0"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ko-KR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맑은 고딕" pitchFamily="50" charset="-127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cp_scale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cp_off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cp_inv_scale_plus_scale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and </a:t>
            </a:r>
            <a:r>
              <a:rPr kumimoji="1" lang="en-US" altLang="ko-KR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cp_inv_off_plus_off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</a:t>
            </a:r>
            <a:r>
              <a:rPr kumimoji="1" lang="en-US" altLang="ko-KR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specify conversion parameters for converting a depth value to a disparity value. 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When not present, the values of </a:t>
            </a:r>
            <a:r>
              <a:rPr kumimoji="1" lang="en-US" altLang="ko-KR" sz="1100" b="0" i="0" u="none" strike="sng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cp_scale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100" b="0" i="0" u="none" strike="sng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cp_off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100" b="0" i="0" u="none" strike="sng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cp_inv_scale_plus_scale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and </a:t>
            </a:r>
            <a:r>
              <a:rPr kumimoji="1" lang="en-US" altLang="ko-KR" sz="1100" b="0" i="0" u="none" strike="sng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cp_inv_off_plus_off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are inferred to be equal to </a:t>
            </a:r>
            <a:r>
              <a:rPr kumimoji="1" lang="en-US" altLang="ko-KR" sz="1100" b="0" i="0" u="none" strike="sng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vps_cp_scale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][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100" b="0" i="0" u="none" strike="sng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vps_cp_off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][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100" b="0" i="0" u="none" strike="sng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vps_cp_inv_scale_plus_scale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][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and </a:t>
            </a:r>
            <a:r>
              <a:rPr kumimoji="1" lang="en-US" altLang="ko-KR" sz="1100" b="0" i="0" u="none" strike="sng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vps_cp_inv_off_plus_off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][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sng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respectively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.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It is a requirement of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bitstream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conformance, that the values of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cp_scale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cp_off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cp_inv_scale_plus_scale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and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cp_inv_off_plus_off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 in a slice segment header having a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equal to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viewIdxA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and the values of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cp_scale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cp_off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cp_inv_scale_plus_scale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], and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cp_inv_off_plus_off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[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j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ea typeface="맑은 고딕" pitchFamily="50" charset="-127"/>
                <a:cs typeface="Times New Roman" pitchFamily="18" charset="0"/>
              </a:rPr>
              <a:t> 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] in a slice segment header having a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equal to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viewIdxB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shall be the same, when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viewIdxA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 is equal to </a:t>
            </a:r>
            <a:r>
              <a:rPr kumimoji="1" lang="en-US" altLang="ko-KR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viewIdxB</a:t>
            </a:r>
            <a:r>
              <a:rPr kumimoji="1" lang="en-US" altLang="ko-KR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맑은 고딕" pitchFamily="50" charset="-127"/>
                <a:cs typeface="Times New Roman" pitchFamily="18" charset="0"/>
              </a:rPr>
              <a:t>.</a:t>
            </a:r>
            <a:endParaRPr kumimoji="1" lang="en-US" altLang="ko-KR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굴림" pitchFamily="50" charset="-127"/>
              <a:ea typeface="굴림" pitchFamily="50" charset="-127"/>
              <a:cs typeface="굴림" pitchFamily="50" charset="-127"/>
            </a:endParaRPr>
          </a:p>
        </p:txBody>
      </p:sp>
      <p:graphicFrame>
        <p:nvGraphicFramePr>
          <p:cNvPr id="6" name="내용 개체 틀 5"/>
          <p:cNvGraphicFramePr>
            <a:graphicFrameLocks noGrp="1"/>
          </p:cNvGraphicFramePr>
          <p:nvPr>
            <p:ph idx="1"/>
          </p:nvPr>
        </p:nvGraphicFramePr>
        <p:xfrm>
          <a:off x="2032000" y="1071546"/>
          <a:ext cx="5762625" cy="2385695"/>
        </p:xfrm>
        <a:graphic>
          <a:graphicData uri="http://schemas.openxmlformats.org/drawingml/2006/table">
            <a:tbl>
              <a:tblPr/>
              <a:tblGrid>
                <a:gridCol w="5030863"/>
                <a:gridCol w="731762"/>
              </a:tblGrid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 err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slice_segment_header</a:t>
                      </a:r>
                      <a:r>
                        <a:rPr lang="en-US" sz="10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( ) {</a:t>
                      </a:r>
                      <a:endParaRPr lang="ko-KR" sz="10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b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Descriptor</a:t>
                      </a:r>
                      <a:endParaRPr lang="ko-KR" sz="1000" b="1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 ...</a:t>
                      </a:r>
                      <a:endParaRPr lang="ko-KR" sz="10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	if( </a:t>
                      </a:r>
                      <a:r>
                        <a:rPr lang="en-US" sz="1000" dirty="0" err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nuh_layer_id</a:t>
                      </a:r>
                      <a:r>
                        <a:rPr lang="en-US" sz="10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 &gt;  0  &amp;&amp;  </a:t>
                      </a:r>
                      <a:r>
                        <a:rPr lang="en-US" sz="1000" dirty="0" err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cp_in_slice_segment_header_flag</a:t>
                      </a:r>
                      <a:r>
                        <a:rPr lang="en-US" sz="10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[ </a:t>
                      </a:r>
                      <a:r>
                        <a:rPr lang="en-US" sz="1000" dirty="0" err="1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ViewIdx</a:t>
                      </a:r>
                      <a:r>
                        <a:rPr lang="en-US" sz="10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 ] )</a:t>
                      </a:r>
                      <a:endParaRPr lang="ko-KR" sz="10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		</a:t>
                      </a:r>
                      <a:r>
                        <a:rPr lang="en-US" sz="1000" b="1" dirty="0" err="1">
                          <a:highlight>
                            <a:srgbClr val="00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cp_update_flag</a:t>
                      </a:r>
                      <a:r>
                        <a:rPr lang="en-US" sz="1000" b="1" dirty="0">
                          <a:highlight>
                            <a:srgbClr val="00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[ </a:t>
                      </a:r>
                      <a:r>
                        <a:rPr lang="en-US" sz="1000" dirty="0" err="1">
                          <a:highlight>
                            <a:srgbClr val="00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ViewIdx</a:t>
                      </a:r>
                      <a:r>
                        <a:rPr lang="en-US" sz="1000" b="1" dirty="0">
                          <a:highlight>
                            <a:srgbClr val="00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]</a:t>
                      </a:r>
                      <a:endParaRPr lang="ko-KR" sz="10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>
                          <a:highlight>
                            <a:srgbClr val="00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u(1)</a:t>
                      </a:r>
                      <a:endParaRPr lang="ko-KR" sz="10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		</a:t>
                      </a:r>
                      <a:r>
                        <a:rPr lang="en-US" sz="1000" dirty="0">
                          <a:highlight>
                            <a:srgbClr val="00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if ( </a:t>
                      </a:r>
                      <a:r>
                        <a:rPr lang="en-US" sz="1000" dirty="0" err="1">
                          <a:highlight>
                            <a:srgbClr val="00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cp_update_flag</a:t>
                      </a:r>
                      <a:r>
                        <a:rPr lang="en-US" sz="1000" dirty="0">
                          <a:highlight>
                            <a:srgbClr val="00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[</a:t>
                      </a:r>
                      <a:r>
                        <a:rPr lang="en-US" sz="1000" dirty="0" err="1">
                          <a:highlight>
                            <a:srgbClr val="00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ViewIdx</a:t>
                      </a:r>
                      <a:r>
                        <a:rPr lang="en-US" sz="1000" dirty="0">
                          <a:highlight>
                            <a:srgbClr val="00FF00"/>
                          </a:highlight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 ] )</a:t>
                      </a:r>
                      <a:endParaRPr lang="ko-KR" sz="10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			for ( j = 0; j &lt; </a:t>
                      </a:r>
                      <a:r>
                        <a:rPr lang="en-US" sz="1000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ViewIdx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; j++ ) {</a:t>
                      </a:r>
                      <a:endParaRPr lang="ko-KR" sz="10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200">
                        <a:solidFill>
                          <a:schemeClr val="tx1"/>
                        </a:solidFill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				</a:t>
                      </a:r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cp_scale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[ j ]</a:t>
                      </a:r>
                      <a:endParaRPr lang="ko-KR" sz="10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se(v)</a:t>
                      </a:r>
                      <a:endParaRPr lang="ko-KR" sz="1000" kern="1200">
                        <a:solidFill>
                          <a:schemeClr val="tx1"/>
                        </a:solidFill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				</a:t>
                      </a:r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cp_off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[ j ]</a:t>
                      </a:r>
                      <a:endParaRPr lang="ko-KR" sz="10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se(v)</a:t>
                      </a:r>
                      <a:endParaRPr lang="ko-KR" sz="1000" kern="1200">
                        <a:solidFill>
                          <a:schemeClr val="tx1"/>
                        </a:solidFill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				</a:t>
                      </a:r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cp_inv_scale_plus_scale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[ j ]</a:t>
                      </a:r>
                      <a:endParaRPr lang="ko-KR" sz="10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200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se(v)</a:t>
                      </a:r>
                      <a:endParaRPr lang="ko-KR" sz="1000" kern="1200">
                        <a:solidFill>
                          <a:schemeClr val="tx1"/>
                        </a:solidFill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				</a:t>
                      </a:r>
                      <a:r>
                        <a:rPr lang="en-US" sz="1000" b="1" kern="1200" dirty="0" err="1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cp_inv_off_plus_off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[ j ]</a:t>
                      </a:r>
                      <a:endParaRPr lang="ko-KR" sz="10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se(v)</a:t>
                      </a:r>
                      <a:endParaRPr lang="ko-KR" sz="10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kern="1200" dirty="0">
                          <a:solidFill>
                            <a:schemeClr val="tx1"/>
                          </a:solidFill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			}</a:t>
                      </a:r>
                      <a:endParaRPr lang="ko-KR" sz="10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	...</a:t>
                      </a:r>
                      <a:endParaRPr lang="ko-KR" sz="10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515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000" dirty="0">
                          <a:latin typeface="Times New Roman" pitchFamily="18" charset="0"/>
                          <a:ea typeface="맑은 고딕"/>
                          <a:cs typeface="Times New Roman" pitchFamily="18" charset="0"/>
                        </a:rPr>
                        <a:t>}</a:t>
                      </a:r>
                      <a:endParaRPr lang="ko-KR" sz="10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000" dirty="0">
                        <a:latin typeface="Times New Roman" pitchFamily="18" charset="0"/>
                        <a:ea typeface="맑은 고딕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제목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Method #2 – Use VPS CP as default CP</a:t>
            </a:r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2535</TotalTime>
  <Words>693</Words>
  <Application>Microsoft Office PowerPoint</Application>
  <PresentationFormat>A4 용지(210x297mm)</PresentationFormat>
  <Paragraphs>292</Paragraphs>
  <Slides>10</Slides>
  <Notes>9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2" baseType="lpstr">
      <vt:lpstr>blank</vt:lpstr>
      <vt:lpstr>디자인 사용자 지정</vt:lpstr>
      <vt:lpstr>슬라이드 1</vt:lpstr>
      <vt:lpstr>Summary</vt:lpstr>
      <vt:lpstr>Introduction</vt:lpstr>
      <vt:lpstr>Problem Statement</vt:lpstr>
      <vt:lpstr>Proposed Method</vt:lpstr>
      <vt:lpstr>Method #1 – SH change only</vt:lpstr>
      <vt:lpstr>Method #1 – SH change only</vt:lpstr>
      <vt:lpstr>Method #2 – Use VPS CP as default CP</vt:lpstr>
      <vt:lpstr>Method #2 – Use VPS CP as default CP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Sunmi Yoo</cp:lastModifiedBy>
  <cp:revision>173</cp:revision>
  <dcterms:created xsi:type="dcterms:W3CDTF">2013-06-25T23:40:50Z</dcterms:created>
  <dcterms:modified xsi:type="dcterms:W3CDTF">2014-10-18T10:09:16Z</dcterms:modified>
</cp:coreProperties>
</file>