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  <p:sldMasterId id="2147483652" r:id="rId2"/>
  </p:sldMasterIdLst>
  <p:notesMasterIdLst>
    <p:notesMasterId r:id="rId8"/>
  </p:notesMasterIdLst>
  <p:handoutMasterIdLst>
    <p:handoutMasterId r:id="rId9"/>
  </p:handoutMasterIdLst>
  <p:sldIdLst>
    <p:sldId id="402" r:id="rId3"/>
    <p:sldId id="406" r:id="rId4"/>
    <p:sldId id="405" r:id="rId5"/>
    <p:sldId id="408" r:id="rId6"/>
    <p:sldId id="409" r:id="rId7"/>
  </p:sldIdLst>
  <p:sldSz cx="9906000" cy="6858000" type="A4"/>
  <p:notesSz cx="6807200" cy="9939338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DDD"/>
    <a:srgbClr val="FFCC99"/>
    <a:srgbClr val="0000CC"/>
    <a:srgbClr val="FFFFCC"/>
    <a:srgbClr val="CC0000"/>
    <a:srgbClr val="B2B2B2"/>
    <a:srgbClr val="C0C0C0"/>
    <a:srgbClr val="96969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3434" autoAdjust="0"/>
    <p:restoredTop sz="83056" autoAdjust="0"/>
  </p:normalViewPr>
  <p:slideViewPr>
    <p:cSldViewPr>
      <p:cViewPr>
        <p:scale>
          <a:sx n="75" d="100"/>
          <a:sy n="75" d="100"/>
        </p:scale>
        <p:origin x="-894" y="534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6038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3DDC2CA2-5467-4A09-981B-7B864A3954E7}" type="datetimeFigureOut">
              <a:rPr lang="ko-KR" altLang="en-US"/>
              <a:pPr>
                <a:defRPr/>
              </a:pPr>
              <a:t>2014-10-16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6038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F5B74885-C777-4423-BFB1-242B99947E84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6038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12788" y="746125"/>
            <a:ext cx="5381625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31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1225"/>
            <a:ext cx="5445125" cy="447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</a:p>
        </p:txBody>
      </p:sp>
      <p:sp>
        <p:nvSpPr>
          <p:cNvPr id="931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31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6038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704307DE-36DC-4689-878F-10C42562C79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4307DE-36DC-4689-878F-10C42562C79A}" type="slidenum">
              <a:rPr lang="en-US" altLang="ko-KR" smtClean="0"/>
              <a:pPr>
                <a:defRPr/>
              </a:pPr>
              <a:t>1</a:t>
            </a:fld>
            <a:endParaRPr lang="en-US" altLang="ko-K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4307DE-36DC-4689-878F-10C42562C79A}" type="slidenum">
              <a:rPr lang="en-US" altLang="ko-KR" smtClean="0"/>
              <a:pPr>
                <a:defRPr/>
              </a:pPr>
              <a:t>2</a:t>
            </a:fld>
            <a:endParaRPr lang="en-US" altLang="ko-K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4307DE-36DC-4689-878F-10C42562C79A}" type="slidenum">
              <a:rPr lang="en-US" altLang="ko-KR" smtClean="0"/>
              <a:pPr>
                <a:defRPr/>
              </a:pPr>
              <a:t>3</a:t>
            </a:fld>
            <a:endParaRPr lang="en-US" altLang="ko-K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ko-KR" baseline="0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4307DE-36DC-4689-878F-10C42562C79A}" type="slidenum">
              <a:rPr lang="en-US" altLang="ko-KR" smtClean="0"/>
              <a:pPr>
                <a:defRPr/>
              </a:pPr>
              <a:t>4</a:t>
            </a:fld>
            <a:endParaRPr lang="en-US" altLang="ko-K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4307DE-36DC-4689-878F-10C42562C79A}" type="slidenum">
              <a:rPr lang="en-US" altLang="ko-KR" smtClean="0"/>
              <a:pPr>
                <a:defRPr/>
              </a:pPr>
              <a:t>5</a:t>
            </a:fld>
            <a:endParaRPr lang="en-US" altLang="ko-K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40F109-9EA1-4100-919C-1AB1F05B9254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54FD55-41AE-4AB2-AF25-E6FF08873365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321DE4-7D15-4A5C-BEB9-C5EE046207FE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16496" y="58614"/>
            <a:ext cx="8627368" cy="512866"/>
          </a:xfrm>
          <a:prstGeom prst="rect">
            <a:avLst/>
          </a:prstGeom>
        </p:spPr>
        <p:txBody>
          <a:bodyPr/>
          <a:lstStyle>
            <a:lvl1pPr algn="ctr">
              <a:defRPr sz="2800" b="1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16496" y="692696"/>
            <a:ext cx="8994204" cy="5433467"/>
          </a:xfrm>
          <a:prstGeom prst="rect">
            <a:avLst/>
          </a:prstGeom>
        </p:spPr>
        <p:txBody>
          <a:bodyPr/>
          <a:lstStyle>
            <a:lvl1pPr>
              <a:defRPr sz="2000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1pPr>
            <a:lvl2pPr>
              <a:defRPr sz="1800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2pPr>
            <a:lvl3pPr>
              <a:defRPr sz="1600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3pPr>
            <a:lvl4pPr>
              <a:defRPr sz="1600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4pPr>
            <a:lvl5pPr>
              <a:defRPr sz="1600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5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 dirty="0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8553450" y="6453188"/>
            <a:ext cx="857250" cy="288925"/>
          </a:xfrm>
          <a:prstGeom prst="rect">
            <a:avLst/>
          </a:prstGeom>
        </p:spPr>
        <p:txBody>
          <a:bodyPr/>
          <a:lstStyle>
            <a:lvl1pPr algn="ctr">
              <a:defRPr sz="1400" b="1" smtClean="0">
                <a:latin typeface="Times New Roman" pitchFamily="18" charset="0"/>
                <a:ea typeface="굴림" pitchFamily="50" charset="-127"/>
                <a:cs typeface="Times New Roman" pitchFamily="18" charset="0"/>
              </a:defRPr>
            </a:lvl1pPr>
          </a:lstStyle>
          <a:p>
            <a:pPr>
              <a:defRPr/>
            </a:pPr>
            <a:fld id="{16E20EC6-3133-4CD7-966F-DAE37E271DC0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FDF9C5-358B-41DF-9FB6-2715D939300F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ADC2B0-09E6-4192-80F8-550B02DDB532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A50488-32BF-4AFF-869A-3203C89BF4EF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8920DD-A042-4FDF-A1C1-F01B5D5173D1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C3C052-F27F-4B76-ABFB-7DBE23B6FA37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AC0B72-3921-438C-825A-B789FFEE975E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D9A567-8C51-4B56-9194-22F41D7ED0F2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Line 21"/>
          <p:cNvSpPr>
            <a:spLocks noChangeShapeType="1"/>
          </p:cNvSpPr>
          <p:nvPr/>
        </p:nvSpPr>
        <p:spPr bwMode="auto">
          <a:xfrm>
            <a:off x="0" y="6453188"/>
            <a:ext cx="9906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ko-KR" altLang="en-US"/>
          </a:p>
        </p:txBody>
      </p:sp>
      <p:sp>
        <p:nvSpPr>
          <p:cNvPr id="1031" name="Line 14"/>
          <p:cNvSpPr>
            <a:spLocks noChangeShapeType="1"/>
          </p:cNvSpPr>
          <p:nvPr/>
        </p:nvSpPr>
        <p:spPr bwMode="auto">
          <a:xfrm>
            <a:off x="0" y="534988"/>
            <a:ext cx="9906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3" r:id="rId1"/>
    <p:sldLayoutId id="2147484014" r:id="rId2"/>
  </p:sldLayoutIdLst>
  <p:hf hdr="0" ftr="0" dt="0"/>
  <p:txStyles>
    <p:titleStyle>
      <a:lvl1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1" fontAlgn="base" latinLnBrk="1" hangingPunct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latinLnBrk="1" hangingPunct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latinLnBrk="1" hangingPunct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latinLnBrk="1" hangingPunct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제목 개체 틀 1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2051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3DDBA292-D3C5-425C-ABB9-6AC006B85DEE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4" r:id="rId1"/>
    <p:sldLayoutId id="2147484005" r:id="rId2"/>
    <p:sldLayoutId id="2147484006" r:id="rId3"/>
    <p:sldLayoutId id="2147484007" r:id="rId4"/>
    <p:sldLayoutId id="2147484008" r:id="rId5"/>
    <p:sldLayoutId id="2147484009" r:id="rId6"/>
    <p:sldLayoutId id="2147484010" r:id="rId7"/>
    <p:sldLayoutId id="2147484011" r:id="rId8"/>
    <p:sldLayoutId id="2147484012" r:id="rId9"/>
    <p:sldLayoutId id="2147484013" r:id="rId10"/>
  </p:sldLayoutIdLst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그림 5" descr="백색바탕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8350" y="6011863"/>
            <a:ext cx="129063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2"/>
          <p:cNvSpPr>
            <a:spLocks noChangeArrowheads="1"/>
          </p:cNvSpPr>
          <p:nvPr/>
        </p:nvSpPr>
        <p:spPr bwMode="auto">
          <a:xfrm>
            <a:off x="560388" y="1268413"/>
            <a:ext cx="8640762" cy="1296987"/>
          </a:xfrm>
          <a:prstGeom prst="rect">
            <a:avLst/>
          </a:prstGeom>
          <a:solidFill>
            <a:srgbClr val="EAEAEA"/>
          </a:solidFill>
          <a:ln w="9525">
            <a:solidFill>
              <a:srgbClr val="C0C0C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CA" altLang="en-US" sz="2400" b="1" dirty="0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PU boundary </a:t>
            </a:r>
            <a:r>
              <a:rPr lang="en-CA" altLang="en-US" sz="2400" b="1" dirty="0" err="1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deblocking</a:t>
            </a:r>
            <a:r>
              <a:rPr lang="en-CA" altLang="en-US" sz="2400" b="1" dirty="0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 restriction for DBBP blocks</a:t>
            </a:r>
          </a:p>
          <a:p>
            <a:pPr algn="ctr"/>
            <a:r>
              <a:rPr lang="en-CA" altLang="en-US" sz="2400" b="1" dirty="0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(JCT3V-J0043)</a:t>
            </a:r>
            <a:endParaRPr lang="en-US" altLang="en-US" sz="2400" b="1" dirty="0">
              <a:latin typeface="Times New Roman" pitchFamily="18" charset="0"/>
              <a:ea typeface="맑은 고딕" pitchFamily="50" charset="-127"/>
              <a:cs typeface="Times New Roman" pitchFamily="18" charset="0"/>
            </a:endParaRPr>
          </a:p>
        </p:txBody>
      </p:sp>
      <p:sp>
        <p:nvSpPr>
          <p:cNvPr id="4100" name="Text Box 6"/>
          <p:cNvSpPr txBox="1">
            <a:spLocks noChangeArrowheads="1"/>
          </p:cNvSpPr>
          <p:nvPr/>
        </p:nvSpPr>
        <p:spPr bwMode="auto">
          <a:xfrm>
            <a:off x="3668127" y="5214950"/>
            <a:ext cx="256204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230188" indent="-230188" algn="ctr">
              <a:buFont typeface="Wingdings" pitchFamily="2" charset="2"/>
              <a:buNone/>
            </a:pPr>
            <a:r>
              <a:rPr lang="en-US" altLang="ko-KR" sz="1600" b="1" dirty="0" smtClean="0">
                <a:solidFill>
                  <a:srgbClr val="000000"/>
                </a:solidFill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Sunmi Yoo and Sehoon Yea</a:t>
            </a:r>
            <a:endParaRPr lang="en-US" altLang="ko-KR" sz="1600" b="1" dirty="0">
              <a:solidFill>
                <a:srgbClr val="000000"/>
              </a:solidFill>
              <a:latin typeface="Times New Roman" pitchFamily="18" charset="0"/>
              <a:ea typeface="돋움" pitchFamily="50" charset="-127"/>
              <a:cs typeface="Times New Roman" pitchFamily="18" charset="0"/>
            </a:endParaRPr>
          </a:p>
        </p:txBody>
      </p:sp>
      <p:sp>
        <p:nvSpPr>
          <p:cNvPr id="4101" name="Text Box 36"/>
          <p:cNvSpPr txBox="1">
            <a:spLocks noChangeArrowheads="1"/>
          </p:cNvSpPr>
          <p:nvPr/>
        </p:nvSpPr>
        <p:spPr bwMode="auto">
          <a:xfrm>
            <a:off x="4193309" y="5551516"/>
            <a:ext cx="15113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230188" indent="-230188" algn="ctr">
              <a:buFont typeface="Wingdings" pitchFamily="2" charset="2"/>
              <a:buNone/>
            </a:pPr>
            <a:r>
              <a:rPr lang="en-US" altLang="ko-KR" sz="1600" b="1" dirty="0">
                <a:solidFill>
                  <a:srgbClr val="000000"/>
                </a:solidFill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LG Electronics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4275222" y="5908706"/>
            <a:ext cx="136236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230188" indent="-230188" algn="ctr">
              <a:buFont typeface="Wingdings" pitchFamily="2" charset="2"/>
              <a:buNone/>
            </a:pPr>
            <a:r>
              <a:rPr lang="en-US" altLang="ko-KR" sz="1600" b="1" dirty="0" smtClean="0">
                <a:solidFill>
                  <a:srgbClr val="000000"/>
                </a:solidFill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October 2014</a:t>
            </a:r>
            <a:endParaRPr lang="en-US" altLang="ko-KR" sz="1600" b="1" dirty="0">
              <a:solidFill>
                <a:srgbClr val="000000"/>
              </a:solidFill>
              <a:latin typeface="Times New Roman" pitchFamily="18" charset="0"/>
              <a:ea typeface="돋움" pitchFamily="50" charset="-127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Summary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Proposed method</a:t>
            </a:r>
          </a:p>
          <a:p>
            <a:pPr lvl="1" algn="just" latinLnBrk="0"/>
            <a:r>
              <a:rPr lang="en-US" dirty="0" smtClean="0"/>
              <a:t>Skip </a:t>
            </a:r>
            <a:r>
              <a:rPr lang="en-US" dirty="0" err="1" smtClean="0"/>
              <a:t>deblocking</a:t>
            </a:r>
            <a:r>
              <a:rPr lang="en-US" dirty="0" smtClean="0"/>
              <a:t> on the PU boundary for DBBP blocks</a:t>
            </a:r>
          </a:p>
          <a:p>
            <a:pPr lvl="1" algn="just" latinLnBrk="0">
              <a:buNone/>
            </a:pPr>
            <a:endParaRPr lang="en-US" dirty="0" smtClean="0"/>
          </a:p>
          <a:p>
            <a:pPr lvl="1" algn="just" latinLnBrk="0">
              <a:buNone/>
            </a:pPr>
            <a:endParaRPr lang="en-US" dirty="0" smtClean="0"/>
          </a:p>
          <a:p>
            <a:pPr lvl="1" algn="just" latinLnBrk="0">
              <a:buNone/>
            </a:pPr>
            <a:endParaRPr lang="en-US" dirty="0" smtClean="0"/>
          </a:p>
          <a:p>
            <a:pPr lvl="1" algn="just" latinLnBrk="0">
              <a:buNone/>
            </a:pPr>
            <a:endParaRPr lang="en-US" dirty="0" smtClean="0"/>
          </a:p>
          <a:p>
            <a:pPr lvl="1" algn="just" latinLnBrk="0">
              <a:buNone/>
            </a:pPr>
            <a:endParaRPr lang="en-US" dirty="0" smtClean="0"/>
          </a:p>
          <a:p>
            <a:pPr lvl="1" algn="just" latinLnBrk="0">
              <a:buNone/>
            </a:pPr>
            <a:endParaRPr lang="en-US" dirty="0" smtClean="0"/>
          </a:p>
          <a:p>
            <a:pPr lvl="1" algn="just" latinLnBrk="0">
              <a:buNone/>
            </a:pPr>
            <a:endParaRPr lang="en-US" dirty="0" smtClean="0"/>
          </a:p>
          <a:p>
            <a:pPr lvl="1" algn="just" latinLnBrk="0">
              <a:buNone/>
            </a:pPr>
            <a:endParaRPr lang="en-US" dirty="0" smtClean="0"/>
          </a:p>
          <a:p>
            <a:pPr lvl="1" algn="just" latinLnBrk="0">
              <a:buNone/>
            </a:pPr>
            <a:endParaRPr lang="en-US" dirty="0" smtClean="0"/>
          </a:p>
          <a:p>
            <a:pPr lvl="1" algn="just" latinLnBrk="0">
              <a:buNone/>
            </a:pPr>
            <a:r>
              <a:rPr lang="en-US" smtClean="0"/>
              <a:t>                          Red </a:t>
            </a:r>
            <a:r>
              <a:rPr lang="en-US" dirty="0" smtClean="0"/>
              <a:t>: contour boundary filter, yellow : </a:t>
            </a:r>
            <a:r>
              <a:rPr lang="en-US" dirty="0" err="1" smtClean="0"/>
              <a:t>deblocking</a:t>
            </a:r>
            <a:r>
              <a:rPr lang="en-US" dirty="0" smtClean="0"/>
              <a:t> filter</a:t>
            </a:r>
          </a:p>
          <a:p>
            <a:pPr algn="just" latinLnBrk="0"/>
            <a:endParaRPr lang="en-US" dirty="0" smtClean="0"/>
          </a:p>
          <a:p>
            <a:pPr algn="just" latinLnBrk="0"/>
            <a:r>
              <a:rPr lang="en-US" dirty="0" smtClean="0"/>
              <a:t>Result</a:t>
            </a:r>
          </a:p>
          <a:p>
            <a:pPr lvl="1" algn="just" latinLnBrk="0"/>
            <a:r>
              <a:rPr lang="en-US" dirty="0" smtClean="0"/>
              <a:t>No significant impact on coding efficiency</a:t>
            </a:r>
          </a:p>
          <a:p>
            <a:pPr lvl="1" algn="just" latinLnBrk="0"/>
            <a:r>
              <a:rPr lang="en-US" dirty="0" smtClean="0"/>
              <a:t>Computation saving for redundant </a:t>
            </a:r>
            <a:r>
              <a:rPr lang="en-US" dirty="0" err="1" smtClean="0"/>
              <a:t>deblocking</a:t>
            </a:r>
            <a:r>
              <a:rPr lang="en-US" dirty="0" smtClean="0"/>
              <a:t> process</a:t>
            </a:r>
          </a:p>
          <a:p>
            <a:pPr lvl="1" algn="just" latinLnBrk="0"/>
            <a:endParaRPr lang="en-US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E20EC6-3133-4CD7-966F-DAE37E271DC0}" type="slidenum">
              <a:rPr lang="ko-KR" altLang="en-US" smtClean="0"/>
              <a:pPr>
                <a:defRPr/>
              </a:pPr>
              <a:t>2</a:t>
            </a:fld>
            <a:endParaRPr lang="ko-KR" altLang="en-US"/>
          </a:p>
        </p:txBody>
      </p:sp>
      <p:grpSp>
        <p:nvGrpSpPr>
          <p:cNvPr id="5" name="그룹 4"/>
          <p:cNvGrpSpPr/>
          <p:nvPr/>
        </p:nvGrpSpPr>
        <p:grpSpPr>
          <a:xfrm>
            <a:off x="1544563" y="1999280"/>
            <a:ext cx="2376708" cy="2358414"/>
            <a:chOff x="1643042" y="1142984"/>
            <a:chExt cx="2376708" cy="2358414"/>
          </a:xfrm>
        </p:grpSpPr>
        <p:pic>
          <p:nvPicPr>
            <p:cNvPr id="6" name="Bild 31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643042" y="1142984"/>
              <a:ext cx="2376708" cy="23526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자유형 6"/>
            <p:cNvSpPr/>
            <p:nvPr/>
          </p:nvSpPr>
          <p:spPr>
            <a:xfrm>
              <a:off x="2391354" y="1154438"/>
              <a:ext cx="487680" cy="2346960"/>
            </a:xfrm>
            <a:custGeom>
              <a:avLst/>
              <a:gdLst>
                <a:gd name="connsiteX0" fmla="*/ 487680 w 487680"/>
                <a:gd name="connsiteY0" fmla="*/ 0 h 2346960"/>
                <a:gd name="connsiteX1" fmla="*/ 464820 w 487680"/>
                <a:gd name="connsiteY1" fmla="*/ 76200 h 2346960"/>
                <a:gd name="connsiteX2" fmla="*/ 434340 w 487680"/>
                <a:gd name="connsiteY2" fmla="*/ 121920 h 2346960"/>
                <a:gd name="connsiteX3" fmla="*/ 426720 w 487680"/>
                <a:gd name="connsiteY3" fmla="*/ 144780 h 2346960"/>
                <a:gd name="connsiteX4" fmla="*/ 403860 w 487680"/>
                <a:gd name="connsiteY4" fmla="*/ 160020 h 2346960"/>
                <a:gd name="connsiteX5" fmla="*/ 350520 w 487680"/>
                <a:gd name="connsiteY5" fmla="*/ 228600 h 2346960"/>
                <a:gd name="connsiteX6" fmla="*/ 342900 w 487680"/>
                <a:gd name="connsiteY6" fmla="*/ 251460 h 2346960"/>
                <a:gd name="connsiteX7" fmla="*/ 320040 w 487680"/>
                <a:gd name="connsiteY7" fmla="*/ 297180 h 2346960"/>
                <a:gd name="connsiteX8" fmla="*/ 312420 w 487680"/>
                <a:gd name="connsiteY8" fmla="*/ 335280 h 2346960"/>
                <a:gd name="connsiteX9" fmla="*/ 289560 w 487680"/>
                <a:gd name="connsiteY9" fmla="*/ 381000 h 2346960"/>
                <a:gd name="connsiteX10" fmla="*/ 266700 w 487680"/>
                <a:gd name="connsiteY10" fmla="*/ 396240 h 2346960"/>
                <a:gd name="connsiteX11" fmla="*/ 251460 w 487680"/>
                <a:gd name="connsiteY11" fmla="*/ 419100 h 2346960"/>
                <a:gd name="connsiteX12" fmla="*/ 228600 w 487680"/>
                <a:gd name="connsiteY12" fmla="*/ 441960 h 2346960"/>
                <a:gd name="connsiteX13" fmla="*/ 220980 w 487680"/>
                <a:gd name="connsiteY13" fmla="*/ 533400 h 2346960"/>
                <a:gd name="connsiteX14" fmla="*/ 205740 w 487680"/>
                <a:gd name="connsiteY14" fmla="*/ 594360 h 2346960"/>
                <a:gd name="connsiteX15" fmla="*/ 175260 w 487680"/>
                <a:gd name="connsiteY15" fmla="*/ 640080 h 2346960"/>
                <a:gd name="connsiteX16" fmla="*/ 152400 w 487680"/>
                <a:gd name="connsiteY16" fmla="*/ 655320 h 2346960"/>
                <a:gd name="connsiteX17" fmla="*/ 114300 w 487680"/>
                <a:gd name="connsiteY17" fmla="*/ 723900 h 2346960"/>
                <a:gd name="connsiteX18" fmla="*/ 99060 w 487680"/>
                <a:gd name="connsiteY18" fmla="*/ 746760 h 2346960"/>
                <a:gd name="connsiteX19" fmla="*/ 83820 w 487680"/>
                <a:gd name="connsiteY19" fmla="*/ 769620 h 2346960"/>
                <a:gd name="connsiteX20" fmla="*/ 60960 w 487680"/>
                <a:gd name="connsiteY20" fmla="*/ 792480 h 2346960"/>
                <a:gd name="connsiteX21" fmla="*/ 30480 w 487680"/>
                <a:gd name="connsiteY21" fmla="*/ 899160 h 2346960"/>
                <a:gd name="connsiteX22" fmla="*/ 22860 w 487680"/>
                <a:gd name="connsiteY22" fmla="*/ 952500 h 2346960"/>
                <a:gd name="connsiteX23" fmla="*/ 7620 w 487680"/>
                <a:gd name="connsiteY23" fmla="*/ 998220 h 2346960"/>
                <a:gd name="connsiteX24" fmla="*/ 0 w 487680"/>
                <a:gd name="connsiteY24" fmla="*/ 1021080 h 2346960"/>
                <a:gd name="connsiteX25" fmla="*/ 15240 w 487680"/>
                <a:gd name="connsiteY25" fmla="*/ 1181100 h 2346960"/>
                <a:gd name="connsiteX26" fmla="*/ 22860 w 487680"/>
                <a:gd name="connsiteY26" fmla="*/ 1203960 h 2346960"/>
                <a:gd name="connsiteX27" fmla="*/ 45720 w 487680"/>
                <a:gd name="connsiteY27" fmla="*/ 1280160 h 2346960"/>
                <a:gd name="connsiteX28" fmla="*/ 60960 w 487680"/>
                <a:gd name="connsiteY28" fmla="*/ 1325880 h 2346960"/>
                <a:gd name="connsiteX29" fmla="*/ 68580 w 487680"/>
                <a:gd name="connsiteY29" fmla="*/ 1348740 h 2346960"/>
                <a:gd name="connsiteX30" fmla="*/ 76200 w 487680"/>
                <a:gd name="connsiteY30" fmla="*/ 1379220 h 2346960"/>
                <a:gd name="connsiteX31" fmla="*/ 83820 w 487680"/>
                <a:gd name="connsiteY31" fmla="*/ 1417320 h 2346960"/>
                <a:gd name="connsiteX32" fmla="*/ 99060 w 487680"/>
                <a:gd name="connsiteY32" fmla="*/ 1463040 h 2346960"/>
                <a:gd name="connsiteX33" fmla="*/ 106680 w 487680"/>
                <a:gd name="connsiteY33" fmla="*/ 1485900 h 2346960"/>
                <a:gd name="connsiteX34" fmla="*/ 121920 w 487680"/>
                <a:gd name="connsiteY34" fmla="*/ 1539240 h 2346960"/>
                <a:gd name="connsiteX35" fmla="*/ 137160 w 487680"/>
                <a:gd name="connsiteY35" fmla="*/ 1630680 h 2346960"/>
                <a:gd name="connsiteX36" fmla="*/ 144780 w 487680"/>
                <a:gd name="connsiteY36" fmla="*/ 1661160 h 2346960"/>
                <a:gd name="connsiteX37" fmla="*/ 152400 w 487680"/>
                <a:gd name="connsiteY37" fmla="*/ 1706880 h 2346960"/>
                <a:gd name="connsiteX38" fmla="*/ 167640 w 487680"/>
                <a:gd name="connsiteY38" fmla="*/ 1783080 h 2346960"/>
                <a:gd name="connsiteX39" fmla="*/ 175260 w 487680"/>
                <a:gd name="connsiteY39" fmla="*/ 2346960 h 2346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487680" h="2346960">
                  <a:moveTo>
                    <a:pt x="487680" y="0"/>
                  </a:moveTo>
                  <a:cubicBezTo>
                    <a:pt x="483420" y="17038"/>
                    <a:pt x="472241" y="65069"/>
                    <a:pt x="464820" y="76200"/>
                  </a:cubicBezTo>
                  <a:cubicBezTo>
                    <a:pt x="454660" y="91440"/>
                    <a:pt x="440132" y="104544"/>
                    <a:pt x="434340" y="121920"/>
                  </a:cubicBezTo>
                  <a:cubicBezTo>
                    <a:pt x="431800" y="129540"/>
                    <a:pt x="431738" y="138508"/>
                    <a:pt x="426720" y="144780"/>
                  </a:cubicBezTo>
                  <a:cubicBezTo>
                    <a:pt x="420999" y="151931"/>
                    <a:pt x="410895" y="154157"/>
                    <a:pt x="403860" y="160020"/>
                  </a:cubicBezTo>
                  <a:cubicBezTo>
                    <a:pt x="385653" y="175192"/>
                    <a:pt x="357056" y="208993"/>
                    <a:pt x="350520" y="228600"/>
                  </a:cubicBezTo>
                  <a:cubicBezTo>
                    <a:pt x="347980" y="236220"/>
                    <a:pt x="346492" y="244276"/>
                    <a:pt x="342900" y="251460"/>
                  </a:cubicBezTo>
                  <a:cubicBezTo>
                    <a:pt x="324276" y="288709"/>
                    <a:pt x="329617" y="258874"/>
                    <a:pt x="320040" y="297180"/>
                  </a:cubicBezTo>
                  <a:cubicBezTo>
                    <a:pt x="316899" y="309745"/>
                    <a:pt x="315561" y="322715"/>
                    <a:pt x="312420" y="335280"/>
                  </a:cubicBezTo>
                  <a:cubicBezTo>
                    <a:pt x="308288" y="351807"/>
                    <a:pt x="301976" y="368584"/>
                    <a:pt x="289560" y="381000"/>
                  </a:cubicBezTo>
                  <a:cubicBezTo>
                    <a:pt x="283084" y="387476"/>
                    <a:pt x="274320" y="391160"/>
                    <a:pt x="266700" y="396240"/>
                  </a:cubicBezTo>
                  <a:cubicBezTo>
                    <a:pt x="261620" y="403860"/>
                    <a:pt x="257323" y="412065"/>
                    <a:pt x="251460" y="419100"/>
                  </a:cubicBezTo>
                  <a:cubicBezTo>
                    <a:pt x="244561" y="427379"/>
                    <a:pt x="231377" y="431548"/>
                    <a:pt x="228600" y="441960"/>
                  </a:cubicBezTo>
                  <a:cubicBezTo>
                    <a:pt x="220719" y="471513"/>
                    <a:pt x="224554" y="503024"/>
                    <a:pt x="220980" y="533400"/>
                  </a:cubicBezTo>
                  <a:cubicBezTo>
                    <a:pt x="219972" y="541971"/>
                    <a:pt x="212378" y="582411"/>
                    <a:pt x="205740" y="594360"/>
                  </a:cubicBezTo>
                  <a:cubicBezTo>
                    <a:pt x="196845" y="610371"/>
                    <a:pt x="190500" y="629920"/>
                    <a:pt x="175260" y="640080"/>
                  </a:cubicBezTo>
                  <a:lnTo>
                    <a:pt x="152400" y="655320"/>
                  </a:lnTo>
                  <a:cubicBezTo>
                    <a:pt x="138988" y="695556"/>
                    <a:pt x="149235" y="671497"/>
                    <a:pt x="114300" y="723900"/>
                  </a:cubicBezTo>
                  <a:lnTo>
                    <a:pt x="99060" y="746760"/>
                  </a:lnTo>
                  <a:cubicBezTo>
                    <a:pt x="93980" y="754380"/>
                    <a:pt x="90296" y="763144"/>
                    <a:pt x="83820" y="769620"/>
                  </a:cubicBezTo>
                  <a:lnTo>
                    <a:pt x="60960" y="792480"/>
                  </a:lnTo>
                  <a:cubicBezTo>
                    <a:pt x="50104" y="825048"/>
                    <a:pt x="35264" y="865672"/>
                    <a:pt x="30480" y="899160"/>
                  </a:cubicBezTo>
                  <a:cubicBezTo>
                    <a:pt x="27940" y="916940"/>
                    <a:pt x="26899" y="934999"/>
                    <a:pt x="22860" y="952500"/>
                  </a:cubicBezTo>
                  <a:cubicBezTo>
                    <a:pt x="19248" y="968153"/>
                    <a:pt x="12700" y="982980"/>
                    <a:pt x="7620" y="998220"/>
                  </a:cubicBezTo>
                  <a:lnTo>
                    <a:pt x="0" y="1021080"/>
                  </a:lnTo>
                  <a:cubicBezTo>
                    <a:pt x="3741" y="1077195"/>
                    <a:pt x="3328" y="1127495"/>
                    <a:pt x="15240" y="1181100"/>
                  </a:cubicBezTo>
                  <a:cubicBezTo>
                    <a:pt x="16982" y="1188941"/>
                    <a:pt x="20653" y="1196237"/>
                    <a:pt x="22860" y="1203960"/>
                  </a:cubicBezTo>
                  <a:cubicBezTo>
                    <a:pt x="45892" y="1284573"/>
                    <a:pt x="9503" y="1171510"/>
                    <a:pt x="45720" y="1280160"/>
                  </a:cubicBezTo>
                  <a:lnTo>
                    <a:pt x="60960" y="1325880"/>
                  </a:lnTo>
                  <a:cubicBezTo>
                    <a:pt x="63500" y="1333500"/>
                    <a:pt x="66632" y="1340948"/>
                    <a:pt x="68580" y="1348740"/>
                  </a:cubicBezTo>
                  <a:cubicBezTo>
                    <a:pt x="71120" y="1358900"/>
                    <a:pt x="73928" y="1368997"/>
                    <a:pt x="76200" y="1379220"/>
                  </a:cubicBezTo>
                  <a:cubicBezTo>
                    <a:pt x="79010" y="1391863"/>
                    <a:pt x="80412" y="1404825"/>
                    <a:pt x="83820" y="1417320"/>
                  </a:cubicBezTo>
                  <a:cubicBezTo>
                    <a:pt x="88047" y="1432818"/>
                    <a:pt x="93980" y="1447800"/>
                    <a:pt x="99060" y="1463040"/>
                  </a:cubicBezTo>
                  <a:cubicBezTo>
                    <a:pt x="101600" y="1470660"/>
                    <a:pt x="104732" y="1478108"/>
                    <a:pt x="106680" y="1485900"/>
                  </a:cubicBezTo>
                  <a:cubicBezTo>
                    <a:pt x="130501" y="1581185"/>
                    <a:pt x="100056" y="1462718"/>
                    <a:pt x="121920" y="1539240"/>
                  </a:cubicBezTo>
                  <a:cubicBezTo>
                    <a:pt x="135638" y="1587254"/>
                    <a:pt x="126028" y="1563889"/>
                    <a:pt x="137160" y="1630680"/>
                  </a:cubicBezTo>
                  <a:cubicBezTo>
                    <a:pt x="138882" y="1641010"/>
                    <a:pt x="142726" y="1650891"/>
                    <a:pt x="144780" y="1661160"/>
                  </a:cubicBezTo>
                  <a:cubicBezTo>
                    <a:pt x="147810" y="1676310"/>
                    <a:pt x="149553" y="1691694"/>
                    <a:pt x="152400" y="1706880"/>
                  </a:cubicBezTo>
                  <a:cubicBezTo>
                    <a:pt x="157174" y="1732339"/>
                    <a:pt x="167640" y="1783080"/>
                    <a:pt x="167640" y="1783080"/>
                  </a:cubicBezTo>
                  <a:cubicBezTo>
                    <a:pt x="187143" y="2036624"/>
                    <a:pt x="175260" y="1849022"/>
                    <a:pt x="175260" y="2346960"/>
                  </a:cubicBezTo>
                </a:path>
              </a:pathLst>
            </a:custGeom>
            <a:ln w="76200">
              <a:solidFill>
                <a:srgbClr val="FF0000">
                  <a:alpha val="55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8" name="직선 연결선 7"/>
            <p:cNvCxnSpPr/>
            <p:nvPr/>
          </p:nvCxnSpPr>
          <p:spPr>
            <a:xfrm rot="5400000">
              <a:off x="1658294" y="2321723"/>
              <a:ext cx="2357430" cy="1588"/>
            </a:xfrm>
            <a:prstGeom prst="line">
              <a:avLst/>
            </a:prstGeom>
            <a:ln w="76200">
              <a:solidFill>
                <a:srgbClr val="FFFF00">
                  <a:alpha val="68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그룹 9"/>
          <p:cNvGrpSpPr/>
          <p:nvPr/>
        </p:nvGrpSpPr>
        <p:grpSpPr>
          <a:xfrm>
            <a:off x="6005316" y="1999280"/>
            <a:ext cx="2376708" cy="2358414"/>
            <a:chOff x="1926308" y="933426"/>
            <a:chExt cx="2376708" cy="2358414"/>
          </a:xfrm>
        </p:grpSpPr>
        <p:pic>
          <p:nvPicPr>
            <p:cNvPr id="11" name="Bild 31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926308" y="933426"/>
              <a:ext cx="2376708" cy="23526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자유형 11"/>
            <p:cNvSpPr/>
            <p:nvPr/>
          </p:nvSpPr>
          <p:spPr>
            <a:xfrm>
              <a:off x="2674620" y="944880"/>
              <a:ext cx="487680" cy="2346960"/>
            </a:xfrm>
            <a:custGeom>
              <a:avLst/>
              <a:gdLst>
                <a:gd name="connsiteX0" fmla="*/ 487680 w 487680"/>
                <a:gd name="connsiteY0" fmla="*/ 0 h 2346960"/>
                <a:gd name="connsiteX1" fmla="*/ 464820 w 487680"/>
                <a:gd name="connsiteY1" fmla="*/ 76200 h 2346960"/>
                <a:gd name="connsiteX2" fmla="*/ 434340 w 487680"/>
                <a:gd name="connsiteY2" fmla="*/ 121920 h 2346960"/>
                <a:gd name="connsiteX3" fmla="*/ 426720 w 487680"/>
                <a:gd name="connsiteY3" fmla="*/ 144780 h 2346960"/>
                <a:gd name="connsiteX4" fmla="*/ 403860 w 487680"/>
                <a:gd name="connsiteY4" fmla="*/ 160020 h 2346960"/>
                <a:gd name="connsiteX5" fmla="*/ 350520 w 487680"/>
                <a:gd name="connsiteY5" fmla="*/ 228600 h 2346960"/>
                <a:gd name="connsiteX6" fmla="*/ 342900 w 487680"/>
                <a:gd name="connsiteY6" fmla="*/ 251460 h 2346960"/>
                <a:gd name="connsiteX7" fmla="*/ 320040 w 487680"/>
                <a:gd name="connsiteY7" fmla="*/ 297180 h 2346960"/>
                <a:gd name="connsiteX8" fmla="*/ 312420 w 487680"/>
                <a:gd name="connsiteY8" fmla="*/ 335280 h 2346960"/>
                <a:gd name="connsiteX9" fmla="*/ 289560 w 487680"/>
                <a:gd name="connsiteY9" fmla="*/ 381000 h 2346960"/>
                <a:gd name="connsiteX10" fmla="*/ 266700 w 487680"/>
                <a:gd name="connsiteY10" fmla="*/ 396240 h 2346960"/>
                <a:gd name="connsiteX11" fmla="*/ 251460 w 487680"/>
                <a:gd name="connsiteY11" fmla="*/ 419100 h 2346960"/>
                <a:gd name="connsiteX12" fmla="*/ 228600 w 487680"/>
                <a:gd name="connsiteY12" fmla="*/ 441960 h 2346960"/>
                <a:gd name="connsiteX13" fmla="*/ 220980 w 487680"/>
                <a:gd name="connsiteY13" fmla="*/ 533400 h 2346960"/>
                <a:gd name="connsiteX14" fmla="*/ 205740 w 487680"/>
                <a:gd name="connsiteY14" fmla="*/ 594360 h 2346960"/>
                <a:gd name="connsiteX15" fmla="*/ 175260 w 487680"/>
                <a:gd name="connsiteY15" fmla="*/ 640080 h 2346960"/>
                <a:gd name="connsiteX16" fmla="*/ 152400 w 487680"/>
                <a:gd name="connsiteY16" fmla="*/ 655320 h 2346960"/>
                <a:gd name="connsiteX17" fmla="*/ 114300 w 487680"/>
                <a:gd name="connsiteY17" fmla="*/ 723900 h 2346960"/>
                <a:gd name="connsiteX18" fmla="*/ 99060 w 487680"/>
                <a:gd name="connsiteY18" fmla="*/ 746760 h 2346960"/>
                <a:gd name="connsiteX19" fmla="*/ 83820 w 487680"/>
                <a:gd name="connsiteY19" fmla="*/ 769620 h 2346960"/>
                <a:gd name="connsiteX20" fmla="*/ 60960 w 487680"/>
                <a:gd name="connsiteY20" fmla="*/ 792480 h 2346960"/>
                <a:gd name="connsiteX21" fmla="*/ 30480 w 487680"/>
                <a:gd name="connsiteY21" fmla="*/ 899160 h 2346960"/>
                <a:gd name="connsiteX22" fmla="*/ 22860 w 487680"/>
                <a:gd name="connsiteY22" fmla="*/ 952500 h 2346960"/>
                <a:gd name="connsiteX23" fmla="*/ 7620 w 487680"/>
                <a:gd name="connsiteY23" fmla="*/ 998220 h 2346960"/>
                <a:gd name="connsiteX24" fmla="*/ 0 w 487680"/>
                <a:gd name="connsiteY24" fmla="*/ 1021080 h 2346960"/>
                <a:gd name="connsiteX25" fmla="*/ 15240 w 487680"/>
                <a:gd name="connsiteY25" fmla="*/ 1181100 h 2346960"/>
                <a:gd name="connsiteX26" fmla="*/ 22860 w 487680"/>
                <a:gd name="connsiteY26" fmla="*/ 1203960 h 2346960"/>
                <a:gd name="connsiteX27" fmla="*/ 45720 w 487680"/>
                <a:gd name="connsiteY27" fmla="*/ 1280160 h 2346960"/>
                <a:gd name="connsiteX28" fmla="*/ 60960 w 487680"/>
                <a:gd name="connsiteY28" fmla="*/ 1325880 h 2346960"/>
                <a:gd name="connsiteX29" fmla="*/ 68580 w 487680"/>
                <a:gd name="connsiteY29" fmla="*/ 1348740 h 2346960"/>
                <a:gd name="connsiteX30" fmla="*/ 76200 w 487680"/>
                <a:gd name="connsiteY30" fmla="*/ 1379220 h 2346960"/>
                <a:gd name="connsiteX31" fmla="*/ 83820 w 487680"/>
                <a:gd name="connsiteY31" fmla="*/ 1417320 h 2346960"/>
                <a:gd name="connsiteX32" fmla="*/ 99060 w 487680"/>
                <a:gd name="connsiteY32" fmla="*/ 1463040 h 2346960"/>
                <a:gd name="connsiteX33" fmla="*/ 106680 w 487680"/>
                <a:gd name="connsiteY33" fmla="*/ 1485900 h 2346960"/>
                <a:gd name="connsiteX34" fmla="*/ 121920 w 487680"/>
                <a:gd name="connsiteY34" fmla="*/ 1539240 h 2346960"/>
                <a:gd name="connsiteX35" fmla="*/ 137160 w 487680"/>
                <a:gd name="connsiteY35" fmla="*/ 1630680 h 2346960"/>
                <a:gd name="connsiteX36" fmla="*/ 144780 w 487680"/>
                <a:gd name="connsiteY36" fmla="*/ 1661160 h 2346960"/>
                <a:gd name="connsiteX37" fmla="*/ 152400 w 487680"/>
                <a:gd name="connsiteY37" fmla="*/ 1706880 h 2346960"/>
                <a:gd name="connsiteX38" fmla="*/ 167640 w 487680"/>
                <a:gd name="connsiteY38" fmla="*/ 1783080 h 2346960"/>
                <a:gd name="connsiteX39" fmla="*/ 175260 w 487680"/>
                <a:gd name="connsiteY39" fmla="*/ 2346960 h 2346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487680" h="2346960">
                  <a:moveTo>
                    <a:pt x="487680" y="0"/>
                  </a:moveTo>
                  <a:cubicBezTo>
                    <a:pt x="483420" y="17038"/>
                    <a:pt x="472241" y="65069"/>
                    <a:pt x="464820" y="76200"/>
                  </a:cubicBezTo>
                  <a:cubicBezTo>
                    <a:pt x="454660" y="91440"/>
                    <a:pt x="440132" y="104544"/>
                    <a:pt x="434340" y="121920"/>
                  </a:cubicBezTo>
                  <a:cubicBezTo>
                    <a:pt x="431800" y="129540"/>
                    <a:pt x="431738" y="138508"/>
                    <a:pt x="426720" y="144780"/>
                  </a:cubicBezTo>
                  <a:cubicBezTo>
                    <a:pt x="420999" y="151931"/>
                    <a:pt x="410895" y="154157"/>
                    <a:pt x="403860" y="160020"/>
                  </a:cubicBezTo>
                  <a:cubicBezTo>
                    <a:pt x="385653" y="175192"/>
                    <a:pt x="357056" y="208993"/>
                    <a:pt x="350520" y="228600"/>
                  </a:cubicBezTo>
                  <a:cubicBezTo>
                    <a:pt x="347980" y="236220"/>
                    <a:pt x="346492" y="244276"/>
                    <a:pt x="342900" y="251460"/>
                  </a:cubicBezTo>
                  <a:cubicBezTo>
                    <a:pt x="324276" y="288709"/>
                    <a:pt x="329617" y="258874"/>
                    <a:pt x="320040" y="297180"/>
                  </a:cubicBezTo>
                  <a:cubicBezTo>
                    <a:pt x="316899" y="309745"/>
                    <a:pt x="315561" y="322715"/>
                    <a:pt x="312420" y="335280"/>
                  </a:cubicBezTo>
                  <a:cubicBezTo>
                    <a:pt x="308288" y="351807"/>
                    <a:pt x="301976" y="368584"/>
                    <a:pt x="289560" y="381000"/>
                  </a:cubicBezTo>
                  <a:cubicBezTo>
                    <a:pt x="283084" y="387476"/>
                    <a:pt x="274320" y="391160"/>
                    <a:pt x="266700" y="396240"/>
                  </a:cubicBezTo>
                  <a:cubicBezTo>
                    <a:pt x="261620" y="403860"/>
                    <a:pt x="257323" y="412065"/>
                    <a:pt x="251460" y="419100"/>
                  </a:cubicBezTo>
                  <a:cubicBezTo>
                    <a:pt x="244561" y="427379"/>
                    <a:pt x="231377" y="431548"/>
                    <a:pt x="228600" y="441960"/>
                  </a:cubicBezTo>
                  <a:cubicBezTo>
                    <a:pt x="220719" y="471513"/>
                    <a:pt x="224554" y="503024"/>
                    <a:pt x="220980" y="533400"/>
                  </a:cubicBezTo>
                  <a:cubicBezTo>
                    <a:pt x="219972" y="541971"/>
                    <a:pt x="212378" y="582411"/>
                    <a:pt x="205740" y="594360"/>
                  </a:cubicBezTo>
                  <a:cubicBezTo>
                    <a:pt x="196845" y="610371"/>
                    <a:pt x="190500" y="629920"/>
                    <a:pt x="175260" y="640080"/>
                  </a:cubicBezTo>
                  <a:lnTo>
                    <a:pt x="152400" y="655320"/>
                  </a:lnTo>
                  <a:cubicBezTo>
                    <a:pt x="138988" y="695556"/>
                    <a:pt x="149235" y="671497"/>
                    <a:pt x="114300" y="723900"/>
                  </a:cubicBezTo>
                  <a:lnTo>
                    <a:pt x="99060" y="746760"/>
                  </a:lnTo>
                  <a:cubicBezTo>
                    <a:pt x="93980" y="754380"/>
                    <a:pt x="90296" y="763144"/>
                    <a:pt x="83820" y="769620"/>
                  </a:cubicBezTo>
                  <a:lnTo>
                    <a:pt x="60960" y="792480"/>
                  </a:lnTo>
                  <a:cubicBezTo>
                    <a:pt x="50104" y="825048"/>
                    <a:pt x="35264" y="865672"/>
                    <a:pt x="30480" y="899160"/>
                  </a:cubicBezTo>
                  <a:cubicBezTo>
                    <a:pt x="27940" y="916940"/>
                    <a:pt x="26899" y="934999"/>
                    <a:pt x="22860" y="952500"/>
                  </a:cubicBezTo>
                  <a:cubicBezTo>
                    <a:pt x="19248" y="968153"/>
                    <a:pt x="12700" y="982980"/>
                    <a:pt x="7620" y="998220"/>
                  </a:cubicBezTo>
                  <a:lnTo>
                    <a:pt x="0" y="1021080"/>
                  </a:lnTo>
                  <a:cubicBezTo>
                    <a:pt x="3741" y="1077195"/>
                    <a:pt x="3328" y="1127495"/>
                    <a:pt x="15240" y="1181100"/>
                  </a:cubicBezTo>
                  <a:cubicBezTo>
                    <a:pt x="16982" y="1188941"/>
                    <a:pt x="20653" y="1196237"/>
                    <a:pt x="22860" y="1203960"/>
                  </a:cubicBezTo>
                  <a:cubicBezTo>
                    <a:pt x="45892" y="1284573"/>
                    <a:pt x="9503" y="1171510"/>
                    <a:pt x="45720" y="1280160"/>
                  </a:cubicBezTo>
                  <a:lnTo>
                    <a:pt x="60960" y="1325880"/>
                  </a:lnTo>
                  <a:cubicBezTo>
                    <a:pt x="63500" y="1333500"/>
                    <a:pt x="66632" y="1340948"/>
                    <a:pt x="68580" y="1348740"/>
                  </a:cubicBezTo>
                  <a:cubicBezTo>
                    <a:pt x="71120" y="1358900"/>
                    <a:pt x="73928" y="1368997"/>
                    <a:pt x="76200" y="1379220"/>
                  </a:cubicBezTo>
                  <a:cubicBezTo>
                    <a:pt x="79010" y="1391863"/>
                    <a:pt x="80412" y="1404825"/>
                    <a:pt x="83820" y="1417320"/>
                  </a:cubicBezTo>
                  <a:cubicBezTo>
                    <a:pt x="88047" y="1432818"/>
                    <a:pt x="93980" y="1447800"/>
                    <a:pt x="99060" y="1463040"/>
                  </a:cubicBezTo>
                  <a:cubicBezTo>
                    <a:pt x="101600" y="1470660"/>
                    <a:pt x="104732" y="1478108"/>
                    <a:pt x="106680" y="1485900"/>
                  </a:cubicBezTo>
                  <a:cubicBezTo>
                    <a:pt x="130501" y="1581185"/>
                    <a:pt x="100056" y="1462718"/>
                    <a:pt x="121920" y="1539240"/>
                  </a:cubicBezTo>
                  <a:cubicBezTo>
                    <a:pt x="135638" y="1587254"/>
                    <a:pt x="126028" y="1563889"/>
                    <a:pt x="137160" y="1630680"/>
                  </a:cubicBezTo>
                  <a:cubicBezTo>
                    <a:pt x="138882" y="1641010"/>
                    <a:pt x="142726" y="1650891"/>
                    <a:pt x="144780" y="1661160"/>
                  </a:cubicBezTo>
                  <a:cubicBezTo>
                    <a:pt x="147810" y="1676310"/>
                    <a:pt x="149553" y="1691694"/>
                    <a:pt x="152400" y="1706880"/>
                  </a:cubicBezTo>
                  <a:cubicBezTo>
                    <a:pt x="157174" y="1732339"/>
                    <a:pt x="167640" y="1783080"/>
                    <a:pt x="167640" y="1783080"/>
                  </a:cubicBezTo>
                  <a:cubicBezTo>
                    <a:pt x="187143" y="2036624"/>
                    <a:pt x="175260" y="1849022"/>
                    <a:pt x="175260" y="2346960"/>
                  </a:cubicBezTo>
                </a:path>
              </a:pathLst>
            </a:custGeom>
            <a:ln w="76200">
              <a:solidFill>
                <a:srgbClr val="FF0000">
                  <a:alpha val="55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4" name="오른쪽 화살표 13"/>
          <p:cNvSpPr/>
          <p:nvPr/>
        </p:nvSpPr>
        <p:spPr>
          <a:xfrm>
            <a:off x="4381496" y="2499346"/>
            <a:ext cx="1214446" cy="1071570"/>
          </a:xfrm>
          <a:prstGeom prst="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Experimental Result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Test S/W : HTM-12.0 </a:t>
            </a:r>
          </a:p>
          <a:p>
            <a:pPr lvl="1">
              <a:buNone/>
            </a:pPr>
            <a:endParaRPr lang="en-US" altLang="ko-KR" dirty="0" smtClean="0"/>
          </a:p>
          <a:p>
            <a:r>
              <a:rPr lang="en-US" altLang="ko-KR" dirty="0" smtClean="0"/>
              <a:t>As a result, it is found out that the </a:t>
            </a:r>
            <a:r>
              <a:rPr lang="en-US" altLang="ko-KR" dirty="0" err="1" smtClean="0"/>
              <a:t>deblocking</a:t>
            </a:r>
            <a:r>
              <a:rPr lang="en-US" altLang="ko-KR" dirty="0" smtClean="0"/>
              <a:t> filter for DBBP blocks has no impact on the current 3D-HEVC.</a:t>
            </a:r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E20EC6-3133-4CD7-966F-DAE37E271DC0}" type="slidenum">
              <a:rPr lang="ko-KR" altLang="en-US" smtClean="0"/>
              <a:pPr>
                <a:defRPr/>
              </a:pPr>
              <a:t>3</a:t>
            </a:fld>
            <a:endParaRPr lang="ko-KR" altLang="en-US"/>
          </a:p>
        </p:txBody>
      </p:sp>
      <p:sp>
        <p:nvSpPr>
          <p:cNvPr id="8" name="TextBox 7"/>
          <p:cNvSpPr txBox="1"/>
          <p:nvPr/>
        </p:nvSpPr>
        <p:spPr>
          <a:xfrm>
            <a:off x="2726181" y="2937687"/>
            <a:ext cx="44530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>
                <a:latin typeface="Times New Roman" pitchFamily="18" charset="0"/>
                <a:cs typeface="Times New Roman" pitchFamily="18" charset="0"/>
              </a:rPr>
              <a:t>Table 1. No PU boundary </a:t>
            </a:r>
            <a:r>
              <a:rPr lang="en-US" altLang="ko-KR" sz="1200" dirty="0" err="1" smtClean="0">
                <a:latin typeface="Times New Roman" pitchFamily="18" charset="0"/>
                <a:cs typeface="Times New Roman" pitchFamily="18" charset="0"/>
              </a:rPr>
              <a:t>deblocking</a:t>
            </a:r>
            <a:r>
              <a:rPr lang="en-US" altLang="ko-KR" sz="1200" dirty="0" smtClean="0">
                <a:latin typeface="Times New Roman" pitchFamily="18" charset="0"/>
                <a:cs typeface="Times New Roman" pitchFamily="18" charset="0"/>
              </a:rPr>
              <a:t> for DBBP blocks vs. HTM-12.0</a:t>
            </a:r>
            <a:endParaRPr lang="ko-KR" alt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6288" y="3262331"/>
            <a:ext cx="8353425" cy="280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Computational saving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Several steps to </a:t>
            </a:r>
            <a:r>
              <a:rPr lang="en-US" altLang="ko-KR" dirty="0" err="1" smtClean="0"/>
              <a:t>deblock</a:t>
            </a:r>
            <a:r>
              <a:rPr lang="en-US" altLang="ko-KR" dirty="0" smtClean="0"/>
              <a:t> PU boundary or TU boundary</a:t>
            </a:r>
          </a:p>
          <a:p>
            <a:pPr lvl="1"/>
            <a:r>
              <a:rPr lang="en-US" altLang="ko-KR" dirty="0" smtClean="0"/>
              <a:t>Firstly TU or PU boundary check</a:t>
            </a:r>
          </a:p>
          <a:p>
            <a:pPr lvl="1"/>
            <a:r>
              <a:rPr lang="en-US" altLang="ko-KR" dirty="0" err="1" smtClean="0"/>
              <a:t>Deblocking</a:t>
            </a:r>
            <a:r>
              <a:rPr lang="en-US" altLang="ko-KR" dirty="0" smtClean="0"/>
              <a:t> filter applied when all the conditions meet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A dashed process can be skipped.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E20EC6-3133-4CD7-966F-DAE37E271DC0}" type="slidenum">
              <a:rPr lang="ko-KR" altLang="en-US" smtClean="0"/>
              <a:pPr>
                <a:defRPr/>
              </a:pPr>
              <a:t>4</a:t>
            </a:fld>
            <a:endParaRPr lang="ko-KR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66918" y="2500306"/>
            <a:ext cx="5831496" cy="4120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Computational saving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Bs calculation</a:t>
            </a:r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r>
              <a:rPr lang="en-US" altLang="ko-KR" dirty="0" smtClean="0"/>
              <a:t>Beta calculation</a:t>
            </a:r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r>
              <a:rPr lang="en-US" altLang="ko-KR" dirty="0" err="1" smtClean="0"/>
              <a:t>Deblocking</a:t>
            </a:r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E20EC6-3133-4CD7-966F-DAE37E271DC0}" type="slidenum">
              <a:rPr lang="ko-KR" altLang="en-US" smtClean="0"/>
              <a:pPr>
                <a:defRPr/>
              </a:pPr>
              <a:t>5</a:t>
            </a:fld>
            <a:endParaRPr lang="ko-KR" altLang="en-US"/>
          </a:p>
        </p:txBody>
      </p:sp>
      <p:graphicFrame>
        <p:nvGraphicFramePr>
          <p:cNvPr id="10" name="표 9"/>
          <p:cNvGraphicFramePr>
            <a:graphicFrameLocks noGrp="1"/>
          </p:cNvGraphicFramePr>
          <p:nvPr/>
        </p:nvGraphicFramePr>
        <p:xfrm>
          <a:off x="2927667" y="1307770"/>
          <a:ext cx="4050665" cy="504000"/>
        </p:xfrm>
        <a:graphic>
          <a:graphicData uri="http://schemas.openxmlformats.org/drawingml/2006/table">
            <a:tbl>
              <a:tblPr/>
              <a:tblGrid>
                <a:gridCol w="1350010"/>
                <a:gridCol w="1350010"/>
                <a:gridCol w="1350645"/>
              </a:tblGrid>
              <a:tr h="25200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CA" sz="11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kern="100">
                          <a:latin typeface="Times New Roman"/>
                          <a:ea typeface="맑은 고딕"/>
                          <a:cs typeface="Times New Roman"/>
                        </a:rPr>
                        <a:t>Compare</a:t>
                      </a:r>
                      <a:endParaRPr lang="ko-KR" sz="1100" kern="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kern="100">
                          <a:latin typeface="Times New Roman"/>
                          <a:ea typeface="맑은 고딕"/>
                          <a:cs typeface="Times New Roman"/>
                        </a:rPr>
                        <a:t>Add/Sub</a:t>
                      </a:r>
                      <a:endParaRPr lang="ko-KR" sz="1100" kern="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kern="100" dirty="0">
                          <a:latin typeface="Times New Roman"/>
                          <a:ea typeface="맑은 고딕"/>
                          <a:cs typeface="Times New Roman"/>
                        </a:rPr>
                        <a:t>Bs calculation</a:t>
                      </a:r>
                      <a:endParaRPr lang="ko-KR" sz="1100" kern="1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kern="100" dirty="0" smtClean="0">
                          <a:latin typeface="Times New Roman"/>
                          <a:ea typeface="맑은 고딕"/>
                          <a:cs typeface="Times New Roman"/>
                        </a:rPr>
                        <a:t>31</a:t>
                      </a:r>
                      <a:endParaRPr lang="ko-KR" sz="1100" kern="1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kern="100" dirty="0" smtClean="0">
                          <a:latin typeface="Times New Roman"/>
                          <a:ea typeface="맑은 고딕"/>
                          <a:cs typeface="Times New Roman"/>
                        </a:rPr>
                        <a:t>12</a:t>
                      </a:r>
                      <a:endParaRPr lang="ko-KR" sz="1100" kern="1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1" name="표 10"/>
          <p:cNvGraphicFramePr>
            <a:graphicFrameLocks noGrp="1"/>
          </p:cNvGraphicFramePr>
          <p:nvPr/>
        </p:nvGraphicFramePr>
        <p:xfrm>
          <a:off x="2938462" y="2500306"/>
          <a:ext cx="4029076" cy="1295400"/>
        </p:xfrm>
        <a:graphic>
          <a:graphicData uri="http://schemas.openxmlformats.org/drawingml/2006/table">
            <a:tbl>
              <a:tblPr/>
              <a:tblGrid>
                <a:gridCol w="1007269"/>
                <a:gridCol w="1007269"/>
                <a:gridCol w="1007269"/>
                <a:gridCol w="1007269"/>
              </a:tblGrid>
              <a:tr h="32385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kern="100" dirty="0">
                          <a:latin typeface="Times New Roman"/>
                          <a:ea typeface="맑은 고딕"/>
                          <a:cs typeface="Times New Roman"/>
                        </a:rPr>
                        <a:t>CU size</a:t>
                      </a:r>
                      <a:endParaRPr lang="ko-KR" sz="1100" kern="1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kern="100">
                          <a:latin typeface="Times New Roman"/>
                          <a:ea typeface="맑은 고딕"/>
                          <a:cs typeface="Times New Roman"/>
                        </a:rPr>
                        <a:t>Add/Sub</a:t>
                      </a:r>
                      <a:endParaRPr lang="ko-KR" sz="1100" kern="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kern="100">
                          <a:latin typeface="Times New Roman"/>
                          <a:ea typeface="맑은 고딕"/>
                          <a:cs typeface="Times New Roman"/>
                        </a:rPr>
                        <a:t>LUT access</a:t>
                      </a:r>
                      <a:endParaRPr lang="ko-KR" sz="1100" kern="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kern="100">
                          <a:latin typeface="Times New Roman"/>
                          <a:ea typeface="맑은 고딕"/>
                          <a:cs typeface="Times New Roman"/>
                        </a:rPr>
                        <a:t>Compare</a:t>
                      </a:r>
                      <a:endParaRPr lang="ko-KR" sz="1100" kern="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85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kern="100">
                          <a:latin typeface="Times New Roman"/>
                          <a:ea typeface="맑은 고딕"/>
                          <a:cs typeface="Times New Roman"/>
                        </a:rPr>
                        <a:t>16x16</a:t>
                      </a:r>
                      <a:endParaRPr lang="ko-KR" sz="1100" kern="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kern="100">
                          <a:latin typeface="Times New Roman"/>
                          <a:ea typeface="맑은 고딕"/>
                          <a:cs typeface="Times New Roman"/>
                        </a:rPr>
                        <a:t>184</a:t>
                      </a:r>
                      <a:endParaRPr lang="ko-KR" sz="1100" kern="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kern="100">
                          <a:latin typeface="Times New Roman"/>
                          <a:ea typeface="맑은 고딕"/>
                          <a:cs typeface="Times New Roman"/>
                        </a:rPr>
                        <a:t>2</a:t>
                      </a:r>
                      <a:endParaRPr lang="ko-KR" sz="1100" kern="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kern="100">
                          <a:latin typeface="Times New Roman"/>
                          <a:ea typeface="맑은 고딕"/>
                          <a:cs typeface="Times New Roman"/>
                        </a:rPr>
                        <a:t>80</a:t>
                      </a:r>
                      <a:endParaRPr lang="ko-KR" sz="1100" kern="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85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kern="100">
                          <a:latin typeface="Times New Roman"/>
                          <a:ea typeface="맑은 고딕"/>
                          <a:cs typeface="Times New Roman"/>
                        </a:rPr>
                        <a:t>32x32</a:t>
                      </a:r>
                      <a:endParaRPr lang="ko-KR" sz="1100" kern="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kern="100">
                          <a:latin typeface="Times New Roman"/>
                          <a:ea typeface="맑은 고딕"/>
                          <a:cs typeface="Times New Roman"/>
                        </a:rPr>
                        <a:t>736</a:t>
                      </a:r>
                      <a:endParaRPr lang="ko-KR" sz="1100" kern="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kern="100">
                          <a:latin typeface="Times New Roman"/>
                          <a:ea typeface="맑은 고딕"/>
                          <a:cs typeface="Times New Roman"/>
                        </a:rPr>
                        <a:t>2</a:t>
                      </a:r>
                      <a:endParaRPr lang="ko-KR" sz="1100" kern="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kern="100">
                          <a:latin typeface="Times New Roman"/>
                          <a:ea typeface="맑은 고딕"/>
                          <a:cs typeface="Times New Roman"/>
                        </a:rPr>
                        <a:t>320</a:t>
                      </a:r>
                      <a:endParaRPr lang="ko-KR" sz="1100" kern="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85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kern="100">
                          <a:latin typeface="Times New Roman"/>
                          <a:ea typeface="맑은 고딕"/>
                          <a:cs typeface="Times New Roman"/>
                        </a:rPr>
                        <a:t>64x64</a:t>
                      </a:r>
                      <a:endParaRPr lang="ko-KR" sz="1100" kern="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kern="100" dirty="0">
                          <a:latin typeface="Times New Roman"/>
                          <a:ea typeface="맑은 고딕"/>
                          <a:cs typeface="Times New Roman"/>
                        </a:rPr>
                        <a:t>2944</a:t>
                      </a:r>
                      <a:endParaRPr lang="ko-KR" sz="1100" kern="1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kern="100">
                          <a:latin typeface="Times New Roman"/>
                          <a:ea typeface="맑은 고딕"/>
                          <a:cs typeface="Times New Roman"/>
                        </a:rPr>
                        <a:t>2</a:t>
                      </a:r>
                      <a:endParaRPr lang="ko-KR" sz="1100" kern="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kern="100" dirty="0">
                          <a:latin typeface="Times New Roman"/>
                          <a:ea typeface="맑은 고딕"/>
                          <a:cs typeface="Times New Roman"/>
                        </a:rPr>
                        <a:t>1280</a:t>
                      </a:r>
                      <a:endParaRPr lang="ko-KR" sz="1100" kern="1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2" name="표 11"/>
          <p:cNvGraphicFramePr>
            <a:graphicFrameLocks noGrp="1"/>
          </p:cNvGraphicFramePr>
          <p:nvPr/>
        </p:nvGraphicFramePr>
        <p:xfrm>
          <a:off x="2938462" y="4357694"/>
          <a:ext cx="4029076" cy="2266950"/>
        </p:xfrm>
        <a:graphic>
          <a:graphicData uri="http://schemas.openxmlformats.org/drawingml/2006/table">
            <a:tbl>
              <a:tblPr/>
              <a:tblGrid>
                <a:gridCol w="1007269"/>
                <a:gridCol w="1007269"/>
                <a:gridCol w="1007269"/>
                <a:gridCol w="1007269"/>
              </a:tblGrid>
              <a:tr h="323850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kern="100" dirty="0">
                          <a:latin typeface="Times New Roman"/>
                          <a:ea typeface="맑은 고딕"/>
                          <a:cs typeface="Times New Roman"/>
                        </a:rPr>
                        <a:t>CU size</a:t>
                      </a:r>
                      <a:endParaRPr lang="ko-KR" sz="1100" kern="1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kern="100">
                          <a:latin typeface="Times New Roman"/>
                          <a:ea typeface="맑은 고딕"/>
                          <a:cs typeface="Times New Roman"/>
                        </a:rPr>
                        <a:t>Filter type</a:t>
                      </a:r>
                      <a:endParaRPr lang="ko-KR" sz="1100" kern="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kern="100">
                          <a:latin typeface="Times New Roman"/>
                          <a:ea typeface="맑은 고딕"/>
                          <a:cs typeface="Times New Roman"/>
                        </a:rPr>
                        <a:t>Add/Sub</a:t>
                      </a:r>
                      <a:endParaRPr lang="ko-KR" sz="1100" kern="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kern="100">
                          <a:latin typeface="Times New Roman"/>
                          <a:ea typeface="맑은 고딕"/>
                          <a:cs typeface="Times New Roman"/>
                        </a:rPr>
                        <a:t>Compare</a:t>
                      </a:r>
                      <a:endParaRPr lang="ko-KR" sz="1100" kern="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23850">
                <a:tc row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kern="100" dirty="0">
                          <a:latin typeface="Times New Roman"/>
                          <a:ea typeface="맑은 고딕"/>
                          <a:cs typeface="Times New Roman"/>
                        </a:rPr>
                        <a:t>16x16</a:t>
                      </a:r>
                      <a:endParaRPr lang="ko-KR" sz="1100" kern="1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kern="100" dirty="0">
                          <a:latin typeface="Times New Roman"/>
                          <a:ea typeface="맑은 고딕"/>
                          <a:cs typeface="Times New Roman"/>
                        </a:rPr>
                        <a:t>Normal filter</a:t>
                      </a:r>
                      <a:endParaRPr lang="ko-KR" sz="1100" kern="1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kern="100">
                          <a:latin typeface="Times New Roman"/>
                          <a:ea typeface="맑은 고딕"/>
                          <a:cs typeface="Times New Roman"/>
                        </a:rPr>
                        <a:t>136</a:t>
                      </a:r>
                      <a:endParaRPr lang="ko-KR" sz="1100" kern="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kern="100">
                          <a:latin typeface="Times New Roman"/>
                          <a:ea typeface="맑은 고딕"/>
                          <a:cs typeface="Times New Roman"/>
                        </a:rPr>
                        <a:t>72</a:t>
                      </a:r>
                      <a:endParaRPr lang="ko-KR" sz="1100" kern="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2385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kern="100" dirty="0">
                          <a:latin typeface="Times New Roman"/>
                          <a:ea typeface="맑은 고딕"/>
                          <a:cs typeface="Times New Roman"/>
                        </a:rPr>
                        <a:t>Strong filter</a:t>
                      </a:r>
                      <a:endParaRPr lang="ko-KR" sz="1100" kern="1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kern="100" dirty="0">
                          <a:latin typeface="Times New Roman"/>
                          <a:ea typeface="맑은 고딕"/>
                          <a:cs typeface="Times New Roman"/>
                        </a:rPr>
                        <a:t>714</a:t>
                      </a:r>
                      <a:endParaRPr lang="ko-KR" sz="1100" kern="1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kern="100">
                          <a:latin typeface="Times New Roman"/>
                          <a:ea typeface="맑은 고딕"/>
                          <a:cs typeface="Times New Roman"/>
                        </a:rPr>
                        <a:t>8</a:t>
                      </a:r>
                      <a:endParaRPr lang="ko-KR" sz="1100" kern="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23850">
                <a:tc row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kern="100">
                          <a:latin typeface="Times New Roman"/>
                          <a:ea typeface="맑은 고딕"/>
                          <a:cs typeface="Times New Roman"/>
                        </a:rPr>
                        <a:t>32x32</a:t>
                      </a:r>
                      <a:endParaRPr lang="ko-KR" sz="1100" kern="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kern="100">
                          <a:latin typeface="Times New Roman"/>
                          <a:ea typeface="맑은 고딕"/>
                          <a:cs typeface="Times New Roman"/>
                        </a:rPr>
                        <a:t>Normal filter</a:t>
                      </a:r>
                      <a:endParaRPr lang="ko-KR" sz="1100" kern="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kern="100" dirty="0">
                          <a:latin typeface="Times New Roman"/>
                          <a:ea typeface="맑은 고딕"/>
                          <a:cs typeface="Times New Roman"/>
                        </a:rPr>
                        <a:t>544</a:t>
                      </a:r>
                      <a:endParaRPr lang="ko-KR" sz="1100" kern="1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kern="100">
                          <a:latin typeface="Times New Roman"/>
                          <a:ea typeface="맑은 고딕"/>
                          <a:cs typeface="Times New Roman"/>
                        </a:rPr>
                        <a:t>288</a:t>
                      </a:r>
                      <a:endParaRPr lang="ko-KR" sz="1100" kern="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2385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kern="100">
                          <a:latin typeface="Times New Roman"/>
                          <a:ea typeface="맑은 고딕"/>
                          <a:cs typeface="Times New Roman"/>
                        </a:rPr>
                        <a:t>Strong filter</a:t>
                      </a:r>
                      <a:endParaRPr lang="ko-KR" sz="1100" kern="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kern="100">
                          <a:latin typeface="Times New Roman"/>
                          <a:ea typeface="맑은 고딕"/>
                          <a:cs typeface="Times New Roman"/>
                        </a:rPr>
                        <a:t>1344</a:t>
                      </a:r>
                      <a:endParaRPr lang="ko-KR" sz="1100" kern="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kern="100" dirty="0">
                          <a:latin typeface="Times New Roman"/>
                          <a:ea typeface="맑은 고딕"/>
                          <a:cs typeface="Times New Roman"/>
                        </a:rPr>
                        <a:t>32</a:t>
                      </a:r>
                      <a:endParaRPr lang="ko-KR" sz="1100" kern="1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23850">
                <a:tc row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kern="100">
                          <a:latin typeface="Times New Roman"/>
                          <a:ea typeface="맑은 고딕"/>
                          <a:cs typeface="Times New Roman"/>
                        </a:rPr>
                        <a:t>64x64</a:t>
                      </a:r>
                      <a:endParaRPr lang="ko-KR" sz="1100" kern="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kern="100">
                          <a:latin typeface="Times New Roman"/>
                          <a:ea typeface="맑은 고딕"/>
                          <a:cs typeface="Times New Roman"/>
                        </a:rPr>
                        <a:t>Normal filter</a:t>
                      </a:r>
                      <a:endParaRPr lang="ko-KR" sz="1100" kern="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kern="100">
                          <a:latin typeface="Times New Roman"/>
                          <a:ea typeface="맑은 고딕"/>
                          <a:cs typeface="Times New Roman"/>
                        </a:rPr>
                        <a:t>2176</a:t>
                      </a:r>
                      <a:endParaRPr lang="ko-KR" sz="1100" kern="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kern="100" dirty="0">
                          <a:latin typeface="Times New Roman"/>
                          <a:ea typeface="맑은 고딕"/>
                          <a:cs typeface="Times New Roman"/>
                        </a:rPr>
                        <a:t>1152</a:t>
                      </a:r>
                      <a:endParaRPr lang="ko-KR" sz="1100" kern="1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2385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kern="100">
                          <a:latin typeface="Times New Roman"/>
                          <a:ea typeface="맑은 고딕"/>
                          <a:cs typeface="Times New Roman"/>
                        </a:rPr>
                        <a:t>Strong filter</a:t>
                      </a:r>
                      <a:endParaRPr lang="ko-KR" sz="1100" kern="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kern="100">
                          <a:latin typeface="Times New Roman"/>
                          <a:ea typeface="맑은 고딕"/>
                          <a:cs typeface="Times New Roman"/>
                        </a:rPr>
                        <a:t>5376</a:t>
                      </a:r>
                      <a:endParaRPr lang="ko-KR" sz="1100" kern="10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100" kern="100" dirty="0">
                          <a:latin typeface="Times New Roman"/>
                          <a:ea typeface="맑은 고딕"/>
                          <a:cs typeface="Times New Roman"/>
                        </a:rPr>
                        <a:t>128</a:t>
                      </a:r>
                      <a:endParaRPr lang="ko-KR" sz="1100" kern="100" dirty="0">
                        <a:latin typeface="Times New Roman"/>
                        <a:ea typeface="PMingLiU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1_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기본 디자인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2009</TotalTime>
  <Words>202</Words>
  <Application>Microsoft Office PowerPoint</Application>
  <PresentationFormat>A4 용지(210x297mm)</PresentationFormat>
  <Paragraphs>107</Paragraphs>
  <Slides>5</Slides>
  <Notes>5</Notes>
  <HiddenSlides>0</HiddenSlides>
  <MMClips>0</MMClips>
  <ScaleCrop>false</ScaleCrop>
  <HeadingPairs>
    <vt:vector size="4" baseType="variant">
      <vt:variant>
        <vt:lpstr>테마</vt:lpstr>
      </vt:variant>
      <vt:variant>
        <vt:i4>2</vt:i4>
      </vt:variant>
      <vt:variant>
        <vt:lpstr>슬라이드 제목</vt:lpstr>
      </vt:variant>
      <vt:variant>
        <vt:i4>5</vt:i4>
      </vt:variant>
    </vt:vector>
  </HeadingPairs>
  <TitlesOfParts>
    <vt:vector size="7" baseType="lpstr">
      <vt:lpstr>blank</vt:lpstr>
      <vt:lpstr>디자인 사용자 지정</vt:lpstr>
      <vt:lpstr>슬라이드 1</vt:lpstr>
      <vt:lpstr>Summary</vt:lpstr>
      <vt:lpstr>Experimental Result</vt:lpstr>
      <vt:lpstr>Computational saving</vt:lpstr>
      <vt:lpstr>Computational saving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남정학/선임연구원/Convergence(연)ATS팀(junghak.nam@lge.com)</dc:creator>
  <cp:lastModifiedBy>Sunmi Yoo</cp:lastModifiedBy>
  <cp:revision>125</cp:revision>
  <dcterms:created xsi:type="dcterms:W3CDTF">2013-06-25T23:40:50Z</dcterms:created>
  <dcterms:modified xsi:type="dcterms:W3CDTF">2014-10-16T09:52:54Z</dcterms:modified>
</cp:coreProperties>
</file>