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9"/>
  </p:notesMasterIdLst>
  <p:handoutMasterIdLst>
    <p:handoutMasterId r:id="rId20"/>
  </p:handoutMasterIdLst>
  <p:sldIdLst>
    <p:sldId id="272" r:id="rId9"/>
    <p:sldId id="279" r:id="rId10"/>
    <p:sldId id="273" r:id="rId11"/>
    <p:sldId id="285" r:id="rId12"/>
    <p:sldId id="286" r:id="rId13"/>
    <p:sldId id="287" r:id="rId14"/>
    <p:sldId id="288" r:id="rId15"/>
    <p:sldId id="289" r:id="rId16"/>
    <p:sldId id="284" r:id="rId17"/>
    <p:sldId id="283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JCT3V-J0035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JCT3V-J0035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JCT3V-J0035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JCT3V-J0035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JCT3V-J0035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JCT3V-J0035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JCT3V-I0094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2014/10/17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6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2143108" y="4214818"/>
            <a:ext cx="5092700" cy="1900473"/>
          </a:xfrm>
        </p:spPr>
        <p:txBody>
          <a:bodyPr/>
          <a:lstStyle/>
          <a:p>
            <a:pPr algn="ctr"/>
            <a:r>
              <a:rPr lang="en-US" altLang="zh-TW" dirty="0" smtClean="0"/>
              <a:t>X. Zhang, K. Zhang, J. An, H. Huang, J.-L. Lin, S.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357290" y="2285993"/>
            <a:ext cx="6572296" cy="1857388"/>
          </a:xfrm>
        </p:spPr>
        <p:txBody>
          <a:bodyPr/>
          <a:lstStyle/>
          <a:p>
            <a:pPr algn="ctr"/>
            <a:r>
              <a:rPr lang="en-US" dirty="0" smtClean="0"/>
              <a:t>JCT3V-J0035</a:t>
            </a:r>
            <a:br>
              <a:rPr lang="en-US" dirty="0" smtClean="0"/>
            </a:br>
            <a:r>
              <a:rPr lang="en-CA" dirty="0" smtClean="0"/>
              <a:t>On Lookup Table Size Reduction for DMM1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022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zh-TW" dirty="0" err="1" smtClean="0"/>
              <a:t>Wedgelet</a:t>
            </a:r>
            <a:r>
              <a:rPr lang="en-CA" altLang="zh-TW" dirty="0" smtClean="0"/>
              <a:t> patterns table </a:t>
            </a:r>
            <a:r>
              <a:rPr lang="en-US" altLang="zh-TW" dirty="0" smtClean="0"/>
              <a:t>of DMM1 is still large</a:t>
            </a:r>
          </a:p>
          <a:p>
            <a:pPr lvl="1"/>
            <a:r>
              <a:rPr lang="en-US" altLang="zh-TW" dirty="0" smtClean="0"/>
              <a:t>1350 </a:t>
            </a:r>
            <a:r>
              <a:rPr lang="en-US" altLang="zh-TW" dirty="0" err="1" smtClean="0"/>
              <a:t>wedgelet</a:t>
            </a:r>
            <a:r>
              <a:rPr lang="en-US" altLang="zh-TW" dirty="0" smtClean="0"/>
              <a:t> patterns for 16x16</a:t>
            </a:r>
          </a:p>
          <a:p>
            <a:r>
              <a:rPr lang="en-US" altLang="zh-TW" dirty="0" smtClean="0"/>
              <a:t>Proposed Method</a:t>
            </a:r>
          </a:p>
          <a:p>
            <a:pPr lvl="1"/>
            <a:r>
              <a:rPr lang="en-CA" dirty="0" smtClean="0"/>
              <a:t>down sample the </a:t>
            </a:r>
            <a:r>
              <a:rPr lang="en-CA" dirty="0" err="1" smtClean="0"/>
              <a:t>wedgelet</a:t>
            </a:r>
            <a:r>
              <a:rPr lang="en-CA" dirty="0" smtClean="0"/>
              <a:t> patterns for 16x16</a:t>
            </a:r>
          </a:p>
          <a:p>
            <a:r>
              <a:rPr lang="en-US" altLang="zh-TW" dirty="0" smtClean="0"/>
              <a:t>Experimental Results</a:t>
            </a:r>
          </a:p>
          <a:p>
            <a:pPr lvl="1"/>
            <a:r>
              <a:rPr lang="en-US" altLang="zh-TW" dirty="0" smtClean="0"/>
              <a:t>0.02%/0.00% BD-rate increase under CTC/AI</a:t>
            </a:r>
          </a:p>
          <a:p>
            <a:pPr lvl="1"/>
            <a:r>
              <a:rPr lang="en-US" altLang="zh-TW" dirty="0" smtClean="0"/>
              <a:t>54.1% table size saving</a:t>
            </a: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289481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zh-TW" dirty="0" smtClean="0"/>
              <a:t>Number of bits for </a:t>
            </a:r>
            <a:r>
              <a:rPr lang="en-US" altLang="zh-TW" dirty="0" err="1" smtClean="0"/>
              <a:t>wedgelet</a:t>
            </a:r>
            <a:r>
              <a:rPr lang="en-US" altLang="zh-TW" dirty="0" smtClean="0"/>
              <a:t> patterns at different block size in the current design</a:t>
            </a:r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2843" y="2857496"/>
          <a:ext cx="9001157" cy="2019594"/>
        </p:xfrm>
        <a:graphic>
          <a:graphicData uri="http://schemas.openxmlformats.org/drawingml/2006/table">
            <a:tbl>
              <a:tblPr/>
              <a:tblGrid>
                <a:gridCol w="962065"/>
                <a:gridCol w="1140965"/>
                <a:gridCol w="897356"/>
                <a:gridCol w="1416927"/>
                <a:gridCol w="999177"/>
                <a:gridCol w="1305591"/>
                <a:gridCol w="2279076"/>
              </a:tblGrid>
              <a:tr h="100013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PU size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Number of wedgelet pattern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Bins for decoding the index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Number of bits for one wedgelet pattern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Total Table Size(bits)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Accumulated Table Size (bits)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/>
                      </a:r>
                      <a:b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</a:b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/>
                      </a:r>
                      <a:b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</a:b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bits ratio [%]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4×4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86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7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1,376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1,376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0.35%=1376/396000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8×8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766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10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64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46,024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50,400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11.62%=46024/396000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2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&gt;=16×16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1,350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11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256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345,600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396,000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87.27%=345600/396000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428736"/>
            <a:ext cx="8786842" cy="4289481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CA" altLang="zh-TW" dirty="0" err="1" smtClean="0"/>
              <a:t>wedgelet</a:t>
            </a:r>
            <a:r>
              <a:rPr lang="en-CA" altLang="zh-TW" dirty="0" smtClean="0"/>
              <a:t> patterns</a:t>
            </a:r>
            <a:r>
              <a:rPr lang="en-US" dirty="0" smtClean="0"/>
              <a:t> table size is still large.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ea typeface="MS PGothic"/>
                <a:cs typeface="Times New Roman"/>
              </a:rPr>
              <a:t>396,000</a:t>
            </a:r>
            <a:r>
              <a:rPr lang="en-US" dirty="0" smtClean="0"/>
              <a:t> bits.</a:t>
            </a:r>
          </a:p>
          <a:p>
            <a:r>
              <a:rPr lang="en-US" dirty="0" smtClean="0"/>
              <a:t>The creating process for the </a:t>
            </a:r>
            <a:r>
              <a:rPr lang="en-US" dirty="0" err="1" smtClean="0"/>
              <a:t>wedgelet</a:t>
            </a:r>
            <a:r>
              <a:rPr lang="en-US" dirty="0" smtClean="0"/>
              <a:t> patterns of DMM1 is time consuming</a:t>
            </a:r>
          </a:p>
          <a:p>
            <a:pPr lvl="1"/>
            <a:r>
              <a:rPr lang="en-US" dirty="0" smtClean="0"/>
              <a:t>1350 </a:t>
            </a:r>
            <a:r>
              <a:rPr lang="en-US" dirty="0" err="1" smtClean="0"/>
              <a:t>wedgelet</a:t>
            </a:r>
            <a:r>
              <a:rPr lang="en-US" dirty="0" smtClean="0"/>
              <a:t> patterns for 16x16</a:t>
            </a:r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Proposed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80879"/>
          </a:xfrm>
        </p:spPr>
        <p:txBody>
          <a:bodyPr/>
          <a:lstStyle/>
          <a:p>
            <a:r>
              <a:rPr lang="en-US" sz="2800" dirty="0" smtClean="0"/>
              <a:t>Down sample the starting and ending point position for adjacent-edge ones</a:t>
            </a:r>
          </a:p>
          <a:p>
            <a:r>
              <a:rPr lang="en-US" sz="2800" dirty="0" smtClean="0"/>
              <a:t>Down sample the starting point position for opposite-edge ones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7854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73" t="6063"/>
          <a:stretch>
            <a:fillRect/>
          </a:stretch>
        </p:blipFill>
        <p:spPr bwMode="auto">
          <a:xfrm>
            <a:off x="1835696" y="2955748"/>
            <a:ext cx="5572132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686800" cy="4289481"/>
          </a:xfrm>
        </p:spPr>
        <p:txBody>
          <a:bodyPr/>
          <a:lstStyle/>
          <a:p>
            <a:r>
              <a:rPr lang="en-US" dirty="0" smtClean="0"/>
              <a:t>Save more than 50% of the table size</a:t>
            </a:r>
          </a:p>
          <a:p>
            <a:r>
              <a:rPr lang="en-US" dirty="0" smtClean="0"/>
              <a:t>Only use 510 </a:t>
            </a:r>
            <a:r>
              <a:rPr lang="en-US" dirty="0" err="1" smtClean="0"/>
              <a:t>wedgelet</a:t>
            </a:r>
            <a:r>
              <a:rPr lang="en-US" dirty="0" smtClean="0"/>
              <a:t> patterns for 16x16 DMM1</a:t>
            </a:r>
          </a:p>
          <a:p>
            <a:r>
              <a:rPr lang="en-US" dirty="0" smtClean="0"/>
              <a:t>Only parse 9 bins for 16x16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3500438"/>
          <a:ext cx="9144000" cy="2334917"/>
        </p:xfrm>
        <a:graphic>
          <a:graphicData uri="http://schemas.openxmlformats.org/drawingml/2006/table">
            <a:tbl>
              <a:tblPr/>
              <a:tblGrid>
                <a:gridCol w="981653"/>
                <a:gridCol w="1097939"/>
                <a:gridCol w="973900"/>
                <a:gridCol w="1119258"/>
                <a:gridCol w="1046579"/>
                <a:gridCol w="1657083"/>
                <a:gridCol w="2267588"/>
              </a:tblGrid>
              <a:tr h="114300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PU size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Number of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wedgelet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 pattern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Bins for decoding the index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Number of bits for one wedgelet pattern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Total Table Size(bits)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Accumulated Table Size (bits)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/>
                      </a:r>
                      <a:b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</a:b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/>
                      </a:r>
                      <a:b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</a:b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PGothic"/>
                          <a:cs typeface="Times New Roman"/>
                        </a:rPr>
                        <a:t>Table size saving [%]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54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4×4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86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7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1,376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1,376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(396,000-180,960) /396,000 = 54.3%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8×8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766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10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64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46,024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50,400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09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&gt;=16×16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510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9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256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130,560</a:t>
                      </a:r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latin typeface="Calibri"/>
                          <a:ea typeface="MS PGothic"/>
                          <a:cs typeface="Times New Roman"/>
                        </a:rPr>
                        <a:t>180,960</a:t>
                      </a:r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Results(2/3)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CTC, 0.02%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59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2357430"/>
            <a:ext cx="8501122" cy="29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AI, No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57430"/>
            <a:ext cx="854179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1744133"/>
            <a:ext cx="8858280" cy="4203367"/>
          </a:xfrm>
        </p:spPr>
        <p:txBody>
          <a:bodyPr/>
          <a:lstStyle/>
          <a:p>
            <a:r>
              <a:rPr lang="en-CA" dirty="0" smtClean="0"/>
              <a:t>Proposed to </a:t>
            </a:r>
            <a:r>
              <a:rPr lang="en-US" dirty="0" smtClean="0"/>
              <a:t>down sample the </a:t>
            </a:r>
            <a:r>
              <a:rPr lang="en-US" dirty="0" err="1" smtClean="0"/>
              <a:t>wedgelet</a:t>
            </a:r>
            <a:r>
              <a:rPr lang="en-US" dirty="0" smtClean="0"/>
              <a:t> patterns for 16x16 PU</a:t>
            </a:r>
          </a:p>
          <a:p>
            <a:r>
              <a:rPr lang="en-US" dirty="0" smtClean="0"/>
              <a:t>Experimental Results</a:t>
            </a:r>
          </a:p>
          <a:p>
            <a:pPr lvl="1"/>
            <a:r>
              <a:rPr lang="en-CA" dirty="0" smtClean="0"/>
              <a:t>Save almost half table size.</a:t>
            </a:r>
          </a:p>
          <a:p>
            <a:pPr lvl="1"/>
            <a:r>
              <a:rPr lang="en-CA" dirty="0" smtClean="0"/>
              <a:t>0.02% and 0.00% loss under CTC and AI</a:t>
            </a:r>
          </a:p>
          <a:p>
            <a:r>
              <a:rPr lang="en-US" altLang="zh-TW" dirty="0" smtClean="0"/>
              <a:t>Thanks for the crosscheck from </a:t>
            </a:r>
            <a:r>
              <a:rPr lang="en-US" altLang="zh-TW" dirty="0" err="1" smtClean="0"/>
              <a:t>HiSilicon</a:t>
            </a:r>
            <a:r>
              <a:rPr lang="en-US" altLang="zh-TW" dirty="0" smtClean="0"/>
              <a:t> (JCT3V-J0100)</a:t>
            </a:r>
          </a:p>
          <a:p>
            <a:pPr lvl="1"/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sz="2000" dirty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1376</TotalTime>
  <Words>330</Words>
  <Application>Microsoft Office PowerPoint</Application>
  <PresentationFormat>On-screen Show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JCT3V-J0035 On Lookup Table Size Reduction for DMM1</vt:lpstr>
      <vt:lpstr>Overall Summary</vt:lpstr>
      <vt:lpstr>Background </vt:lpstr>
      <vt:lpstr>Problems</vt:lpstr>
      <vt:lpstr>Proposed Methods</vt:lpstr>
      <vt:lpstr>Experimental Results(1/3)</vt:lpstr>
      <vt:lpstr>Experimental Results(2/3)</vt:lpstr>
      <vt:lpstr>Experimental Results(3/3)</vt:lpstr>
      <vt:lpstr>Conclusions</vt:lpstr>
      <vt:lpstr>Slide 10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Mediatek</cp:lastModifiedBy>
  <cp:revision>148</cp:revision>
  <dcterms:created xsi:type="dcterms:W3CDTF">2014-03-11T04:25:26Z</dcterms:created>
  <dcterms:modified xsi:type="dcterms:W3CDTF">2014-10-17T17:22:51Z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1004484908</vt:i4>
  </property>
  <property fmtid="{D5CDD505-2E9C-101B-9397-08002B2CF9AE}" pid="3" name="_NewReviewCycle">
    <vt:lpwstr/>
  </property>
  <property fmtid="{D5CDD505-2E9C-101B-9397-08002B2CF9AE}" pid="4" name="_EmailSubject">
    <vt:lpwstr>Attached files are updated 0035 with new figures.</vt:lpwstr>
  </property>
  <property fmtid="{D5CDD505-2E9C-101B-9397-08002B2CF9AE}" pid="5" name="_AuthorEmail">
    <vt:lpwstr>Xianguo.Zhang@mediatek.com</vt:lpwstr>
  </property>
  <property fmtid="{D5CDD505-2E9C-101B-9397-08002B2CF9AE}" pid="6" name="_AuthorEmailDisplayName">
    <vt:lpwstr>Xianguo Zhang (张贤国)</vt:lpwstr>
  </property>
  <property fmtid="{D5CDD505-2E9C-101B-9397-08002B2CF9AE}" pid="7" name="_PreviousAdHocReviewCycleID">
    <vt:i4>-1701226681</vt:i4>
  </property>
</Properties>
</file>