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22"/>
  </p:notesMasterIdLst>
  <p:handoutMasterIdLst>
    <p:handoutMasterId r:id="rId23"/>
  </p:handoutMasterIdLst>
  <p:sldIdLst>
    <p:sldId id="272" r:id="rId9"/>
    <p:sldId id="279" r:id="rId10"/>
    <p:sldId id="273" r:id="rId11"/>
    <p:sldId id="290" r:id="rId12"/>
    <p:sldId id="292" r:id="rId13"/>
    <p:sldId id="280" r:id="rId14"/>
    <p:sldId id="286" r:id="rId15"/>
    <p:sldId id="287" r:id="rId16"/>
    <p:sldId id="288" r:id="rId17"/>
    <p:sldId id="289" r:id="rId18"/>
    <p:sldId id="293" r:id="rId19"/>
    <p:sldId id="284" r:id="rId20"/>
    <p:sldId id="283" r:id="rId21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6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JCT3V-J0034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JCT3V-J0034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JCT3V-J0034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JCT3V-J0034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JCT3V-J0034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JCT3V-J0034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JCT3V-J0034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2129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6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2143108" y="4214818"/>
            <a:ext cx="5092700" cy="1900473"/>
          </a:xfrm>
        </p:spPr>
        <p:txBody>
          <a:bodyPr/>
          <a:lstStyle/>
          <a:p>
            <a:pPr algn="ctr"/>
            <a:r>
              <a:rPr lang="en-US" altLang="zh-TW" dirty="0" smtClean="0"/>
              <a:t>X. Zhang, K. Zhang, J. An, H. Huang, J.-L. Lin, S. Lei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1357290" y="2285993"/>
            <a:ext cx="6572296" cy="1857388"/>
          </a:xfrm>
        </p:spPr>
        <p:txBody>
          <a:bodyPr/>
          <a:lstStyle/>
          <a:p>
            <a:pPr algn="ctr"/>
            <a:r>
              <a:rPr lang="en-US" dirty="0" smtClean="0"/>
              <a:t>Complexity reduction on illumination compensation for 3D-HEVC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Results(3/3)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disabling </a:t>
            </a:r>
            <a:r>
              <a:rPr lang="el-GR" dirty="0" smtClean="0"/>
              <a:t>α</a:t>
            </a:r>
            <a:r>
              <a:rPr lang="en-US" dirty="0" smtClean="0"/>
              <a:t> calculation for </a:t>
            </a:r>
            <a:r>
              <a:rPr lang="en-US" dirty="0" err="1" smtClean="0"/>
              <a:t>Chroma</a:t>
            </a:r>
            <a:endParaRPr lang="en-US" dirty="0" smtClean="0"/>
          </a:p>
          <a:p>
            <a:pPr lvl="1"/>
            <a:r>
              <a:rPr lang="en-US" dirty="0" smtClean="0"/>
              <a:t>0.01% BD-rate increase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496"/>
            <a:ext cx="7950029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543956" cy="4289481"/>
          </a:xfrm>
        </p:spPr>
        <p:txBody>
          <a:bodyPr/>
          <a:lstStyle/>
          <a:p>
            <a:r>
              <a:rPr lang="en-US" dirty="0" smtClean="0"/>
              <a:t>Results </a:t>
            </a:r>
            <a:r>
              <a:rPr lang="en-US" smtClean="0"/>
              <a:t>are crosschecked </a:t>
            </a:r>
            <a:r>
              <a:rPr lang="en-US" dirty="0" smtClean="0"/>
              <a:t>by </a:t>
            </a:r>
            <a:r>
              <a:rPr lang="en-US" dirty="0" err="1" smtClean="0"/>
              <a:t>HiSilicon</a:t>
            </a:r>
            <a:endParaRPr lang="en-US" dirty="0" smtClean="0"/>
          </a:p>
          <a:p>
            <a:r>
              <a:rPr lang="en-US" dirty="0" smtClean="0"/>
              <a:t>Complexity analyses are crosschecked by Sharp</a:t>
            </a:r>
          </a:p>
          <a:p>
            <a:r>
              <a:rPr lang="en-US" dirty="0" smtClean="0"/>
              <a:t>Thanks for the help.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5720" y="1744133"/>
            <a:ext cx="8858280" cy="4203367"/>
          </a:xfrm>
        </p:spPr>
        <p:txBody>
          <a:bodyPr/>
          <a:lstStyle/>
          <a:p>
            <a:r>
              <a:rPr lang="en-CA" dirty="0" smtClean="0"/>
              <a:t>Proposed to disable Bi-prediction and </a:t>
            </a:r>
            <a:r>
              <a:rPr lang="en-CA" dirty="0" err="1" smtClean="0"/>
              <a:t>chroma</a:t>
            </a:r>
            <a:r>
              <a:rPr lang="en-CA" dirty="0" smtClean="0"/>
              <a:t> </a:t>
            </a:r>
            <a:r>
              <a:rPr lang="el-GR" dirty="0" smtClean="0"/>
              <a:t>α</a:t>
            </a:r>
            <a:r>
              <a:rPr lang="en-US" dirty="0" smtClean="0"/>
              <a:t> calculation for Illumination Compensation</a:t>
            </a:r>
          </a:p>
          <a:p>
            <a:r>
              <a:rPr lang="en-US" dirty="0" smtClean="0"/>
              <a:t>Experimental Results</a:t>
            </a:r>
          </a:p>
          <a:p>
            <a:pPr lvl="1"/>
            <a:r>
              <a:rPr lang="en-CA" dirty="0" smtClean="0"/>
              <a:t>Successfully make IC not be the worst case of 3D-HEVC.</a:t>
            </a:r>
          </a:p>
          <a:p>
            <a:pPr lvl="1"/>
            <a:r>
              <a:rPr lang="en-CA" dirty="0" smtClean="0"/>
              <a:t>0.01% loss under CTC</a:t>
            </a:r>
          </a:p>
          <a:p>
            <a:pPr lvl="1"/>
            <a:endParaRPr lang="en-CA" dirty="0" smtClean="0"/>
          </a:p>
          <a:p>
            <a:pPr lvl="1"/>
            <a:endParaRPr lang="en-US" sz="2000" dirty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0221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44133"/>
            <a:ext cx="8472518" cy="428948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IC’s computational complexity becomes 3D-HEVC’s the worst case</a:t>
            </a:r>
          </a:p>
          <a:p>
            <a:pPr lvl="1"/>
            <a:r>
              <a:rPr lang="en-US" altLang="zh-TW" dirty="0" smtClean="0"/>
              <a:t>Due to the additional general multiplication operations</a:t>
            </a:r>
          </a:p>
          <a:p>
            <a:r>
              <a:rPr lang="en-US" altLang="zh-TW" dirty="0" smtClean="0"/>
              <a:t>Proposed Method</a:t>
            </a:r>
          </a:p>
          <a:p>
            <a:pPr lvl="1" hangingPunct="0"/>
            <a:r>
              <a:rPr lang="en-CA" dirty="0" smtClean="0"/>
              <a:t>Simplification 1: Disable bi-prediction for IC. </a:t>
            </a:r>
            <a:endParaRPr lang="en-US" dirty="0" smtClean="0"/>
          </a:p>
          <a:p>
            <a:pPr lvl="1" hangingPunct="0"/>
            <a:r>
              <a:rPr lang="en-CA" dirty="0" smtClean="0"/>
              <a:t>Simplification 2: Set α as 1 for </a:t>
            </a:r>
            <a:r>
              <a:rPr lang="en-CA" dirty="0" err="1" smtClean="0"/>
              <a:t>chroma</a:t>
            </a:r>
            <a:r>
              <a:rPr lang="en-CA" dirty="0" smtClean="0"/>
              <a:t> components.</a:t>
            </a:r>
            <a:endParaRPr lang="en-US" dirty="0" smtClean="0"/>
          </a:p>
          <a:p>
            <a:r>
              <a:rPr lang="en-US" altLang="zh-TW" dirty="0" smtClean="0"/>
              <a:t>Experimental Results</a:t>
            </a:r>
          </a:p>
          <a:p>
            <a:pPr lvl="1"/>
            <a:r>
              <a:rPr lang="en-US" altLang="zh-TW" dirty="0" smtClean="0"/>
              <a:t>0.01% BD-rate increase under CTC</a:t>
            </a:r>
          </a:p>
          <a:p>
            <a:pPr lvl="1"/>
            <a:r>
              <a:rPr lang="en-CA" dirty="0" smtClean="0"/>
              <a:t>50% ADD/MUL of the IC procedures can be saved</a:t>
            </a:r>
            <a:r>
              <a:rPr lang="en-US" altLang="zh-TW" dirty="0" smtClean="0"/>
              <a:t>.</a:t>
            </a: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688" y="1571612"/>
            <a:ext cx="8858312" cy="4289481"/>
          </a:xfrm>
        </p:spPr>
        <p:txBody>
          <a:bodyPr>
            <a:normAutofit/>
          </a:bodyPr>
          <a:lstStyle/>
          <a:p>
            <a:pPr fontAlgn="base"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dirty="0" smtClean="0"/>
              <a:t>Adopted IC simplification</a:t>
            </a:r>
          </a:p>
          <a:p>
            <a:pPr lvl="1" fontAlgn="base"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dirty="0" smtClean="0"/>
              <a:t>Training pixels of IC are down-sampled</a:t>
            </a:r>
          </a:p>
          <a:p>
            <a:pPr lvl="1" fontAlgn="base"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dirty="0" err="1" smtClean="0"/>
              <a:t>Chroma</a:t>
            </a:r>
            <a:r>
              <a:rPr lang="en-US" altLang="zh-TW" dirty="0" smtClean="0"/>
              <a:t> IC is disabled for 8x8 CU</a:t>
            </a:r>
          </a:p>
          <a:p>
            <a:pPr lvl="0" fontAlgn="base"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dirty="0" smtClean="0"/>
              <a:t>Summarized IC procedures</a:t>
            </a:r>
          </a:p>
          <a:p>
            <a:pPr lvl="1" fontAlgn="base"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sz="2400" dirty="0" smtClean="0"/>
              <a:t>For one 2Nx2N CU,</a:t>
            </a:r>
          </a:p>
          <a:p>
            <a:pPr lvl="1" fontAlgn="base"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sz="2400" dirty="0" smtClean="0"/>
              <a:t>Let y(</a:t>
            </a:r>
            <a:r>
              <a:rPr lang="en-US" altLang="zh-TW" sz="2400" dirty="0" err="1" smtClean="0"/>
              <a:t>i</a:t>
            </a:r>
            <a:r>
              <a:rPr lang="en-US" altLang="zh-TW" sz="2400" dirty="0" smtClean="0"/>
              <a:t>) and x(</a:t>
            </a:r>
            <a:r>
              <a:rPr lang="en-US" altLang="zh-TW" sz="2400" dirty="0" err="1" smtClean="0"/>
              <a:t>i</a:t>
            </a:r>
            <a:r>
              <a:rPr lang="en-US" altLang="zh-TW" sz="2400" dirty="0" smtClean="0"/>
              <a:t>) denote the 2N neighboring training samples of the current and reference block; </a:t>
            </a:r>
            <a:r>
              <a:rPr lang="en-US" altLang="zh-TW" sz="2400" dirty="0" err="1" smtClean="0"/>
              <a:t>y</a:t>
            </a:r>
            <a:r>
              <a:rPr lang="en-US" altLang="zh-TW" sz="2400" baseline="-25000" dirty="0" err="1" smtClean="0"/>
              <a:t>i</a:t>
            </a:r>
            <a:r>
              <a:rPr lang="en-US" altLang="zh-TW" sz="2400" dirty="0" smtClean="0"/>
              <a:t> and x</a:t>
            </a:r>
            <a:r>
              <a:rPr lang="en-US" altLang="zh-TW" sz="2400" baseline="-25000" dirty="0" smtClean="0"/>
              <a:t>i</a:t>
            </a:r>
            <a:r>
              <a:rPr lang="en-US" altLang="zh-TW" sz="2400" dirty="0" smtClean="0"/>
              <a:t> are the 2Nx2N predicted samples and the reference samples</a:t>
            </a:r>
          </a:p>
          <a:p>
            <a:pPr lvl="0" fontAlgn="base">
              <a:spcAft>
                <a:spcPct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altLang="zh-TW" sz="1800" baseline="-25000" dirty="0" smtClean="0"/>
          </a:p>
          <a:p>
            <a:pPr lvl="0" fontAlgn="base">
              <a:spcAft>
                <a:spcPct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altLang="zh-TW" sz="1800" baseline="-25000" dirty="0" smtClean="0"/>
          </a:p>
          <a:p>
            <a:pPr lvl="0" fontAlgn="base">
              <a:spcAft>
                <a:spcPct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altLang="zh-TW" sz="1800" baseline="-25000" dirty="0" smtClean="0"/>
          </a:p>
          <a:p>
            <a:pPr lvl="0" fontAlgn="base">
              <a:spcAft>
                <a:spcPct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altLang="zh-TW" sz="1800" baseline="-25000" dirty="0" smtClean="0"/>
          </a:p>
          <a:p>
            <a:pPr lvl="0" fontAlgn="base">
              <a:spcAft>
                <a:spcPct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altLang="zh-TW" sz="1800" baseline="-25000" dirty="0" smtClean="0"/>
          </a:p>
          <a:p>
            <a:pPr lvl="1" fontAlgn="base">
              <a:spcAft>
                <a:spcPct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altLang="zh-TW" dirty="0" smtClean="0"/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altLang="zh-TW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56783" y="5309039"/>
            <a:ext cx="8696270" cy="906043"/>
            <a:chOff x="85345" y="3214686"/>
            <a:chExt cx="8696270" cy="906043"/>
          </a:xfrm>
        </p:grpSpPr>
        <p:graphicFrame>
          <p:nvGraphicFramePr>
            <p:cNvPr id="10241" name="Object 1"/>
            <p:cNvGraphicFramePr>
              <a:graphicFrameLocks noChangeAspect="1"/>
            </p:cNvGraphicFramePr>
            <p:nvPr/>
          </p:nvGraphicFramePr>
          <p:xfrm>
            <a:off x="85345" y="3214686"/>
            <a:ext cx="4129465" cy="906043"/>
          </p:xfrm>
          <a:graphic>
            <a:graphicData uri="http://schemas.openxmlformats.org/presentationml/2006/ole">
              <p:oleObj spid="_x0000_s10241" name="Equation" r:id="rId3" imgW="2552700" imgH="558800" progId="">
                <p:embed/>
              </p:oleObj>
            </a:graphicData>
          </a:graphic>
        </p:graphicFrame>
        <p:graphicFrame>
          <p:nvGraphicFramePr>
            <p:cNvPr id="10243" name="Object 3"/>
            <p:cNvGraphicFramePr>
              <a:graphicFrameLocks noChangeAspect="1"/>
            </p:cNvGraphicFramePr>
            <p:nvPr/>
          </p:nvGraphicFramePr>
          <p:xfrm>
            <a:off x="4643438" y="3286124"/>
            <a:ext cx="2090868" cy="714380"/>
          </p:xfrm>
          <a:graphic>
            <a:graphicData uri="http://schemas.openxmlformats.org/presentationml/2006/ole">
              <p:oleObj spid="_x0000_s10243" name="Equation" r:id="rId4" imgW="1257300" imgH="431800" progId="">
                <p:embed/>
              </p:oleObj>
            </a:graphicData>
          </a:graphic>
        </p:graphicFrame>
        <p:graphicFrame>
          <p:nvGraphicFramePr>
            <p:cNvPr id="10245" name="Object 5"/>
            <p:cNvGraphicFramePr>
              <a:graphicFrameLocks noChangeAspect="1"/>
            </p:cNvGraphicFramePr>
            <p:nvPr/>
          </p:nvGraphicFramePr>
          <p:xfrm>
            <a:off x="7143768" y="3429000"/>
            <a:ext cx="1637847" cy="365902"/>
          </p:xfrm>
          <a:graphic>
            <a:graphicData uri="http://schemas.openxmlformats.org/presentationml/2006/ole">
              <p:oleObj spid="_x0000_s10245" name="Equation" r:id="rId5" imgW="1002865" imgH="228501" progId="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7"/>
            <a:ext cx="8686800" cy="4604878"/>
          </a:xfrm>
        </p:spPr>
        <p:txBody>
          <a:bodyPr/>
          <a:lstStyle/>
          <a:p>
            <a:r>
              <a:rPr lang="en-US" dirty="0" smtClean="0"/>
              <a:t>ADD and MUL operations in IC from JCT3V-I0111</a:t>
            </a:r>
          </a:p>
          <a:p>
            <a:pPr lvl="1"/>
            <a:r>
              <a:rPr lang="en-US" dirty="0" smtClean="0"/>
              <a:t>General Multiplication Operation are included</a:t>
            </a:r>
          </a:p>
          <a:p>
            <a:pPr lvl="1"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282" y="2571744"/>
          <a:ext cx="8429684" cy="1825329"/>
        </p:xfrm>
        <a:graphic>
          <a:graphicData uri="http://schemas.openxmlformats.org/drawingml/2006/table">
            <a:tbl>
              <a:tblPr/>
              <a:tblGrid>
                <a:gridCol w="4214842"/>
                <a:gridCol w="2282645"/>
                <a:gridCol w="1932197"/>
              </a:tblGrid>
              <a:tr h="7143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Operations used for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WD5’s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IC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MUL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(most are general ones)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ADD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+CMP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8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for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luma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 in one prediction direction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4N</a:t>
                      </a:r>
                      <a:r>
                        <a:rPr lang="en-US" sz="1600" baseline="300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+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4N+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5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4N</a:t>
                      </a:r>
                      <a:r>
                        <a:rPr lang="en-US" sz="1600" baseline="300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+8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N+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9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for bi-predicted 8x8 CU (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chroma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 IC is disabled)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8N</a:t>
                      </a:r>
                      <a:r>
                        <a:rPr lang="en-US" sz="1600" baseline="300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+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8N+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8N</a:t>
                      </a:r>
                      <a:r>
                        <a:rPr lang="en-US" sz="1600" baseline="300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+16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N+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20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8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for bi-predicted &gt;8x8 CUs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12N</a:t>
                      </a:r>
                      <a:r>
                        <a:rPr lang="en-US" sz="1600" baseline="300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+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16N+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30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12N</a:t>
                      </a:r>
                      <a:r>
                        <a:rPr lang="en-US" sz="1600" baseline="300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+32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N+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60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9809" name="Object 1"/>
          <p:cNvGraphicFramePr>
            <a:graphicFrameLocks noChangeAspect="1"/>
          </p:cNvGraphicFramePr>
          <p:nvPr/>
        </p:nvGraphicFramePr>
        <p:xfrm>
          <a:off x="7013605" y="4857760"/>
          <a:ext cx="1844675" cy="366713"/>
        </p:xfrm>
        <a:graphic>
          <a:graphicData uri="http://schemas.openxmlformats.org/presentationml/2006/ole">
            <p:oleObj spid="_x0000_s119809" name="Equation" r:id="rId3" imgW="1130040" imgH="228600" progId="">
              <p:embed/>
            </p:oleObj>
          </a:graphicData>
        </a:graphic>
      </p:graphicFrame>
      <p:graphicFrame>
        <p:nvGraphicFramePr>
          <p:cNvPr id="119810" name="Object 2"/>
          <p:cNvGraphicFramePr>
            <a:graphicFrameLocks noChangeAspect="1"/>
          </p:cNvGraphicFramePr>
          <p:nvPr/>
        </p:nvGraphicFramePr>
        <p:xfrm>
          <a:off x="4481526" y="4714889"/>
          <a:ext cx="2090738" cy="714375"/>
        </p:xfrm>
        <a:graphic>
          <a:graphicData uri="http://schemas.openxmlformats.org/presentationml/2006/ole">
            <p:oleObj spid="_x0000_s119810" name="Equation" r:id="rId4" imgW="1257300" imgH="431800" progId="">
              <p:embed/>
            </p:oleObj>
          </a:graphicData>
        </a:graphic>
      </p:graphicFrame>
      <p:graphicFrame>
        <p:nvGraphicFramePr>
          <p:cNvPr id="119811" name="Object 3"/>
          <p:cNvGraphicFramePr>
            <a:graphicFrameLocks noChangeAspect="1"/>
          </p:cNvGraphicFramePr>
          <p:nvPr/>
        </p:nvGraphicFramePr>
        <p:xfrm>
          <a:off x="0" y="4572008"/>
          <a:ext cx="4129087" cy="906463"/>
        </p:xfrm>
        <a:graphic>
          <a:graphicData uri="http://schemas.openxmlformats.org/presentationml/2006/ole">
            <p:oleObj spid="_x0000_s119811" name="Equation" r:id="rId5" imgW="2552700" imgH="5588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7"/>
            <a:ext cx="8543956" cy="4604878"/>
          </a:xfrm>
        </p:spPr>
        <p:txBody>
          <a:bodyPr>
            <a:normAutofit/>
          </a:bodyPr>
          <a:lstStyle/>
          <a:p>
            <a:r>
              <a:rPr lang="en-US" dirty="0" smtClean="0"/>
              <a:t>WD Text 5’s complexity analysis</a:t>
            </a:r>
          </a:p>
          <a:p>
            <a:pPr lvl="1"/>
            <a:r>
              <a:rPr lang="en-US" dirty="0" smtClean="0"/>
              <a:t> Following the same method of JCT3V-I0111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Conclusion</a:t>
            </a:r>
          </a:p>
          <a:p>
            <a:pPr lvl="1"/>
            <a:r>
              <a:rPr lang="en-US" dirty="0" smtClean="0"/>
              <a:t>IC becomes the worst computation complexity case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79" y="2571744"/>
            <a:ext cx="565933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Methods(1/2)</a:t>
            </a:r>
            <a:endParaRPr lang="en-US" altLang="zh-T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715404" cy="3932291"/>
          </a:xfrm>
        </p:spPr>
        <p:txBody>
          <a:bodyPr/>
          <a:lstStyle/>
          <a:p>
            <a:pPr hangingPunct="0"/>
            <a:r>
              <a:rPr lang="en-CA" dirty="0" smtClean="0"/>
              <a:t>Simplification 1 &amp; 2: </a:t>
            </a:r>
          </a:p>
          <a:p>
            <a:pPr lvl="1" hangingPunct="0"/>
            <a:r>
              <a:rPr lang="en-CA" dirty="0" smtClean="0"/>
              <a:t>Disable bi-prediction for IC. </a:t>
            </a:r>
            <a:endParaRPr lang="en-US" dirty="0" smtClean="0"/>
          </a:p>
          <a:p>
            <a:pPr lvl="1" hangingPunct="0"/>
            <a:r>
              <a:rPr lang="en-CA" dirty="0" smtClean="0"/>
              <a:t>Set α as 1 for </a:t>
            </a:r>
            <a:r>
              <a:rPr lang="en-CA" dirty="0" err="1" smtClean="0"/>
              <a:t>chroma</a:t>
            </a:r>
            <a:r>
              <a:rPr lang="en-CA" dirty="0" smtClean="0"/>
              <a:t> components.</a:t>
            </a:r>
          </a:p>
          <a:p>
            <a:pPr lvl="1" hangingPunct="0"/>
            <a:r>
              <a:rPr lang="en-CA" dirty="0" smtClean="0"/>
              <a:t>Saving 50% of the ADD/MUL produced by IC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0" y="3786191"/>
          <a:ext cx="9144000" cy="1706880"/>
        </p:xfrm>
        <a:graphic>
          <a:graphicData uri="http://schemas.openxmlformats.org/drawingml/2006/table">
            <a:tbl>
              <a:tblPr/>
              <a:tblGrid>
                <a:gridCol w="3643306"/>
                <a:gridCol w="3429024"/>
                <a:gridCol w="2071670"/>
              </a:tblGrid>
              <a:tr h="36739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Operations used for proposed IC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ADD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+CMP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MUL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(most are general ones)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39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for 8x8 CU</a:t>
                      </a:r>
                      <a:endParaRPr lang="en-US" sz="1600">
                        <a:latin typeface="Times New Roman"/>
                        <a:ea typeface="PMingLiU"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(chroma and bi-prediction IC is disabled)</a:t>
                      </a:r>
                      <a:endParaRPr lang="en-US" sz="1600">
                        <a:latin typeface="Times New Roman"/>
                        <a:ea typeface="PMingLiU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宋体"/>
                        </a:rPr>
                        <a:t>4N</a:t>
                      </a:r>
                      <a:r>
                        <a:rPr lang="en-US" sz="1600" b="1" baseline="30000" dirty="0" smtClean="0">
                          <a:solidFill>
                            <a:srgbClr val="00B050"/>
                          </a:solidFill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宋体"/>
                        </a:rPr>
                        <a:t>+8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PMingLiU"/>
                        </a:rPr>
                        <a:t>N+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宋体"/>
                        </a:rPr>
                        <a:t>10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/8N</a:t>
                      </a:r>
                      <a:r>
                        <a:rPr lang="en-US" sz="1600" b="1" baseline="300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+16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PMingLiU"/>
                        </a:rPr>
                        <a:t>N+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20</a:t>
                      </a:r>
                      <a:endParaRPr lang="en-US" sz="1600" b="1" dirty="0" smtClean="0">
                        <a:solidFill>
                          <a:srgbClr val="FF0000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宋体"/>
                        </a:rPr>
                        <a:t>4N</a:t>
                      </a:r>
                      <a:r>
                        <a:rPr lang="en-US" sz="1600" b="1" baseline="30000" dirty="0" smtClean="0">
                          <a:solidFill>
                            <a:srgbClr val="00B050"/>
                          </a:solidFill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宋体"/>
                        </a:rPr>
                        <a:t>+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PMingLiU"/>
                        </a:rPr>
                        <a:t>4N+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宋体"/>
                        </a:rPr>
                        <a:t>5</a:t>
                      </a: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/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8N</a:t>
                      </a:r>
                      <a:r>
                        <a:rPr lang="en-US" sz="1600" b="1" baseline="300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+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PMingLiU"/>
                        </a:rPr>
                        <a:t>8N+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10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09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for &gt;8x8 CUs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(bi-prediction IC is disabled, only set alpha=32 for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chroma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)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宋体"/>
                        </a:rPr>
                        <a:t>6N</a:t>
                      </a:r>
                      <a:r>
                        <a:rPr lang="en-US" sz="1600" b="1" baseline="30000" dirty="0" smtClean="0">
                          <a:solidFill>
                            <a:srgbClr val="00B050"/>
                          </a:solidFill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宋体"/>
                        </a:rPr>
                        <a:t>+12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PMingLiU"/>
                        </a:rPr>
                        <a:t>N+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宋体"/>
                        </a:rPr>
                        <a:t>12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/12N</a:t>
                      </a:r>
                      <a:r>
                        <a:rPr lang="en-US" sz="1600" b="1" baseline="300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+32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PMingLiU"/>
                        </a:rPr>
                        <a:t>N+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60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PMingLiU"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(4N+2 is for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chroma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 offset calculation)</a:t>
                      </a:r>
                      <a:endParaRPr lang="en-US" sz="1600" dirty="0">
                        <a:latin typeface="Times New Roman"/>
                        <a:ea typeface="PMingLiU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宋体"/>
                        </a:rPr>
                        <a:t>4N</a:t>
                      </a:r>
                      <a:r>
                        <a:rPr lang="en-US" sz="1600" b="1" baseline="30000" dirty="0" smtClean="0">
                          <a:solidFill>
                            <a:srgbClr val="00B050"/>
                          </a:solidFill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宋体"/>
                        </a:rPr>
                        <a:t>+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PMingLiU"/>
                        </a:rPr>
                        <a:t>4N+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宋体"/>
                        </a:rPr>
                        <a:t>5</a:t>
                      </a: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/12N</a:t>
                      </a:r>
                      <a:r>
                        <a:rPr lang="en-US" sz="1600" b="1" baseline="300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+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PMingLiU"/>
                        </a:rPr>
                        <a:t>16N+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30</a:t>
                      </a:r>
                      <a:endParaRPr lang="en-US" sz="1600" b="1" dirty="0">
                        <a:latin typeface="Times New Roman"/>
                        <a:ea typeface="PMingLiU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Methods(2/2)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49"/>
            <a:ext cx="8686800" cy="4390565"/>
          </a:xfrm>
        </p:spPr>
        <p:txBody>
          <a:bodyPr/>
          <a:lstStyle/>
          <a:p>
            <a:r>
              <a:rPr lang="en-US" dirty="0" smtClean="0"/>
              <a:t>Complexity analysis of the WD with proposed 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218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357430"/>
            <a:ext cx="6357982" cy="243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Results(1/3)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686800" cy="4289481"/>
          </a:xfrm>
        </p:spPr>
        <p:txBody>
          <a:bodyPr/>
          <a:lstStyle/>
          <a:p>
            <a:r>
              <a:rPr lang="en-US" dirty="0" smtClean="0"/>
              <a:t>0.01% BD-rate Increase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357430"/>
            <a:ext cx="842968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Results(2/3)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disabling Bi-prediction</a:t>
            </a:r>
          </a:p>
          <a:p>
            <a:pPr lvl="1"/>
            <a:r>
              <a:rPr lang="en-US" dirty="0" smtClean="0"/>
              <a:t>0.01% BD-rate savings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928934"/>
            <a:ext cx="8357723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1404</TotalTime>
  <Words>408</Words>
  <Application>Microsoft Office PowerPoint</Application>
  <PresentationFormat>On-screen Show (4:3)</PresentationFormat>
  <Paragraphs>99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Equation</vt:lpstr>
      <vt:lpstr>Complexity reduction on illumination compensation for 3D-HEVC</vt:lpstr>
      <vt:lpstr>Overall Summary</vt:lpstr>
      <vt:lpstr>Background </vt:lpstr>
      <vt:lpstr>Problem(1/2)</vt:lpstr>
      <vt:lpstr>Problem(2/2)</vt:lpstr>
      <vt:lpstr>Proposed Methods(1/2)</vt:lpstr>
      <vt:lpstr>Proposed Methods(2/2)</vt:lpstr>
      <vt:lpstr>Experimental Results(1/3)</vt:lpstr>
      <vt:lpstr>Experimental Results(2/3)</vt:lpstr>
      <vt:lpstr>Experimental Results(3/3)</vt:lpstr>
      <vt:lpstr>Crosscheck</vt:lpstr>
      <vt:lpstr>Conclusion</vt:lpstr>
      <vt:lpstr>Slide 13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Mediatek</cp:lastModifiedBy>
  <cp:revision>159</cp:revision>
  <dcterms:created xsi:type="dcterms:W3CDTF">2014-03-11T04:25:26Z</dcterms:created>
  <dcterms:modified xsi:type="dcterms:W3CDTF">2014-10-17T16:37:32Z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