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6"/>
  </p:notesMasterIdLst>
  <p:handoutMasterIdLst>
    <p:handoutMasterId r:id="rId17"/>
  </p:handoutMasterIdLst>
  <p:sldIdLst>
    <p:sldId id="272" r:id="rId9"/>
    <p:sldId id="286" r:id="rId10"/>
    <p:sldId id="271" r:id="rId11"/>
    <p:sldId id="288" r:id="rId12"/>
    <p:sldId id="274" r:id="rId13"/>
    <p:sldId id="287" r:id="rId14"/>
    <p:sldId id="285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JCT3V-J0033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JCT3V-J0033: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A cleanup of </a:t>
            </a:r>
            <a:r>
              <a:rPr lang="en-CA" sz="4400" b="1" smtClean="0"/>
              <a:t>DMM </a:t>
            </a:r>
            <a:r>
              <a:rPr lang="en-CA" sz="4400" b="1" smtClean="0"/>
              <a:t>index coding </a:t>
            </a:r>
            <a:r>
              <a:rPr lang="en-CA" sz="4400" b="1" dirty="0" smtClean="0"/>
              <a:t>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412777"/>
            <a:ext cx="8712968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wedgelet</a:t>
            </a:r>
            <a:r>
              <a:rPr lang="en-US" dirty="0" smtClean="0"/>
              <a:t>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</a:t>
            </a:r>
          </a:p>
          <a:p>
            <a:pPr lvl="1"/>
            <a:r>
              <a:rPr lang="en-US" dirty="0" smtClean="0"/>
              <a:t>The number may exceed the </a:t>
            </a:r>
            <a:r>
              <a:rPr lang="en-US" dirty="0" err="1" smtClean="0"/>
              <a:t>wedgelet</a:t>
            </a:r>
            <a:r>
              <a:rPr lang="en-US" dirty="0" smtClean="0"/>
              <a:t> table size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err="1" smtClean="0"/>
              <a:t>wedge_full_tab_idx</a:t>
            </a:r>
            <a:r>
              <a:rPr lang="en-US" dirty="0" smtClean="0"/>
              <a:t> should be clipped to a valid range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coding performance loss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468052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wedgetable</a:t>
            </a:r>
            <a:r>
              <a:rPr lang="en-US" sz="2800" dirty="0" smtClean="0"/>
              <a:t> index in DMM1 is </a:t>
            </a:r>
            <a:r>
              <a:rPr lang="en-US" sz="2800" dirty="0" err="1" smtClean="0"/>
              <a:t>binarizied</a:t>
            </a:r>
            <a:r>
              <a:rPr lang="en-US" sz="2800" dirty="0" smtClean="0"/>
              <a:t> as a fixed-length code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wedgeFullTabIdxBits</a:t>
            </a:r>
            <a:r>
              <a:rPr lang="en-US" sz="2800" dirty="0" smtClean="0"/>
              <a:t>[ log2PbSize ] is defined as 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55576" y="2132856"/>
          <a:ext cx="6336704" cy="695320"/>
        </p:xfrm>
        <a:graphic>
          <a:graphicData uri="http://schemas.openxmlformats.org/drawingml/2006/table">
            <a:tbl>
              <a:tblPr/>
              <a:tblGrid>
                <a:gridCol w="5230351"/>
                <a:gridCol w="1106353"/>
              </a:tblGrid>
              <a:tr h="347660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   if( </a:t>
                      </a:r>
                      <a:r>
                        <a:rPr lang="en-US" sz="1400" kern="100" dirty="0" err="1">
                          <a:latin typeface="Calibri"/>
                          <a:ea typeface="PMingLiU"/>
                          <a:cs typeface="Times New Roman"/>
                        </a:rPr>
                        <a:t>DepthIntraMode</a:t>
                      </a: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[ x0 ][ y0 ] == INTRA_DEP_DMM_WFULL )</a:t>
                      </a:r>
                      <a:endParaRPr lang="en-US" sz="14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660">
                <a:tc>
                  <a:txBody>
                    <a:bodyPr/>
                    <a:lstStyle/>
                    <a:p>
                      <a:pPr indent="457200" algn="just" fontAlgn="base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Calibri"/>
                          <a:ea typeface="PMingLiU"/>
                          <a:cs typeface="Times New Roman"/>
                        </a:rPr>
                        <a:t>		</a:t>
                      </a:r>
                      <a:r>
                        <a:rPr lang="en-US" sz="1400" b="1" kern="100">
                          <a:latin typeface="Calibri"/>
                          <a:ea typeface="PMingLiU"/>
                          <a:cs typeface="Times New Roman"/>
                        </a:rPr>
                        <a:t>wedge_full_tab_idx</a:t>
                      </a:r>
                      <a:r>
                        <a:rPr lang="en-US" sz="1400" kern="100">
                          <a:latin typeface="Calibri"/>
                          <a:ea typeface="PMingLiU"/>
                          <a:cs typeface="Times New Roman"/>
                        </a:rPr>
                        <a:t>[ x0  ][ y0 ]</a:t>
                      </a:r>
                      <a:endParaRPr lang="en-US" sz="14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 fontAlgn="base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 err="1">
                          <a:latin typeface="Calibri"/>
                          <a:ea typeface="PMingLiU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(v)</a:t>
                      </a:r>
                      <a:endParaRPr lang="en-US" sz="14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755576" y="3068960"/>
          <a:ext cx="6336705" cy="288031"/>
        </p:xfrm>
        <a:graphic>
          <a:graphicData uri="http://schemas.openxmlformats.org/drawingml/2006/table">
            <a:tbl>
              <a:tblPr/>
              <a:tblGrid>
                <a:gridCol w="1642952"/>
                <a:gridCol w="882326"/>
                <a:gridCol w="3811427"/>
              </a:tblGrid>
              <a:tr h="288031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ts val="950"/>
                        </a:lnSpc>
                      </a:pPr>
                      <a:r>
                        <a:rPr lang="en-US" sz="1400" kern="100" dirty="0" err="1">
                          <a:latin typeface="Calibri"/>
                          <a:ea typeface="PMingLiU"/>
                          <a:cs typeface="Times New Roman"/>
                        </a:rPr>
                        <a:t>wedge_full_tab_idx</a:t>
                      </a: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 </a:t>
                      </a:r>
                      <a:endParaRPr lang="en-US" sz="14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 fontAlgn="base" hangingPunct="0">
                        <a:lnSpc>
                          <a:spcPts val="950"/>
                        </a:lnSpc>
                      </a:pPr>
                      <a:r>
                        <a:rPr lang="en-US" sz="1400" kern="100">
                          <a:latin typeface="Calibri"/>
                          <a:ea typeface="PMingLiU"/>
                          <a:cs typeface="Times New Roman"/>
                        </a:rPr>
                        <a:t>FL </a:t>
                      </a:r>
                      <a:endParaRPr lang="en-US" sz="14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ts val="950"/>
                        </a:lnSpc>
                      </a:pPr>
                      <a:r>
                        <a:rPr lang="en-US" sz="1400" kern="100" dirty="0" err="1">
                          <a:latin typeface="Calibri"/>
                          <a:ea typeface="PMingLiU"/>
                          <a:cs typeface="Times New Roman"/>
                        </a:rPr>
                        <a:t>cMax</a:t>
                      </a: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= </a:t>
                      </a:r>
                      <a:r>
                        <a:rPr lang="en-US" sz="1400" kern="100" dirty="0" err="1">
                          <a:latin typeface="Calibri"/>
                          <a:ea typeface="PMingLiU"/>
                          <a:cs typeface="Times New Roman"/>
                        </a:rPr>
                        <a:t>wedgeFullTabIdxBits</a:t>
                      </a:r>
                      <a:r>
                        <a:rPr lang="en-US" sz="1400" kern="100" dirty="0">
                          <a:latin typeface="Calibri"/>
                          <a:ea typeface="PMingLiU"/>
                          <a:cs typeface="Times New Roman"/>
                        </a:rPr>
                        <a:t>[ log2PbSize ]</a:t>
                      </a:r>
                      <a:endParaRPr lang="en-US" sz="14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28600" y="4149080"/>
            <a:ext cx="104107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648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wedgelet</a:t>
            </a:r>
            <a:r>
              <a:rPr lang="en-US" dirty="0" smtClean="0"/>
              <a:t> table size denoted as </a:t>
            </a:r>
            <a:r>
              <a:rPr lang="en-US" dirty="0" err="1" smtClean="0"/>
              <a:t>NumWedgePattern</a:t>
            </a:r>
            <a:r>
              <a:rPr lang="en-US" dirty="0" smtClean="0"/>
              <a:t> is defined as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wedge_full_tab_idx</a:t>
            </a:r>
            <a:r>
              <a:rPr lang="en-US" dirty="0" smtClean="0"/>
              <a:t> can be coded as a number equal to or larger than </a:t>
            </a:r>
            <a:r>
              <a:rPr lang="en-US" dirty="0" err="1" smtClean="0"/>
              <a:t>NumWedgePattern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2^ </a:t>
            </a:r>
            <a:r>
              <a:rPr lang="en-US" dirty="0" err="1" smtClean="0"/>
              <a:t>wedgeFullTabIdxBits</a:t>
            </a:r>
            <a:r>
              <a:rPr lang="en-US" dirty="0" smtClean="0"/>
              <a:t> – 1 &gt; </a:t>
            </a:r>
            <a:r>
              <a:rPr lang="en-US" dirty="0" err="1" smtClean="0"/>
              <a:t>NumWedgePattern</a:t>
            </a:r>
            <a:endParaRPr lang="en-US" dirty="0" smtClean="0"/>
          </a:p>
          <a:p>
            <a:pPr lvl="1"/>
            <a:r>
              <a:rPr lang="en-US" dirty="0" smtClean="0"/>
              <a:t>The encoder in HTM is smart enough not to produce such a bit-stream.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36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574" y="2420888"/>
            <a:ext cx="9080022" cy="151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err="1" smtClean="0"/>
              <a:t>wedge_full_tab_idx</a:t>
            </a:r>
            <a:r>
              <a:rPr lang="en-US" dirty="0" smtClean="0"/>
              <a:t> should be clipped to a valid range, </a:t>
            </a:r>
            <a:r>
              <a:rPr lang="en-US" i="1" dirty="0" smtClean="0"/>
              <a:t>i.e.</a:t>
            </a:r>
            <a:r>
              <a:rPr lang="en-US" dirty="0" smtClean="0"/>
              <a:t> [0, </a:t>
            </a:r>
            <a:r>
              <a:rPr lang="en-US" dirty="0" err="1" smtClean="0"/>
              <a:t>NumWedgePattern</a:t>
            </a:r>
            <a:r>
              <a:rPr lang="en-US" dirty="0" smtClean="0"/>
              <a:t> – 1 ] before it is used to access the </a:t>
            </a:r>
            <a:r>
              <a:rPr lang="en-US" dirty="0" err="1" smtClean="0"/>
              <a:t>wedgelet</a:t>
            </a:r>
            <a:r>
              <a:rPr lang="en-US" dirty="0" smtClean="0"/>
              <a:t> table.</a:t>
            </a:r>
          </a:p>
          <a:p>
            <a:r>
              <a:rPr lang="en-US" dirty="0" smtClean="0"/>
              <a:t>No performance change in CTC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55576" y="3284983"/>
          <a:ext cx="7776861" cy="3456385"/>
        </p:xfrm>
        <a:graphic>
          <a:graphicData uri="http://schemas.openxmlformats.org/drawingml/2006/table">
            <a:tbl>
              <a:tblPr/>
              <a:tblGrid>
                <a:gridCol w="852624"/>
                <a:gridCol w="799335"/>
                <a:gridCol w="799335"/>
                <a:gridCol w="799335"/>
                <a:gridCol w="799335"/>
                <a:gridCol w="799335"/>
                <a:gridCol w="799335"/>
                <a:gridCol w="709409"/>
                <a:gridCol w="709409"/>
                <a:gridCol w="709409"/>
              </a:tblGrid>
              <a:tr h="49159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60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8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744133"/>
            <a:ext cx="9144000" cy="4289481"/>
          </a:xfrm>
        </p:spPr>
        <p:txBody>
          <a:bodyPr/>
          <a:lstStyle/>
          <a:p>
            <a:r>
              <a:rPr lang="en-US" dirty="0" err="1" smtClean="0"/>
              <a:t>wedge_full_tab_idx</a:t>
            </a:r>
            <a:r>
              <a:rPr lang="en-US" dirty="0" smtClean="0"/>
              <a:t> may incur an access out of the range of the </a:t>
            </a:r>
            <a:r>
              <a:rPr lang="en-US" dirty="0" err="1" smtClean="0"/>
              <a:t>wedgelet</a:t>
            </a:r>
            <a:r>
              <a:rPr lang="en-US" dirty="0" smtClean="0"/>
              <a:t> table. </a:t>
            </a:r>
          </a:p>
          <a:p>
            <a:r>
              <a:rPr lang="en-US" dirty="0" smtClean="0"/>
              <a:t>In this contribution, </a:t>
            </a:r>
            <a:r>
              <a:rPr lang="en-US" dirty="0" err="1" smtClean="0"/>
              <a:t>wedge_full_tab_idx</a:t>
            </a:r>
            <a:r>
              <a:rPr lang="en-US" dirty="0" smtClean="0"/>
              <a:t> is clipped to guarantee the access to the </a:t>
            </a:r>
            <a:r>
              <a:rPr lang="en-US" dirty="0" err="1" smtClean="0"/>
              <a:t>wedgelet</a:t>
            </a:r>
            <a:r>
              <a:rPr lang="en-US" dirty="0" smtClean="0"/>
              <a:t> table cannot exceed the </a:t>
            </a:r>
            <a:r>
              <a:rPr lang="en-US" dirty="0" err="1" smtClean="0"/>
              <a:t>talbe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339</TotalTime>
  <Words>445</Words>
  <Application>Microsoft Office PowerPoint</Application>
  <PresentationFormat>全屏显示(4:3)</PresentationFormat>
  <Paragraphs>164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8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幻灯片 1</vt:lpstr>
      <vt:lpstr>Overall summary</vt:lpstr>
      <vt:lpstr>Introduction</vt:lpstr>
      <vt:lpstr>Introduction (Cont.)</vt:lpstr>
      <vt:lpstr>Proposed method</vt:lpstr>
      <vt:lpstr>Conclusion</vt:lpstr>
      <vt:lpstr>幻灯片 7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80</cp:revision>
  <dcterms:created xsi:type="dcterms:W3CDTF">2014-03-11T04:25:26Z</dcterms:created>
  <dcterms:modified xsi:type="dcterms:W3CDTF">2014-10-10T06:00:02Z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