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30"/>
  </p:notesMasterIdLst>
  <p:handoutMasterIdLst>
    <p:handoutMasterId r:id="rId31"/>
  </p:handoutMasterIdLst>
  <p:sldIdLst>
    <p:sldId id="272" r:id="rId9"/>
    <p:sldId id="286" r:id="rId10"/>
    <p:sldId id="271" r:id="rId11"/>
    <p:sldId id="274" r:id="rId12"/>
    <p:sldId id="290" r:id="rId13"/>
    <p:sldId id="291" r:id="rId14"/>
    <p:sldId id="292" r:id="rId15"/>
    <p:sldId id="276" r:id="rId16"/>
    <p:sldId id="293" r:id="rId17"/>
    <p:sldId id="294" r:id="rId18"/>
    <p:sldId id="295" r:id="rId19"/>
    <p:sldId id="296" r:id="rId20"/>
    <p:sldId id="297" r:id="rId21"/>
    <p:sldId id="298" r:id="rId22"/>
    <p:sldId id="289" r:id="rId23"/>
    <p:sldId id="299" r:id="rId24"/>
    <p:sldId id="301" r:id="rId25"/>
    <p:sldId id="303" r:id="rId26"/>
    <p:sldId id="305" r:id="rId27"/>
    <p:sldId id="306" r:id="rId28"/>
    <p:sldId id="285" r:id="rId2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71" autoAdjust="0"/>
  </p:normalViewPr>
  <p:slideViewPr>
    <p:cSldViewPr>
      <p:cViewPr varScale="1">
        <p:scale>
          <a:sx n="79" d="100"/>
          <a:sy n="79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JCT3V-J0032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JCT3V-J0032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2014/10/21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2014/10/21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07504" y="2348880"/>
            <a:ext cx="871296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JCT3V-J0032: </a:t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Segmental prediction for Inter-SDC in 3D-HEVC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Test2: seg2+seg3 for </a:t>
            </a:r>
            <a:r>
              <a:rPr lang="en-US" dirty="0" err="1" smtClean="0"/>
              <a:t>InterSDC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283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884264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3: Seg1+seg2 for </a:t>
            </a:r>
            <a:r>
              <a:rPr lang="en-US" dirty="0" err="1" smtClean="0"/>
              <a:t>InterSDC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293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858" y="1844824"/>
            <a:ext cx="884264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Test4: seg2 for </a:t>
            </a:r>
            <a:r>
              <a:rPr lang="en-US" dirty="0" err="1" smtClean="0"/>
              <a:t>InterSDC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304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772816"/>
            <a:ext cx="884264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609599"/>
            <a:ext cx="8686800" cy="113453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Test5: seg2+seg3 for </a:t>
            </a:r>
            <a:r>
              <a:rPr lang="en-US" dirty="0" err="1" smtClean="0"/>
              <a:t>InterSDC</a:t>
            </a:r>
            <a:r>
              <a:rPr lang="en-US" dirty="0" smtClean="0"/>
              <a:t> and </a:t>
            </a:r>
            <a:r>
              <a:rPr lang="en-US" dirty="0" err="1" smtClean="0"/>
              <a:t>IntraSDC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314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772816"/>
            <a:ext cx="884264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Test6:seg2 for </a:t>
            </a:r>
            <a:r>
              <a:rPr lang="en-US" dirty="0" err="1" smtClean="0"/>
              <a:t>InterSDC</a:t>
            </a:r>
            <a:r>
              <a:rPr lang="en-US" dirty="0" smtClean="0"/>
              <a:t> and </a:t>
            </a:r>
            <a:r>
              <a:rPr lang="en-US" dirty="0" err="1" smtClean="0"/>
              <a:t>IntraSDC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324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844824"/>
            <a:ext cx="8568953" cy="3000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Segmental prediction for inter-SDC and intra-SDC is proposed.</a:t>
            </a:r>
          </a:p>
          <a:p>
            <a:pPr lvl="1"/>
            <a:r>
              <a:rPr lang="en-US" dirty="0" smtClean="0"/>
              <a:t>A segmental Inter-SDC mode with 2 or 3 segments are appended to Inter-SDC and Intra-SDC</a:t>
            </a:r>
          </a:p>
          <a:p>
            <a:pPr lvl="1"/>
            <a:r>
              <a:rPr lang="en-US" dirty="0" smtClean="0"/>
              <a:t>A block can be divided into 2 or 3 segments</a:t>
            </a:r>
          </a:p>
          <a:p>
            <a:pPr lvl="2"/>
            <a:r>
              <a:rPr lang="en-US" dirty="0" smtClean="0"/>
              <a:t>Each segment hold a single reconstructed value</a:t>
            </a:r>
          </a:p>
          <a:p>
            <a:pPr lvl="1"/>
            <a:r>
              <a:rPr lang="en-US" dirty="0" smtClean="0"/>
              <a:t>0.6% BD-rate saving for the synthesized views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Simplification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Simplification:</a:t>
            </a:r>
          </a:p>
          <a:p>
            <a:pPr lvl="1"/>
            <a:r>
              <a:rPr lang="en-US" dirty="0" smtClean="0"/>
              <a:t>Only four corners are used to calculate the mean value as the threshold</a:t>
            </a:r>
          </a:p>
          <a:p>
            <a:pPr lvl="1"/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924944"/>
            <a:ext cx="3071161" cy="31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Simp</a:t>
            </a:r>
            <a:r>
              <a:rPr lang="en-US" dirty="0" smtClean="0"/>
              <a:t> test4 : </a:t>
            </a:r>
            <a:r>
              <a:rPr lang="en-US" dirty="0" smtClean="0"/>
              <a:t>Inter SDC-2Seg</a:t>
            </a:r>
            <a:endParaRPr 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323529" y="1844824"/>
          <a:ext cx="8496942" cy="3343761"/>
        </p:xfrm>
        <a:graphic>
          <a:graphicData uri="http://schemas.openxmlformats.org/drawingml/2006/table">
            <a:tbl>
              <a:tblPr/>
              <a:tblGrid>
                <a:gridCol w="931572"/>
                <a:gridCol w="873347"/>
                <a:gridCol w="873347"/>
                <a:gridCol w="873347"/>
                <a:gridCol w="873347"/>
                <a:gridCol w="873347"/>
                <a:gridCol w="873347"/>
                <a:gridCol w="775096"/>
                <a:gridCol w="775096"/>
                <a:gridCol w="775096"/>
              </a:tblGrid>
              <a:tr h="4755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574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74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4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4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4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4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4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9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-0.33%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103.5%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Simp</a:t>
            </a:r>
            <a:r>
              <a:rPr lang="en-US" sz="3600" dirty="0" smtClean="0"/>
              <a:t> test6 : </a:t>
            </a:r>
            <a:r>
              <a:rPr lang="en-US" sz="3600" dirty="0" smtClean="0"/>
              <a:t>Inter SDC-2Seg + Intra SDC-2Seg</a:t>
            </a:r>
            <a:endParaRPr lang="en-US" sz="36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</p:nvPr>
        </p:nvGraphicFramePr>
        <p:xfrm>
          <a:off x="395537" y="1916831"/>
          <a:ext cx="8568952" cy="3271754"/>
        </p:xfrm>
        <a:graphic>
          <a:graphicData uri="http://schemas.openxmlformats.org/drawingml/2006/table">
            <a:tbl>
              <a:tblPr/>
              <a:tblGrid>
                <a:gridCol w="939466"/>
                <a:gridCol w="880749"/>
                <a:gridCol w="880749"/>
                <a:gridCol w="880749"/>
                <a:gridCol w="880749"/>
                <a:gridCol w="880749"/>
                <a:gridCol w="880749"/>
                <a:gridCol w="781664"/>
                <a:gridCol w="781664"/>
                <a:gridCol w="781664"/>
              </a:tblGrid>
              <a:tr h="465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51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1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8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38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85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-0.41%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Complexity : DMM4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segInter</a:t>
            </a:r>
            <a:r>
              <a:rPr lang="en-US" dirty="0" smtClean="0"/>
              <a:t>-SDC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11" name="内容占位符 10"/>
          <p:cNvGraphicFramePr>
            <a:graphicFrameLocks noGrp="1"/>
          </p:cNvGraphicFramePr>
          <p:nvPr>
            <p:ph idx="1"/>
          </p:nvPr>
        </p:nvGraphicFramePr>
        <p:xfrm>
          <a:off x="179516" y="1628805"/>
          <a:ext cx="8640957" cy="3498820"/>
        </p:xfrm>
        <a:graphic>
          <a:graphicData uri="http://schemas.openxmlformats.org/drawingml/2006/table">
            <a:tbl>
              <a:tblPr/>
              <a:tblGrid>
                <a:gridCol w="2585981"/>
                <a:gridCol w="756872"/>
                <a:gridCol w="756872"/>
                <a:gridCol w="756872"/>
                <a:gridCol w="756872"/>
                <a:gridCol w="756872"/>
                <a:gridCol w="756872"/>
                <a:gridCol w="756872"/>
                <a:gridCol w="756872"/>
              </a:tblGrid>
              <a:tr h="2691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( 8x8 CU with 4 4x4 PU in DMM4 )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8x8 CU with SegPred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1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ADD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CMP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AND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Mul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ADD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CMP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AND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Mul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691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Intra Predictor padding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691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Inter Bi-Prediction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691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Calculate Threshold (4 corners)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691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Classify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691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Mask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691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Combine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691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Offset Prediction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691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Scaling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691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Transform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384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512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691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Reconstruct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691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12777"/>
            <a:ext cx="8686800" cy="4620838"/>
          </a:xfrm>
        </p:spPr>
        <p:txBody>
          <a:bodyPr>
            <a:normAutofit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CA" dirty="0" smtClean="0"/>
              <a:t>In a depth picture, the foreground and background are usually very different with sharp edges</a:t>
            </a:r>
            <a:endParaRPr lang="en-US" dirty="0" smtClean="0"/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A segmental prediction method for Inter-SDC and Intra-SDC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0.6% BD-rate saving for the synthesized views</a:t>
            </a:r>
          </a:p>
          <a:p>
            <a:pPr lvl="1"/>
            <a:endParaRPr 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: Inter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segInter</a:t>
            </a:r>
            <a:r>
              <a:rPr lang="en-US" dirty="0" smtClean="0"/>
              <a:t>-SDC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</p:nvPr>
        </p:nvGraphicFramePr>
        <p:xfrm>
          <a:off x="251520" y="1772818"/>
          <a:ext cx="8568951" cy="3282799"/>
        </p:xfrm>
        <a:graphic>
          <a:graphicData uri="http://schemas.openxmlformats.org/drawingml/2006/table">
            <a:tbl>
              <a:tblPr/>
              <a:tblGrid>
                <a:gridCol w="2500759"/>
                <a:gridCol w="758524"/>
                <a:gridCol w="758524"/>
                <a:gridCol w="758524"/>
                <a:gridCol w="758524"/>
                <a:gridCol w="758524"/>
                <a:gridCol w="758524"/>
                <a:gridCol w="758524"/>
                <a:gridCol w="758524"/>
              </a:tblGrid>
              <a:tr h="252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( 8x8 CU with Non-skip Inter 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8x8 CU with SegPred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2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ADD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CMP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AND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Mul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ADD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CMP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AND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Mul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52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Intra Predictor padding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52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Inter Bi-Prediction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52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Calculate Threshold (4 corners)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52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Classify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52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Mask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52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Combine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52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Offset Prediction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52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Scaling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52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Transform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896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1024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52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Reconstruct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525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2008" y="980728"/>
            <a:ext cx="8748464" cy="36004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 Inter-SDC is a special inter mode for depth coding</a:t>
            </a:r>
          </a:p>
          <a:p>
            <a:pPr lvl="1"/>
            <a:r>
              <a:rPr lang="en-US" dirty="0" smtClean="0"/>
              <a:t>A normal inter-prediction is conducted first. </a:t>
            </a:r>
          </a:p>
          <a:p>
            <a:pPr lvl="1"/>
            <a:r>
              <a:rPr lang="en-US" dirty="0" smtClean="0"/>
              <a:t>A coded offset is added to prediction sample values to get the reconstructed sample values</a:t>
            </a:r>
          </a:p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CA" dirty="0" smtClean="0"/>
              <a:t>In a depth picture, the foreground and background are usually very different with sharp edges</a:t>
            </a:r>
            <a:endParaRPr lang="en-US" dirty="0" smtClean="0"/>
          </a:p>
          <a:p>
            <a:pPr lvl="1"/>
            <a:r>
              <a:rPr lang="en-US" dirty="0" smtClean="0"/>
              <a:t>The coding process loses high-frequency information </a:t>
            </a:r>
          </a:p>
          <a:p>
            <a:pPr lvl="1"/>
            <a:r>
              <a:rPr lang="en-CA" dirty="0" smtClean="0"/>
              <a:t>The coding efficiency of </a:t>
            </a:r>
            <a:r>
              <a:rPr lang="en-US" dirty="0" smtClean="0"/>
              <a:t>Inter-SDC</a:t>
            </a:r>
            <a:r>
              <a:rPr lang="en-CA" dirty="0" smtClean="0"/>
              <a:t> will be reduced when such reconstructed pixels are referred to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1763688" y="4365104"/>
          <a:ext cx="2160240" cy="2160240"/>
        </p:xfrm>
        <a:graphic>
          <a:graphicData uri="http://schemas.openxmlformats.org/presentationml/2006/ole">
            <p:oleObj spid="_x0000_s110594" name="Visio" r:id="rId3" imgW="1474470" imgH="1474470" progId="Visio.Drawing.11">
              <p:embed/>
            </p:oleObj>
          </a:graphicData>
        </a:graphic>
      </p:graphicFrame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596" name="Object 4"/>
          <p:cNvGraphicFramePr>
            <a:graphicFrameLocks noChangeAspect="1"/>
          </p:cNvGraphicFramePr>
          <p:nvPr/>
        </p:nvGraphicFramePr>
        <p:xfrm>
          <a:off x="4572000" y="4365104"/>
          <a:ext cx="2088232" cy="2088232"/>
        </p:xfrm>
        <a:graphic>
          <a:graphicData uri="http://schemas.openxmlformats.org/presentationml/2006/ole">
            <p:oleObj spid="_x0000_s110596" name="Visio" r:id="rId4" imgW="1474470" imgH="147447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4744"/>
            <a:ext cx="8424936" cy="5472607"/>
          </a:xfrm>
        </p:spPr>
        <p:txBody>
          <a:bodyPr>
            <a:normAutofit/>
          </a:bodyPr>
          <a:lstStyle/>
          <a:p>
            <a:r>
              <a:rPr lang="en-US" dirty="0" smtClean="0"/>
              <a:t>A segmental prediction method for Inter-SDC (</a:t>
            </a:r>
            <a:r>
              <a:rPr lang="en-US" dirty="0" err="1" smtClean="0"/>
              <a:t>segInter</a:t>
            </a:r>
            <a:r>
              <a:rPr lang="en-US" dirty="0" smtClean="0"/>
              <a:t>-SDC) is proposed. </a:t>
            </a:r>
          </a:p>
          <a:p>
            <a:pPr lvl="1"/>
            <a:r>
              <a:rPr lang="en-US" dirty="0" smtClean="0"/>
              <a:t>A flag is signaled whether to use the normal Inter-SDC or the </a:t>
            </a:r>
            <a:r>
              <a:rPr lang="en-US" dirty="0" err="1" smtClean="0"/>
              <a:t>segInter</a:t>
            </a:r>
            <a:r>
              <a:rPr lang="en-US" dirty="0" smtClean="0"/>
              <a:t>-SDC for a CU coded with Inter-SDC mode. </a:t>
            </a:r>
          </a:p>
          <a:p>
            <a:pPr lvl="1"/>
            <a:r>
              <a:rPr lang="en-US" dirty="0" smtClean="0"/>
              <a:t>A block can be divided into 1,2 or 3 segments</a:t>
            </a:r>
          </a:p>
          <a:p>
            <a:pPr lvl="2"/>
            <a:r>
              <a:rPr lang="en-US" dirty="0" smtClean="0"/>
              <a:t>Each segment hold a single reconstructed value</a:t>
            </a:r>
          </a:p>
          <a:p>
            <a:pPr lvl="1"/>
            <a:r>
              <a:rPr lang="en-US" dirty="0" smtClean="0"/>
              <a:t>T</a:t>
            </a:r>
            <a:r>
              <a:rPr lang="en-CA" dirty="0" smtClean="0"/>
              <a:t>wo steps are applied to obtain the reconstructed block from the prediction block.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34535"/>
          </a:xfrm>
        </p:spPr>
        <p:txBody>
          <a:bodyPr/>
          <a:lstStyle/>
          <a:p>
            <a:r>
              <a:rPr lang="en-US" dirty="0" smtClean="0"/>
              <a:t>Step1</a:t>
            </a:r>
            <a:r>
              <a:rPr lang="en-US" smtClean="0"/>
              <a:t>: Classification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268761"/>
            <a:ext cx="8712968" cy="4764854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Samples in the prediction block are classified</a:t>
            </a:r>
          </a:p>
          <a:p>
            <a:pPr lvl="1"/>
            <a:r>
              <a:rPr lang="en-CA" dirty="0" smtClean="0"/>
              <a:t>When there is 1 segment: all samples are in segment 0.</a:t>
            </a:r>
          </a:p>
          <a:p>
            <a:pPr lvl="1"/>
            <a:r>
              <a:rPr lang="en-CA" dirty="0" smtClean="0"/>
              <a:t>When the prediction block is divided into 2 segments:</a:t>
            </a:r>
          </a:p>
          <a:p>
            <a:pPr lvl="2"/>
            <a:r>
              <a:rPr lang="en-CA" dirty="0" smtClean="0"/>
              <a:t>The average value of all the samples in the prediction block serves as a threshold </a:t>
            </a:r>
            <a:r>
              <a:rPr lang="en-CA" i="1" dirty="0" smtClean="0"/>
              <a:t>T</a:t>
            </a:r>
            <a:r>
              <a:rPr lang="en-CA" dirty="0" smtClean="0"/>
              <a:t>.</a:t>
            </a:r>
          </a:p>
          <a:p>
            <a:pPr lvl="2"/>
            <a:r>
              <a:rPr lang="en-CA" dirty="0" smtClean="0"/>
              <a:t>A sample is classified to segment 0 or 1 depending on whether its value is smaller than </a:t>
            </a:r>
            <a:r>
              <a:rPr lang="en-CA" i="1" dirty="0" smtClean="0"/>
              <a:t>T </a:t>
            </a:r>
            <a:r>
              <a:rPr lang="en-CA" dirty="0" smtClean="0"/>
              <a:t>or not.</a:t>
            </a:r>
          </a:p>
          <a:p>
            <a:pPr lvl="1"/>
            <a:r>
              <a:rPr lang="en-CA" dirty="0" smtClean="0"/>
              <a:t>When the prediction block is divided into 3 segments:</a:t>
            </a:r>
          </a:p>
          <a:p>
            <a:pPr lvl="2"/>
            <a:r>
              <a:rPr lang="en-US" i="1" dirty="0" err="1" smtClean="0"/>
              <a:t>Vmax</a:t>
            </a:r>
            <a:r>
              <a:rPr lang="en-US" i="1" dirty="0" smtClean="0"/>
              <a:t> </a:t>
            </a:r>
            <a:r>
              <a:rPr lang="en-US" dirty="0" smtClean="0"/>
              <a:t>and</a:t>
            </a:r>
            <a:r>
              <a:rPr lang="en-US" i="1" dirty="0" smtClean="0"/>
              <a:t> </a:t>
            </a:r>
            <a:r>
              <a:rPr lang="en-US" i="1" dirty="0" err="1" smtClean="0"/>
              <a:t>Vmin</a:t>
            </a:r>
            <a:r>
              <a:rPr lang="en-US" dirty="0" smtClean="0"/>
              <a:t> are the minimum sample value and the maximum sample value in the prediction block respectively</a:t>
            </a:r>
            <a:r>
              <a:rPr lang="en-CA" dirty="0" smtClean="0"/>
              <a:t> </a:t>
            </a:r>
          </a:p>
          <a:p>
            <a:pPr lvl="2"/>
            <a:r>
              <a:rPr lang="en-CA" dirty="0" smtClean="0"/>
              <a:t>Two thresholds 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US" dirty="0" smtClean="0"/>
              <a:t>= (</a:t>
            </a:r>
            <a:r>
              <a:rPr lang="en-US" i="1" dirty="0" err="1" smtClean="0"/>
              <a:t>T+Vmin</a:t>
            </a:r>
            <a:r>
              <a:rPr lang="en-US" dirty="0" smtClean="0"/>
              <a:t>)/2 and </a:t>
            </a:r>
            <a:r>
              <a:rPr lang="en-US" i="1" dirty="0" smtClean="0"/>
              <a:t>T</a:t>
            </a:r>
            <a:r>
              <a:rPr lang="en-US" baseline="-25000" dirty="0" smtClean="0"/>
              <a:t>2</a:t>
            </a:r>
            <a:r>
              <a:rPr lang="en-US" dirty="0" smtClean="0"/>
              <a:t>= (</a:t>
            </a:r>
            <a:r>
              <a:rPr lang="en-US" i="1" dirty="0" err="1" smtClean="0"/>
              <a:t>Vmax+T</a:t>
            </a:r>
            <a:r>
              <a:rPr lang="en-US" dirty="0" smtClean="0"/>
              <a:t>)/2</a:t>
            </a:r>
          </a:p>
          <a:p>
            <a:pPr lvl="2"/>
            <a:r>
              <a:rPr lang="en-CA" dirty="0" smtClean="0"/>
              <a:t>A sample is classified to segment 0, 1, or 2 depending on which of the ranges [0, 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CA" dirty="0" smtClean="0"/>
              <a:t>), [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CA" dirty="0" smtClean="0"/>
              <a:t>,</a:t>
            </a:r>
            <a:r>
              <a:rPr lang="en-US" i="1" dirty="0" smtClean="0"/>
              <a:t> T</a:t>
            </a:r>
            <a:r>
              <a:rPr lang="en-US" baseline="-25000" dirty="0" smtClean="0"/>
              <a:t>2</a:t>
            </a:r>
            <a:r>
              <a:rPr lang="en-CA" dirty="0" smtClean="0"/>
              <a:t>], or (</a:t>
            </a:r>
            <a:r>
              <a:rPr lang="en-US" i="1" dirty="0" smtClean="0"/>
              <a:t>T</a:t>
            </a:r>
            <a:r>
              <a:rPr lang="en-US" baseline="-25000" dirty="0" smtClean="0"/>
              <a:t>2</a:t>
            </a:r>
            <a:r>
              <a:rPr lang="en-US" dirty="0" smtClean="0"/>
              <a:t>,255</a:t>
            </a:r>
            <a:r>
              <a:rPr lang="en-CA" dirty="0" smtClean="0"/>
              <a:t>] its value belongs to.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Step2: Reconstruction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6485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</a:t>
            </a:r>
            <a:r>
              <a:rPr lang="en-CA" dirty="0" smtClean="0"/>
              <a:t> single value is assigned to all samples in each segment of the reconstruction block</a:t>
            </a:r>
          </a:p>
          <a:p>
            <a:pPr lvl="1"/>
            <a:r>
              <a:rPr lang="en-CA" dirty="0" smtClean="0"/>
              <a:t>The single value </a:t>
            </a:r>
            <a:r>
              <a:rPr lang="en-US" i="1" dirty="0" smtClean="0"/>
              <a:t>V</a:t>
            </a:r>
            <a:r>
              <a:rPr lang="en-US" i="1" baseline="-25000" dirty="0" smtClean="0"/>
              <a:t> </a:t>
            </a:r>
            <a:r>
              <a:rPr lang="en-US" dirty="0" smtClean="0"/>
              <a:t>is calculated as </a:t>
            </a:r>
            <a:r>
              <a:rPr lang="en-US" i="1" dirty="0" smtClean="0"/>
              <a:t>V</a:t>
            </a:r>
            <a:r>
              <a:rPr lang="en-US" dirty="0" smtClean="0"/>
              <a:t> =</a:t>
            </a:r>
            <a:r>
              <a:rPr lang="en-US" i="1" dirty="0" smtClean="0"/>
              <a:t> E</a:t>
            </a:r>
            <a:r>
              <a:rPr lang="en-US" dirty="0" smtClean="0"/>
              <a:t> + </a:t>
            </a:r>
            <a:r>
              <a:rPr lang="en-US" i="1" dirty="0" smtClean="0"/>
              <a:t>O</a:t>
            </a:r>
            <a:endParaRPr lang="en-CA" dirty="0" smtClean="0"/>
          </a:p>
          <a:p>
            <a:pPr lvl="1"/>
            <a:r>
              <a:rPr lang="en-US" i="1" dirty="0" smtClean="0"/>
              <a:t>E</a:t>
            </a:r>
            <a:r>
              <a:rPr lang="en-US" dirty="0" smtClean="0"/>
              <a:t> is an estimated value for the segment of the prediction block. </a:t>
            </a:r>
          </a:p>
          <a:p>
            <a:pPr lvl="2"/>
            <a:r>
              <a:rPr lang="en-US" dirty="0" smtClean="0"/>
              <a:t>If there is only one segment, </a:t>
            </a:r>
            <a:r>
              <a:rPr lang="en-US" i="1" dirty="0" smtClean="0"/>
              <a:t>E</a:t>
            </a:r>
            <a:r>
              <a:rPr lang="en-US" dirty="0" smtClean="0"/>
              <a:t>=</a:t>
            </a:r>
            <a:r>
              <a:rPr lang="en-US" i="1" dirty="0" smtClean="0"/>
              <a:t>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Otherwise</a:t>
            </a:r>
            <a:r>
              <a:rPr lang="en-US" i="1" dirty="0" smtClean="0"/>
              <a:t> E</a:t>
            </a:r>
            <a:r>
              <a:rPr lang="en-US" dirty="0" smtClean="0"/>
              <a:t> = </a:t>
            </a:r>
            <a:r>
              <a:rPr lang="en-US" i="1" dirty="0" smtClean="0"/>
              <a:t>V</a:t>
            </a:r>
            <a:r>
              <a:rPr lang="en-US" i="1" baseline="30000" dirty="0" smtClean="0"/>
              <a:t>seg</a:t>
            </a:r>
            <a:r>
              <a:rPr lang="en-US" i="1" baseline="-25000" dirty="0" smtClean="0"/>
              <a:t>pred</a:t>
            </a:r>
            <a:r>
              <a:rPr lang="en-US" baseline="-25000" dirty="0" smtClean="0"/>
              <a:t> </a:t>
            </a:r>
          </a:p>
          <a:p>
            <a:pPr lvl="3"/>
            <a:r>
              <a:rPr lang="en-US" i="1" dirty="0" smtClean="0"/>
              <a:t>V</a:t>
            </a:r>
            <a:r>
              <a:rPr lang="en-US" i="1" baseline="30000" dirty="0" smtClean="0"/>
              <a:t>seg</a:t>
            </a:r>
            <a:r>
              <a:rPr lang="en-US" i="1" baseline="-25000" dirty="0" smtClean="0"/>
              <a:t>pred</a:t>
            </a:r>
            <a:r>
              <a:rPr lang="en-US" i="1" dirty="0" smtClean="0"/>
              <a:t> </a:t>
            </a:r>
            <a:r>
              <a:rPr lang="en-US" dirty="0" smtClean="0"/>
              <a:t>is the sample value appearing most often in the segment of the prediction block.</a:t>
            </a:r>
          </a:p>
          <a:p>
            <a:r>
              <a:rPr lang="en-US" i="1" dirty="0" smtClean="0"/>
              <a:t>O</a:t>
            </a:r>
            <a:r>
              <a:rPr lang="en-US" dirty="0" smtClean="0"/>
              <a:t> is an offset signaled by the encoder</a:t>
            </a:r>
          </a:p>
          <a:p>
            <a:pPr lvl="1"/>
            <a:r>
              <a:rPr lang="en-US" dirty="0" smtClean="0"/>
              <a:t>When DLT is available, </a:t>
            </a:r>
            <a:r>
              <a:rPr lang="en-US" i="1" dirty="0" smtClean="0"/>
              <a:t>O </a:t>
            </a:r>
            <a:r>
              <a:rPr lang="en-US" dirty="0" smtClean="0"/>
              <a:t>is coded with DLT</a:t>
            </a:r>
          </a:p>
          <a:p>
            <a:r>
              <a:rPr lang="en-US" dirty="0" smtClean="0"/>
              <a:t>The segmental prediction method can also be extended to Intra-SDC</a:t>
            </a:r>
          </a:p>
          <a:p>
            <a:pPr lvl="1"/>
            <a:r>
              <a:rPr lang="en-US" dirty="0" smtClean="0"/>
              <a:t>is performed in the same way as </a:t>
            </a:r>
            <a:r>
              <a:rPr lang="en-US" dirty="0" err="1" smtClean="0"/>
              <a:t>segInter</a:t>
            </a:r>
            <a:r>
              <a:rPr lang="en-US" dirty="0" smtClean="0"/>
              <a:t>-SDC except that the prediction block is produced by intra-prediction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for </a:t>
            </a:r>
            <a:r>
              <a:rPr lang="en-US" dirty="0" err="1" smtClean="0"/>
              <a:t>segInter</a:t>
            </a:r>
            <a:r>
              <a:rPr lang="en-US" dirty="0" smtClean="0"/>
              <a:t>-SDC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191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2204864"/>
            <a:ext cx="9073008" cy="290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Six tests are conducted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395537" y="1988841"/>
          <a:ext cx="8280920" cy="2880318"/>
        </p:xfrm>
        <a:graphic>
          <a:graphicData uri="http://schemas.openxmlformats.org/drawingml/2006/table">
            <a:tbl>
              <a:tblPr/>
              <a:tblGrid>
                <a:gridCol w="1324704"/>
                <a:gridCol w="1483607"/>
                <a:gridCol w="1476165"/>
                <a:gridCol w="1116123"/>
                <a:gridCol w="1440160"/>
                <a:gridCol w="1440161"/>
              </a:tblGrid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PMingLiU"/>
                          <a:cs typeface="Times New Roman"/>
                        </a:rPr>
                        <a:t>1 </a:t>
                      </a:r>
                      <a:r>
                        <a:rPr lang="en-US" sz="1600" dirty="0" smtClean="0">
                          <a:latin typeface="Times New Roman"/>
                          <a:ea typeface="PMingLiU"/>
                          <a:cs typeface="Times New Roman"/>
                        </a:rPr>
                        <a:t>segment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PMingLiU"/>
                          <a:cs typeface="Times New Roman"/>
                        </a:rPr>
                        <a:t>2 </a:t>
                      </a:r>
                      <a:r>
                        <a:rPr lang="en-US" sz="1600" dirty="0" smtClean="0">
                          <a:latin typeface="Times New Roman"/>
                          <a:ea typeface="PMingLiU"/>
                          <a:cs typeface="Times New Roman"/>
                        </a:rPr>
                        <a:t>segments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PMingLiU"/>
                          <a:cs typeface="Times New Roman"/>
                        </a:rPr>
                        <a:t>3 </a:t>
                      </a:r>
                      <a:r>
                        <a:rPr lang="en-US" sz="1600" dirty="0" smtClean="0">
                          <a:latin typeface="Times New Roman"/>
                          <a:ea typeface="PMingLiU"/>
                          <a:cs typeface="Times New Roman"/>
                        </a:rPr>
                        <a:t>segments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For Inter-SDC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For Intra-SDC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1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2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3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4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5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6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Test1: Seg1+seg2+seg3 for </a:t>
            </a:r>
            <a:r>
              <a:rPr lang="en-US" dirty="0" err="1" smtClean="0"/>
              <a:t>InterSDC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273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988840"/>
            <a:ext cx="8637003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567</TotalTime>
  <Words>1453</Words>
  <Application>Microsoft Office PowerPoint</Application>
  <PresentationFormat>全屏显示(4:3)</PresentationFormat>
  <Paragraphs>590</Paragraphs>
  <Slides>21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幻灯片 1</vt:lpstr>
      <vt:lpstr>Overall summary</vt:lpstr>
      <vt:lpstr>Introduction</vt:lpstr>
      <vt:lpstr>Proposed method</vt:lpstr>
      <vt:lpstr>Step1: Classification</vt:lpstr>
      <vt:lpstr>Step2: Reconstruction</vt:lpstr>
      <vt:lpstr>An example for segInter-SDC</vt:lpstr>
      <vt:lpstr>Experimental results</vt:lpstr>
      <vt:lpstr>Test1: Seg1+seg2+seg3 for InterSDC</vt:lpstr>
      <vt:lpstr>Test2: seg2+seg3 for InterSDC</vt:lpstr>
      <vt:lpstr>Test 3: Seg1+seg2 for InterSDC</vt:lpstr>
      <vt:lpstr>Test4: seg2 for InterSDC</vt:lpstr>
      <vt:lpstr>Test5: seg2+seg3 for InterSDC and IntraSDC</vt:lpstr>
      <vt:lpstr>Test6:seg2 for InterSDC and IntraSDC</vt:lpstr>
      <vt:lpstr>Conclusion</vt:lpstr>
      <vt:lpstr>Simplification</vt:lpstr>
      <vt:lpstr>Simp test4 : Inter SDC-2Seg</vt:lpstr>
      <vt:lpstr>Simp test6 : Inter SDC-2Seg + Intra SDC-2Seg</vt:lpstr>
      <vt:lpstr>Complexity : DMM4 vs segInter-SDC</vt:lpstr>
      <vt:lpstr>Complexity : Inter vs segInter-SDC</vt:lpstr>
      <vt:lpstr>幻灯片 21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100</cp:revision>
  <dcterms:created xsi:type="dcterms:W3CDTF">2014-03-11T04:25:26Z</dcterms:created>
  <dcterms:modified xsi:type="dcterms:W3CDTF">2014-10-21T09:43:30Z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