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4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55" autoAdjust="0"/>
  </p:normalViewPr>
  <p:slideViewPr>
    <p:cSldViewPr>
      <p:cViewPr varScale="1">
        <p:scale>
          <a:sx n="74" d="100"/>
          <a:sy n="74" d="100"/>
        </p:scale>
        <p:origin x="75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19E7ED-DA8A-48D9-A1FE-834790318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3975792"/>
      </p:ext>
    </p:extLst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19E7ED-DA8A-48D9-A1FE-834790318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6114105"/>
      </p:ext>
    </p:extLst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04025" y="620713"/>
            <a:ext cx="2232025" cy="6121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" y="620713"/>
            <a:ext cx="6543675" cy="6121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19E7ED-DA8A-48D9-A1FE-834790318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1936201"/>
      </p:ext>
    </p:extLst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19E7ED-DA8A-48D9-A1FE-834790318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1001814"/>
      </p:ext>
    </p:extLst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19E7ED-DA8A-48D9-A1FE-834790318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202024"/>
      </p:ext>
    </p:extLst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" y="1600200"/>
            <a:ext cx="4387850" cy="5141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87850" cy="5141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19E7ED-DA8A-48D9-A1FE-834790318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1297686"/>
      </p:ext>
    </p:extLst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19E7ED-DA8A-48D9-A1FE-834790318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7999670"/>
      </p:ext>
    </p:extLst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19E7ED-DA8A-48D9-A1FE-834790318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3177998"/>
      </p:ext>
    </p:extLst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19E7ED-DA8A-48D9-A1FE-834790318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2930084"/>
      </p:ext>
    </p:extLst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19E7ED-DA8A-48D9-A1FE-834790318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1732385"/>
      </p:ext>
    </p:extLst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19E7ED-DA8A-48D9-A1FE-834790318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3072598"/>
      </p:ext>
    </p:extLst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파워포인트(ML로고포함)프레임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6" descr="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50825" y="1446213"/>
            <a:ext cx="8893175" cy="7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908175" y="620713"/>
            <a:ext cx="7019925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9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1600200"/>
            <a:ext cx="8928100" cy="514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58213" y="258763"/>
            <a:ext cx="466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</a:defRPr>
            </a:lvl1pPr>
          </a:lstStyle>
          <a:p>
            <a:fld id="{0919E7ED-DA8A-48D9-A1FE-8347903184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2318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r"/>
  </p:transition>
  <p:timing>
    <p:tnLst>
      <p:par>
        <p:cTn id="1" dur="indefinite" restart="never" nodeType="tmRoot"/>
      </p:par>
    </p:tnLst>
  </p:timing>
  <p:txStyles>
    <p:titleStyle>
      <a:lvl1pPr algn="r" rtl="0" eaLnBrk="1" fontAlgn="base" latinLnBrk="1" hangingPunct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latinLnBrk="1" hangingPunct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2pPr>
      <a:lvl3pPr algn="r" rtl="0" eaLnBrk="1" fontAlgn="base" latinLnBrk="1" hangingPunct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3pPr>
      <a:lvl4pPr algn="r" rtl="0" eaLnBrk="1" fontAlgn="base" latinLnBrk="1" hangingPunct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4pPr>
      <a:lvl5pPr algn="r" rtl="0" eaLnBrk="1" fontAlgn="base" latinLnBrk="1" hangingPunct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5pPr>
      <a:lvl6pPr marL="457200" algn="r" rtl="0" eaLnBrk="1" fontAlgn="base" latinLnBrk="1" hangingPunct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6pPr>
      <a:lvl7pPr marL="914400" algn="r" rtl="0" eaLnBrk="1" fontAlgn="base" latinLnBrk="1" hangingPunct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7pPr>
      <a:lvl8pPr marL="1371600" algn="r" rtl="0" eaLnBrk="1" fontAlgn="base" latinLnBrk="1" hangingPunct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8pPr>
      <a:lvl9pPr marL="1828800" algn="r" rtl="0" eaLnBrk="1" fontAlgn="base" latinLnBrk="1" hangingPunct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9pPr>
    </p:titleStyle>
    <p:bodyStyle>
      <a:lvl1pPr marL="342900" indent="-342900" algn="l" rtl="0" eaLnBrk="1" fontAlgn="base" latinLnBrk="1" hangingPunct="1">
        <a:lnSpc>
          <a:spcPct val="120000"/>
        </a:lnSpc>
        <a:spcBef>
          <a:spcPct val="20000"/>
        </a:spcBef>
        <a:spcAft>
          <a:spcPct val="0"/>
        </a:spcAft>
        <a:buClr>
          <a:srgbClr val="002346"/>
        </a:buClr>
        <a:buFont typeface="Wingdings" pitchFamily="2" charset="2"/>
        <a:buChar char="v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781050" indent="-323850" algn="l" rtl="0" eaLnBrk="1" fontAlgn="base" latinLnBrk="1" hangingPunct="1">
        <a:lnSpc>
          <a:spcPct val="120000"/>
        </a:lnSpc>
        <a:spcBef>
          <a:spcPct val="20000"/>
        </a:spcBef>
        <a:spcAft>
          <a:spcPct val="0"/>
        </a:spcAft>
        <a:buClr>
          <a:srgbClr val="004386"/>
        </a:buClr>
        <a:buFont typeface="Wingdings" pitchFamily="2" charset="2"/>
        <a:buChar char="u"/>
        <a:defRPr kumimoji="1" sz="2000" b="1">
          <a:solidFill>
            <a:schemeClr val="tx1"/>
          </a:solidFill>
          <a:latin typeface="+mn-lt"/>
          <a:ea typeface="+mn-ea"/>
        </a:defRPr>
      </a:lvl2pPr>
      <a:lvl3pPr marL="1255713" indent="-271463" algn="l" rtl="0" eaLnBrk="1" fontAlgn="base" latinLnBrk="1" hangingPunct="1">
        <a:lnSpc>
          <a:spcPct val="120000"/>
        </a:lnSpc>
        <a:spcBef>
          <a:spcPct val="20000"/>
        </a:spcBef>
        <a:spcAft>
          <a:spcPct val="0"/>
        </a:spcAft>
        <a:buFont typeface="Wingdings" pitchFamily="2" charset="2"/>
        <a:buChar char="ü"/>
        <a:defRPr kumimoji="1" sz="2400" b="1">
          <a:solidFill>
            <a:schemeClr val="tx1"/>
          </a:solidFill>
          <a:latin typeface="+mn-lt"/>
          <a:ea typeface="+mn-ea"/>
        </a:defRPr>
      </a:lvl3pPr>
      <a:lvl4pPr marL="1663700" indent="-228600" algn="l" rtl="0" eaLnBrk="1" fontAlgn="base" latinLnBrk="1" hangingPunct="1">
        <a:lnSpc>
          <a:spcPct val="120000"/>
        </a:lnSpc>
        <a:spcBef>
          <a:spcPct val="20000"/>
        </a:spcBef>
        <a:spcAft>
          <a:spcPct val="0"/>
        </a:spcAft>
        <a:buFont typeface="Wingdings" pitchFamily="2" charset="2"/>
        <a:buChar char="§"/>
        <a:defRPr kumimoji="1" sz="1600" b="1">
          <a:solidFill>
            <a:schemeClr val="tx1"/>
          </a:solidFill>
          <a:latin typeface="+mn-lt"/>
          <a:ea typeface="+mn-ea"/>
        </a:defRPr>
      </a:lvl4pPr>
      <a:lvl5pPr marL="2071688" indent="-228600" algn="l" rtl="0" eaLnBrk="1" fontAlgn="base" latinLnBrk="1" hangingPunct="1">
        <a:lnSpc>
          <a:spcPct val="120000"/>
        </a:lnSpc>
        <a:spcBef>
          <a:spcPct val="20000"/>
        </a:spcBef>
        <a:spcAft>
          <a:spcPct val="0"/>
        </a:spcAft>
        <a:buChar char="»"/>
        <a:defRPr kumimoji="1" sz="1600" b="1">
          <a:solidFill>
            <a:schemeClr val="tx1"/>
          </a:solidFill>
          <a:latin typeface="+mn-lt"/>
          <a:ea typeface="+mn-ea"/>
        </a:defRPr>
      </a:lvl5pPr>
      <a:lvl6pPr marL="2528888" indent="-228600" algn="l" rtl="0" eaLnBrk="1" fontAlgn="base" latinLnBrk="1" hangingPunct="1">
        <a:lnSpc>
          <a:spcPct val="120000"/>
        </a:lnSpc>
        <a:spcBef>
          <a:spcPct val="20000"/>
        </a:spcBef>
        <a:spcAft>
          <a:spcPct val="0"/>
        </a:spcAft>
        <a:buChar char="»"/>
        <a:defRPr kumimoji="1" sz="1600" b="1">
          <a:solidFill>
            <a:schemeClr val="tx1"/>
          </a:solidFill>
          <a:latin typeface="+mn-lt"/>
          <a:ea typeface="+mn-ea"/>
        </a:defRPr>
      </a:lvl6pPr>
      <a:lvl7pPr marL="2986088" indent="-228600" algn="l" rtl="0" eaLnBrk="1" fontAlgn="base" latinLnBrk="1" hangingPunct="1">
        <a:lnSpc>
          <a:spcPct val="120000"/>
        </a:lnSpc>
        <a:spcBef>
          <a:spcPct val="20000"/>
        </a:spcBef>
        <a:spcAft>
          <a:spcPct val="0"/>
        </a:spcAft>
        <a:buChar char="»"/>
        <a:defRPr kumimoji="1" sz="1600" b="1">
          <a:solidFill>
            <a:schemeClr val="tx1"/>
          </a:solidFill>
          <a:latin typeface="+mn-lt"/>
          <a:ea typeface="+mn-ea"/>
        </a:defRPr>
      </a:lvl7pPr>
      <a:lvl8pPr marL="3443288" indent="-228600" algn="l" rtl="0" eaLnBrk="1" fontAlgn="base" latinLnBrk="1" hangingPunct="1">
        <a:lnSpc>
          <a:spcPct val="120000"/>
        </a:lnSpc>
        <a:spcBef>
          <a:spcPct val="20000"/>
        </a:spcBef>
        <a:spcAft>
          <a:spcPct val="0"/>
        </a:spcAft>
        <a:buChar char="»"/>
        <a:defRPr kumimoji="1" sz="1600" b="1">
          <a:solidFill>
            <a:schemeClr val="tx1"/>
          </a:solidFill>
          <a:latin typeface="+mn-lt"/>
          <a:ea typeface="+mn-ea"/>
        </a:defRPr>
      </a:lvl8pPr>
      <a:lvl9pPr marL="3900488" indent="-228600" algn="l" rtl="0" eaLnBrk="1" fontAlgn="base" latinLnBrk="1" hangingPunct="1">
        <a:lnSpc>
          <a:spcPct val="120000"/>
        </a:lnSpc>
        <a:spcBef>
          <a:spcPct val="20000"/>
        </a:spcBef>
        <a:spcAft>
          <a:spcPct val="0"/>
        </a:spcAft>
        <a:buChar char="»"/>
        <a:defRPr kumimoji="1" sz="16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Simplification of VSP candidate derivation </a:t>
            </a:r>
            <a:r>
              <a:rPr lang="en-US" altLang="ko-KR" sz="2000" dirty="0" smtClean="0"/>
              <a:t>(JCT3V-I0130)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ETRI* and KHU</a:t>
            </a:r>
          </a:p>
          <a:p>
            <a:r>
              <a:rPr lang="en-US" altLang="ko-KR" sz="2000" dirty="0" smtClean="0"/>
              <a:t>*Gun Bang, Min </a:t>
            </a:r>
            <a:r>
              <a:rPr lang="en-US" altLang="ko-KR" sz="2000" dirty="0" err="1" smtClean="0"/>
              <a:t>Seong</a:t>
            </a:r>
            <a:r>
              <a:rPr lang="en-US" altLang="ko-KR" sz="2000" dirty="0" smtClean="0"/>
              <a:t> Lee, Young Su </a:t>
            </a:r>
            <a:r>
              <a:rPr lang="en-US" altLang="ko-KR" sz="2000" dirty="0" err="1" smtClean="0"/>
              <a:t>Heo</a:t>
            </a:r>
            <a:r>
              <a:rPr lang="en-US" altLang="ko-KR" sz="2000" dirty="0" smtClean="0"/>
              <a:t>, </a:t>
            </a:r>
            <a:r>
              <a:rPr lang="en-US" altLang="ko-KR" sz="2000" dirty="0" err="1" smtClean="0"/>
              <a:t>Gwang</a:t>
            </a:r>
            <a:r>
              <a:rPr lang="en-US" altLang="ko-KR" sz="2000" dirty="0" smtClean="0"/>
              <a:t> </a:t>
            </a:r>
            <a:r>
              <a:rPr lang="en-US" altLang="ko-KR" sz="2000" dirty="0" err="1" smtClean="0"/>
              <a:t>Hoon</a:t>
            </a:r>
            <a:r>
              <a:rPr lang="en-US" altLang="ko-KR" sz="2000" dirty="0" smtClean="0"/>
              <a:t> Park, *</a:t>
            </a:r>
            <a:r>
              <a:rPr lang="en-US" altLang="ko-KR" sz="2000" dirty="0" err="1" smtClean="0"/>
              <a:t>Gwang</a:t>
            </a:r>
            <a:r>
              <a:rPr lang="en-US" altLang="ko-KR" sz="2000" dirty="0" smtClean="0"/>
              <a:t> Soon Lee, *Nam Ho </a:t>
            </a:r>
            <a:r>
              <a:rPr lang="en-US" altLang="ko-KR" sz="2000" dirty="0" err="1" smtClean="0"/>
              <a:t>Hur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00767613"/>
      </p:ext>
    </p:extLst>
  </p:cSld>
  <p:clrMapOvr>
    <a:masterClrMapping/>
  </p:clrMapOvr>
  <p:transition>
    <p:pull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7950" y="1600200"/>
            <a:ext cx="5400154" cy="5141913"/>
          </a:xfrm>
        </p:spPr>
        <p:txBody>
          <a:bodyPr/>
          <a:lstStyle/>
          <a:p>
            <a:r>
              <a:rPr lang="en-US" altLang="ko-KR" dirty="0"/>
              <a:t>In the current HTM, the inherited VSP candidates are derived from all of the spatial neighboring </a:t>
            </a:r>
            <a:r>
              <a:rPr lang="en-US" altLang="ko-KR" dirty="0" smtClean="0"/>
              <a:t>blocks</a:t>
            </a:r>
          </a:p>
          <a:p>
            <a:r>
              <a:rPr lang="en-US" altLang="ko-KR" dirty="0"/>
              <a:t>The current NBDV process derives DV from the </a:t>
            </a:r>
            <a:r>
              <a:rPr lang="en-US" altLang="ko-KR" dirty="0" smtClean="0"/>
              <a:t>first</a:t>
            </a:r>
            <a:r>
              <a:rPr lang="en-US" altLang="ko-KR" dirty="0" smtClean="0"/>
              <a:t> </a:t>
            </a:r>
            <a:r>
              <a:rPr lang="en-US" altLang="ko-KR" dirty="0"/>
              <a:t>available block between left and above block</a:t>
            </a:r>
          </a:p>
          <a:p>
            <a:r>
              <a:rPr lang="en-US" altLang="ko-KR" dirty="0" smtClean="0"/>
              <a:t>However, </a:t>
            </a:r>
            <a:r>
              <a:rPr lang="en-US" altLang="ko-KR" dirty="0"/>
              <a:t>all of </a:t>
            </a:r>
            <a:r>
              <a:rPr lang="en-US" altLang="ko-KR" dirty="0" smtClean="0"/>
              <a:t>these candidates have the same DV with the current CU</a:t>
            </a:r>
          </a:p>
          <a:p>
            <a:r>
              <a:rPr lang="en-US" altLang="ko-KR" dirty="0" smtClean="0"/>
              <a:t>There is no benefit to use multiple inherited VSP candidates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0131" y="1620636"/>
            <a:ext cx="3852138" cy="459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07870"/>
      </p:ext>
    </p:extLst>
  </p:cSld>
  <p:clrMapOvr>
    <a:masterClrMapping/>
  </p:clrMapOvr>
  <p:transition>
    <p:pull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Proposal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Method 1. Skipping for derivation process for default VSP merging candidate</a:t>
            </a:r>
          </a:p>
          <a:p>
            <a:pPr lvl="1"/>
            <a:r>
              <a:rPr lang="en-US" altLang="ko-KR" dirty="0" smtClean="0"/>
              <a:t>If one or more of the inherited VSP candidate is available, derivation process for default VSP merging candidate can be </a:t>
            </a:r>
            <a:r>
              <a:rPr lang="en-US" altLang="ko-KR" u="sng" dirty="0" smtClean="0"/>
              <a:t>skipped</a:t>
            </a:r>
          </a:p>
          <a:p>
            <a:r>
              <a:rPr lang="en-US" altLang="ko-KR" dirty="0" smtClean="0"/>
              <a:t>Method 2. Constraint position of inherited VSP candidates</a:t>
            </a:r>
          </a:p>
          <a:p>
            <a:pPr lvl="1"/>
            <a:r>
              <a:rPr lang="en-US" altLang="ko-KR" dirty="0" smtClean="0"/>
              <a:t>5 blocks </a:t>
            </a:r>
            <a:r>
              <a:rPr lang="ko-KR" altLang="en-US" dirty="0" smtClean="0"/>
              <a:t>→</a:t>
            </a:r>
            <a:r>
              <a:rPr lang="en-US" altLang="ko-KR" dirty="0" smtClean="0"/>
              <a:t> 2 blocks (Left, Above)</a:t>
            </a:r>
          </a:p>
          <a:p>
            <a:pPr lvl="1"/>
            <a:r>
              <a:rPr lang="en-US" altLang="ko-KR" dirty="0" smtClean="0"/>
              <a:t>The first available block is selected as the inherited VSP candidates, and skip derivation process for default VSP candidate</a:t>
            </a:r>
          </a:p>
          <a:p>
            <a:pPr lvl="1"/>
            <a:r>
              <a:rPr lang="en-US" altLang="ko-KR" dirty="0" smtClean="0"/>
              <a:t>If available inherited VSP candidate does not exist, then default VSP candidate derivation process is performed</a:t>
            </a:r>
          </a:p>
        </p:txBody>
      </p:sp>
    </p:spTree>
    <p:extLst>
      <p:ext uri="{BB962C8B-B14F-4D97-AF65-F5344CB8AC3E}">
        <p14:creationId xmlns:p14="http://schemas.microsoft.com/office/powerpoint/2010/main" val="2543382651"/>
      </p:ext>
    </p:extLst>
  </p:cSld>
  <p:clrMapOvr>
    <a:masterClrMapping/>
  </p:clrMapOvr>
  <p:transition>
    <p:pull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Proposal</a:t>
            </a:r>
            <a:endParaRPr lang="ko-KR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988840"/>
            <a:ext cx="5184576" cy="4363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3324362"/>
      </p:ext>
    </p:extLst>
  </p:cSld>
  <p:clrMapOvr>
    <a:masterClrMapping/>
  </p:clrMapOvr>
  <p:transition>
    <p:pull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Proposal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By proposed simplification, MCL could have only one VSP merging candidate with no redundancy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068960"/>
            <a:ext cx="5470827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8875232"/>
      </p:ext>
    </p:extLst>
  </p:cSld>
  <p:clrMapOvr>
    <a:masterClrMapping/>
  </p:clrMapOvr>
  <p:transition>
    <p:pull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Default VSP Derivation Skip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52936"/>
            <a:ext cx="8524561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2886381"/>
      </p:ext>
    </p:extLst>
  </p:cSld>
  <p:clrMapOvr>
    <a:masterClrMapping/>
  </p:clrMapOvr>
  <p:transition>
    <p:pull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Limit inheritance VSP </a:t>
            </a:r>
            <a:r>
              <a:rPr lang="en-US" altLang="ko-KR" dirty="0" err="1" smtClean="0"/>
              <a:t>cand</a:t>
            </a:r>
            <a:r>
              <a:rPr lang="en-US" altLang="ko-KR" dirty="0" smtClean="0"/>
              <a:t>. Position + default VSP skip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52936"/>
            <a:ext cx="8524561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2811544"/>
      </p:ext>
    </p:extLst>
  </p:cSld>
  <p:clrMapOvr>
    <a:masterClrMapping/>
  </p:clrMapOvr>
  <p:transition>
    <p:pull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ko-KR" sz="1200" dirty="0" smtClean="0"/>
              <a:t>In the method 1, Skipping </a:t>
            </a:r>
            <a:r>
              <a:rPr lang="en-CA" altLang="ko-KR" sz="1200" dirty="0"/>
              <a:t>derivation process of </a:t>
            </a:r>
            <a:r>
              <a:rPr lang="en-CA" altLang="ko-KR" sz="1200" dirty="0" smtClean="0"/>
              <a:t>default VSP </a:t>
            </a:r>
            <a:r>
              <a:rPr lang="en-CA" altLang="ko-KR" sz="1200" dirty="0"/>
              <a:t>merging candidate </a:t>
            </a:r>
            <a:r>
              <a:rPr lang="en-CA" altLang="ko-KR" sz="1200" dirty="0" smtClean="0"/>
              <a:t>are proposed when </a:t>
            </a:r>
            <a:r>
              <a:rPr lang="en-CA" altLang="ko-KR" sz="1200" dirty="0"/>
              <a:t>at lease one inherited VSP candidates is available</a:t>
            </a:r>
            <a:r>
              <a:rPr lang="en-CA" altLang="ko-KR" sz="1200" dirty="0" smtClean="0"/>
              <a:t>.</a:t>
            </a:r>
          </a:p>
          <a:p>
            <a:pPr lvl="1"/>
            <a:r>
              <a:rPr lang="en-CA" altLang="ko-KR" sz="1100" dirty="0" smtClean="0"/>
              <a:t>The coding gain is -0.01% in total BD-Rate</a:t>
            </a:r>
          </a:p>
          <a:p>
            <a:pPr lvl="1"/>
            <a:r>
              <a:rPr lang="en-US" altLang="ko-KR" sz="1100" dirty="0" smtClean="0"/>
              <a:t>By this proposed method, the number of derivation process can be </a:t>
            </a:r>
            <a:r>
              <a:rPr lang="en-US" altLang="ko-KR" sz="1100" dirty="0" smtClean="0"/>
              <a:t>reduced</a:t>
            </a:r>
          </a:p>
          <a:p>
            <a:pPr lvl="1"/>
            <a:endParaRPr lang="en-CA" altLang="ko-KR" sz="1100" dirty="0" smtClean="0"/>
          </a:p>
          <a:p>
            <a:endParaRPr lang="en-CA" altLang="ko-KR" sz="1200" dirty="0" smtClean="0"/>
          </a:p>
          <a:p>
            <a:endParaRPr lang="en-CA" altLang="ko-KR" sz="1200" dirty="0"/>
          </a:p>
          <a:p>
            <a:endParaRPr lang="en-CA" altLang="ko-KR" sz="1200" dirty="0" smtClean="0"/>
          </a:p>
          <a:p>
            <a:r>
              <a:rPr lang="en-CA" altLang="ko-KR" sz="1200" dirty="0" smtClean="0"/>
              <a:t>In </a:t>
            </a:r>
            <a:r>
              <a:rPr lang="en-CA" altLang="ko-KR" sz="1200" dirty="0" smtClean="0"/>
              <a:t>the method 2, the </a:t>
            </a:r>
            <a:r>
              <a:rPr lang="en-CA" altLang="ko-KR" sz="1200" dirty="0" smtClean="0"/>
              <a:t>positions </a:t>
            </a:r>
            <a:r>
              <a:rPr lang="en-CA" altLang="ko-KR" sz="1200" dirty="0"/>
              <a:t>of inherited VSP candidate </a:t>
            </a:r>
            <a:r>
              <a:rPr lang="en-CA" altLang="ko-KR" sz="1200" dirty="0" smtClean="0"/>
              <a:t>are </a:t>
            </a:r>
            <a:r>
              <a:rPr lang="en-CA" altLang="ko-KR" sz="1200" dirty="0"/>
              <a:t>constrained to two (A1, B</a:t>
            </a:r>
            <a:r>
              <a:rPr lang="en-CA" altLang="ko-KR" sz="1200" baseline="-25000" dirty="0"/>
              <a:t>1</a:t>
            </a:r>
            <a:r>
              <a:rPr lang="en-CA" altLang="ko-KR" sz="1200" dirty="0"/>
              <a:t>) </a:t>
            </a:r>
            <a:r>
              <a:rPr lang="en-CA" altLang="ko-KR" sz="1200" dirty="0" smtClean="0"/>
              <a:t>blocks</a:t>
            </a:r>
            <a:endParaRPr lang="en-CA" altLang="ko-KR" sz="1200" dirty="0" smtClean="0"/>
          </a:p>
          <a:p>
            <a:pPr lvl="1"/>
            <a:r>
              <a:rPr lang="en-CA" altLang="ko-KR" sz="1100" dirty="0" smtClean="0"/>
              <a:t>The available </a:t>
            </a:r>
            <a:r>
              <a:rPr lang="en-CA" altLang="ko-KR" sz="1100" dirty="0"/>
              <a:t>one </a:t>
            </a:r>
            <a:r>
              <a:rPr lang="en-CA" altLang="ko-KR" sz="1100" dirty="0" smtClean="0"/>
              <a:t>of A1 and B1 is </a:t>
            </a:r>
            <a:r>
              <a:rPr lang="en-CA" altLang="ko-KR" sz="1100" dirty="0"/>
              <a:t>used </a:t>
            </a:r>
            <a:r>
              <a:rPr lang="en-CA" altLang="ko-KR" sz="1100" dirty="0" smtClean="0"/>
              <a:t>by </a:t>
            </a:r>
            <a:r>
              <a:rPr lang="en-CA" altLang="ko-KR" sz="1100" dirty="0"/>
              <a:t>the inherited </a:t>
            </a:r>
            <a:r>
              <a:rPr lang="en-US" altLang="ko-KR" sz="1100" dirty="0" smtClean="0"/>
              <a:t>VSP </a:t>
            </a:r>
            <a:r>
              <a:rPr lang="en-CA" altLang="ko-KR" sz="1100" dirty="0" smtClean="0"/>
              <a:t>and then default </a:t>
            </a:r>
            <a:r>
              <a:rPr lang="en-CA" altLang="ko-KR" sz="1100" dirty="0"/>
              <a:t>VSP </a:t>
            </a:r>
            <a:r>
              <a:rPr lang="en-CA" altLang="ko-KR" sz="1100" dirty="0" smtClean="0"/>
              <a:t>candidate process can be skipped.</a:t>
            </a:r>
            <a:endParaRPr lang="en-CA" altLang="ko-KR" sz="1100" dirty="0" smtClean="0"/>
          </a:p>
          <a:p>
            <a:pPr lvl="1"/>
            <a:r>
              <a:rPr lang="en-CA" altLang="ko-KR" sz="1100" dirty="0"/>
              <a:t>The coding gain is -</a:t>
            </a:r>
            <a:r>
              <a:rPr lang="en-CA" altLang="ko-KR" sz="1100" dirty="0" smtClean="0"/>
              <a:t>0.02% </a:t>
            </a:r>
            <a:r>
              <a:rPr lang="en-CA" altLang="ko-KR" sz="1100" dirty="0"/>
              <a:t>in total </a:t>
            </a:r>
            <a:r>
              <a:rPr lang="en-CA" altLang="ko-KR" sz="1100" dirty="0" smtClean="0"/>
              <a:t>BD-Rate</a:t>
            </a:r>
          </a:p>
          <a:p>
            <a:pPr lvl="1"/>
            <a:r>
              <a:rPr lang="en-US" altLang="ko-KR" sz="1100" dirty="0" smtClean="0"/>
              <a:t>As a benefit, </a:t>
            </a:r>
          </a:p>
          <a:p>
            <a:pPr lvl="2"/>
            <a:r>
              <a:rPr lang="en-US" altLang="ko-KR" sz="1050" dirty="0" smtClean="0"/>
              <a:t>The </a:t>
            </a:r>
            <a:r>
              <a:rPr lang="en-US" altLang="ko-KR" sz="1050" dirty="0" smtClean="0"/>
              <a:t>memory access rate related with VSP flag can be </a:t>
            </a:r>
            <a:r>
              <a:rPr lang="en-US" altLang="ko-KR" sz="1050" dirty="0" smtClean="0"/>
              <a:t>reduced</a:t>
            </a:r>
          </a:p>
          <a:p>
            <a:pPr lvl="2"/>
            <a:r>
              <a:rPr lang="en-US" altLang="ko-KR" sz="1050" dirty="0" smtClean="0"/>
              <a:t>The </a:t>
            </a:r>
            <a:r>
              <a:rPr lang="en-US" altLang="ko-KR" sz="1050" dirty="0" smtClean="0"/>
              <a:t>number of derivation process decreases. and redundant candidates in MCL are removed</a:t>
            </a:r>
            <a:r>
              <a:rPr lang="en-US" altLang="ko-KR" sz="1050" dirty="0" smtClean="0"/>
              <a:t>.</a:t>
            </a:r>
          </a:p>
          <a:p>
            <a:pPr lvl="2"/>
            <a:endParaRPr lang="en-US" altLang="ko-KR" sz="1050" dirty="0"/>
          </a:p>
          <a:p>
            <a:pPr lvl="2"/>
            <a:endParaRPr lang="en-US" altLang="ko-KR" sz="1050" dirty="0" smtClean="0"/>
          </a:p>
          <a:p>
            <a:pPr lvl="1"/>
            <a:endParaRPr lang="en-US" altLang="ko-KR" sz="1100" dirty="0"/>
          </a:p>
          <a:p>
            <a:endParaRPr lang="en-US" altLang="ko-KR" sz="1200" dirty="0" smtClean="0"/>
          </a:p>
          <a:p>
            <a:endParaRPr lang="en-US" altLang="ko-KR" sz="1200" dirty="0"/>
          </a:p>
          <a:p>
            <a:endParaRPr lang="en-US" altLang="ko-KR" sz="1200" dirty="0" smtClean="0"/>
          </a:p>
          <a:p>
            <a:r>
              <a:rPr lang="en-US" altLang="ko-KR" sz="1200" smtClean="0"/>
              <a:t>Thank </a:t>
            </a:r>
            <a:r>
              <a:rPr lang="en-US" altLang="ko-KR" sz="1200" dirty="0" smtClean="0"/>
              <a:t>you for </a:t>
            </a:r>
            <a:r>
              <a:rPr lang="en-US" sz="1200" dirty="0"/>
              <a:t>Zhejiang </a:t>
            </a:r>
            <a:r>
              <a:rPr lang="en-US" sz="1200" dirty="0" smtClean="0"/>
              <a:t>University’s cross-checking(JCT3V-I0174)</a:t>
            </a:r>
            <a:r>
              <a:rPr lang="en-US" altLang="ko-KR" sz="1200" dirty="0" smtClean="0"/>
              <a:t> </a:t>
            </a:r>
            <a:endParaRPr lang="en-CA" altLang="ko-KR" sz="12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5115737"/>
            <a:ext cx="5976898" cy="1268008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700" y="2636912"/>
            <a:ext cx="6120914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294263"/>
      </p:ext>
    </p:extLst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[20130726] JCT3V-E0214_d2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HY헤드라인M"/>
        <a:ea typeface="HY헤드라인M"/>
        <a:cs typeface=""/>
      </a:majorFont>
      <a:minorFont>
        <a:latin typeface="Arial"/>
        <a:ea typeface="새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새굴림" pitchFamily="18" charset="-127"/>
            <a:ea typeface="새굴림" pitchFamily="18" charset="-127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[20130726] JCT3V-E0214_d2</Template>
  <TotalTime>1743</TotalTime>
  <Words>360</Words>
  <Application>Microsoft Office PowerPoint</Application>
  <PresentationFormat>화면 슬라이드 쇼(4:3)</PresentationFormat>
  <Paragraphs>43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3" baseType="lpstr">
      <vt:lpstr>HY헤드라인M</vt:lpstr>
      <vt:lpstr>새굴림</vt:lpstr>
      <vt:lpstr>Arial</vt:lpstr>
      <vt:lpstr>Wingdings</vt:lpstr>
      <vt:lpstr>[20130726] JCT3V-E0214_d2</vt:lpstr>
      <vt:lpstr>Simplification of VSP candidate derivation (JCT3V-I0130)</vt:lpstr>
      <vt:lpstr>Introduction</vt:lpstr>
      <vt:lpstr>Proposal</vt:lpstr>
      <vt:lpstr>Proposal</vt:lpstr>
      <vt:lpstr>Proposal</vt:lpstr>
      <vt:lpstr>Result</vt:lpstr>
      <vt:lpstr>Result</vt:lpstr>
      <vt:lpstr>Conclusion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JCT3V-I0130</dc:title>
  <dc:creator>Administrator</dc:creator>
  <cp:lastModifiedBy>GUN BANG</cp:lastModifiedBy>
  <cp:revision>20</cp:revision>
  <dcterms:created xsi:type="dcterms:W3CDTF">2014-06-30T05:30:21Z</dcterms:created>
  <dcterms:modified xsi:type="dcterms:W3CDTF">2014-07-04T03:17:23Z</dcterms:modified>
</cp:coreProperties>
</file>