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13"/>
  </p:notesMasterIdLst>
  <p:handoutMasterIdLst>
    <p:handoutMasterId r:id="rId14"/>
  </p:handoutMasterIdLst>
  <p:sldIdLst>
    <p:sldId id="402" r:id="rId3"/>
    <p:sldId id="403" r:id="rId4"/>
    <p:sldId id="404" r:id="rId5"/>
    <p:sldId id="411" r:id="rId6"/>
    <p:sldId id="406" r:id="rId7"/>
    <p:sldId id="407" r:id="rId8"/>
    <p:sldId id="408" r:id="rId9"/>
    <p:sldId id="409" r:id="rId10"/>
    <p:sldId id="405" r:id="rId11"/>
    <p:sldId id="410" r:id="rId12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FF00"/>
    <a:srgbClr val="00CC00"/>
    <a:srgbClr val="DDDDDD"/>
    <a:srgbClr val="FFCC99"/>
    <a:srgbClr val="0000CC"/>
    <a:srgbClr val="FFFFCC"/>
    <a:srgbClr val="CC0000"/>
    <a:srgbClr val="B2B2B2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267" autoAdjust="0"/>
    <p:restoredTop sz="93695" autoAdjust="0"/>
  </p:normalViewPr>
  <p:slideViewPr>
    <p:cSldViewPr>
      <p:cViewPr varScale="1">
        <p:scale>
          <a:sx n="63" d="100"/>
          <a:sy n="63" d="100"/>
        </p:scale>
        <p:origin x="-1248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6F127B9-216C-4BF2-88B5-FC5676F839FA}" type="datetimeFigureOut">
              <a:rPr lang="ko-KR" altLang="en-US"/>
              <a:pPr>
                <a:defRPr/>
              </a:pPr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6029603-8997-41BD-9348-B50F03EE81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495BF92-66FB-4FFD-B23B-0187FD2AE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1D31-BDAF-451F-83BB-0B4F7B980C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B5315-5F79-4669-83BA-37D9E51B7AE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D7643-72BB-4CA0-93B2-D3813D9D5E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AEA35930-4F92-4E04-B5D4-FCE670BC0D4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7F325-DD53-476D-85EF-0B1F23327C1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7C585-9483-4ACB-8C96-16DE9626132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2098-8D18-4BDA-B51F-BBD7964066F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E5CF5-0131-47AF-AA55-9345F8E3188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965B2-C809-421C-A83A-58F6B492919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EDCD4-F6C9-4DB0-B785-84CE446C9E3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4D513-8018-4B20-9EA1-98259D7C8B8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CD105FA-D006-4CE8-9D66-5D8D603C1F0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AHG5: Coding results for flexible coding order (FCO)</a:t>
            </a:r>
          </a:p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((JCT3V-I0116)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441482" y="5378450"/>
            <a:ext cx="1023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July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Summary of tests</a:t>
            </a:r>
          </a:p>
          <a:p>
            <a:pPr lvl="1"/>
            <a:r>
              <a:rPr lang="en-GB" altLang="ko-KR" dirty="0" smtClean="0"/>
              <a:t>Coding performance of </a:t>
            </a:r>
            <a:r>
              <a:rPr lang="en-US" altLang="ko-KR" dirty="0" smtClean="0"/>
              <a:t>texture coding tools are improved by FCO consistently</a:t>
            </a:r>
          </a:p>
          <a:p>
            <a:pPr lvl="1"/>
            <a:r>
              <a:rPr lang="en-US" altLang="ko-KR" dirty="0" smtClean="0"/>
              <a:t>Synthesized PSNR of FCO is degraded by disabling MPI and using VSO with un-coded texture  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Conclusion</a:t>
            </a:r>
          </a:p>
          <a:p>
            <a:pPr lvl="1"/>
            <a:r>
              <a:rPr lang="en-US" altLang="ko-KR" dirty="0" smtClean="0"/>
              <a:t>This contribution proposes to support FCO in 3D-HEVC</a:t>
            </a:r>
          </a:p>
          <a:p>
            <a:pPr lvl="1"/>
            <a:r>
              <a:rPr lang="en-US" altLang="ko-KR" dirty="0" smtClean="0"/>
              <a:t>Decoder can be aware of a more accurate depth reference according to coding order</a:t>
            </a:r>
          </a:p>
          <a:p>
            <a:pPr lvl="1"/>
            <a:r>
              <a:rPr lang="en-US" altLang="ko-KR" dirty="0" smtClean="0"/>
              <a:t>It is recommended to include the proposed method to the next 3D-HEVC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023910" y="2130677"/>
          <a:ext cx="7858179" cy="2143140"/>
        </p:xfrm>
        <a:graphic>
          <a:graphicData uri="http://schemas.openxmlformats.org/drawingml/2006/table">
            <a:tbl>
              <a:tblPr/>
              <a:tblGrid>
                <a:gridCol w="2572899"/>
                <a:gridCol w="1761760"/>
                <a:gridCol w="1761760"/>
                <a:gridCol w="1761760"/>
              </a:tblGrid>
              <a:tr h="357190">
                <a:tc>
                  <a:txBody>
                    <a:bodyPr/>
                    <a:lstStyle/>
                    <a:p>
                      <a:endParaRPr lang="ko-KR" altLang="en-US" sz="10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video PSNR </a:t>
                      </a:r>
                      <a: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b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video </a:t>
                      </a:r>
                      <a:r>
                        <a:rPr lang="en-US" altLang="en-US" sz="1000" b="0" i="0" u="none" strike="noStrike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bitrate</a:t>
                      </a:r>
                      <a:endParaRPr lang="en-US" altLang="en-US" sz="10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video PSNR </a:t>
                      </a:r>
                      <a: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b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</a:t>
                      </a:r>
                      <a:r>
                        <a:rPr lang="en-US" altLang="en-US" sz="1000" b="0" i="0" u="none" strike="noStrike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bitrate</a:t>
                      </a:r>
                      <a:endParaRPr lang="en-US" altLang="en-US" sz="10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en-US" sz="1000" b="0" i="0" u="none" strike="noStrike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synth</a:t>
                      </a:r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PSNR </a:t>
                      </a:r>
                      <a: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b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en-US" altLang="en-US" sz="10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total </a:t>
                      </a:r>
                      <a:r>
                        <a:rPr lang="en-US" altLang="en-US" sz="1000" b="0" i="0" u="none" strike="noStrike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bitrate</a:t>
                      </a:r>
                      <a:r>
                        <a:rPr lang="en-US" altLang="en-US" sz="10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Test-1</a:t>
                      </a:r>
                      <a:b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</a:b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FCO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-0.06%</a:t>
                      </a:r>
                      <a:endParaRPr lang="ko-KR" sz="1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2.13%</a:t>
                      </a:r>
                      <a:endParaRPr lang="ko-KR" sz="1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1.31%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Test-2</a:t>
                      </a:r>
                      <a:b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</a:b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FCO + DoNBDV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-</a:t>
                      </a: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0.25%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1.95%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1.16%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Test-3</a:t>
                      </a:r>
                      <a:b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</a:b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FCO + </a:t>
                      </a: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VSP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-</a:t>
                      </a: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0.28%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1.92%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1.08%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Test-4</a:t>
                      </a:r>
                      <a:b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</a:b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FCO + </a:t>
                      </a: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DBBP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-</a:t>
                      </a: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0.17%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2.02%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1.20%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Test-5</a:t>
                      </a:r>
                      <a:br>
                        <a:rPr lang="en-US" sz="100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</a:br>
                      <a:r>
                        <a:rPr lang="en-US" sz="100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FCO + DoNBDV + DBBP + VSP</a:t>
                      </a:r>
                      <a:endParaRPr lang="ko-KR" sz="1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-</a:t>
                      </a: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0.34%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 smtClean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1.87%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00" dirty="0">
                          <a:solidFill>
                            <a:srgbClr val="01000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1.02%</a:t>
                      </a:r>
                      <a:endParaRPr lang="ko-KR" sz="1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Background</a:t>
            </a:r>
          </a:p>
          <a:p>
            <a:pPr lvl="1"/>
            <a:r>
              <a:rPr lang="en-CA" altLang="ko-KR" dirty="0" smtClean="0"/>
              <a:t>Flexible coding order (FCO) scheme is only available in a software </a:t>
            </a:r>
          </a:p>
          <a:p>
            <a:pPr lvl="1"/>
            <a:r>
              <a:rPr lang="en-CA" altLang="ko-KR" dirty="0" smtClean="0"/>
              <a:t>The draft text is implicitly designed for a texture-first coding order</a:t>
            </a:r>
          </a:p>
          <a:p>
            <a:pPr lvl="1"/>
            <a:r>
              <a:rPr lang="en-CA" altLang="ko-KR" dirty="0" smtClean="0"/>
              <a:t>A depth-first coding gain might be potentially increased by exploiting collocated depth information like the texture-first coding is doing using texture information in the same view </a:t>
            </a:r>
          </a:p>
          <a:p>
            <a:pPr lvl="1"/>
            <a:endParaRPr lang="ko-KR" altLang="ko-KR" dirty="0" smtClean="0"/>
          </a:p>
          <a:p>
            <a:r>
              <a:rPr lang="en-CA" altLang="ko-KR" dirty="0" smtClean="0"/>
              <a:t>Proposed method</a:t>
            </a:r>
            <a:endParaRPr lang="en-US" altLang="en-US" dirty="0" smtClean="0">
              <a:ea typeface="돋움" pitchFamily="50" charset="-127"/>
            </a:endParaRPr>
          </a:p>
          <a:p>
            <a:pPr lvl="1"/>
            <a:r>
              <a:rPr lang="en-US" altLang="en-US" dirty="0" smtClean="0">
                <a:ea typeface="돋움" pitchFamily="50" charset="-127"/>
              </a:rPr>
              <a:t>To support FCO </a:t>
            </a:r>
            <a:r>
              <a:rPr lang="en-CA" altLang="ko-KR" dirty="0" smtClean="0"/>
              <a:t>functionality </a:t>
            </a:r>
            <a:r>
              <a:rPr lang="en-US" altLang="en-US" dirty="0" smtClean="0">
                <a:ea typeface="돋움" pitchFamily="50" charset="-127"/>
              </a:rPr>
              <a:t>in 3D-HEVC</a:t>
            </a:r>
          </a:p>
          <a:p>
            <a:pPr lvl="2"/>
            <a:r>
              <a:rPr lang="en-US" altLang="ko-KR" sz="1800" dirty="0" smtClean="0">
                <a:ea typeface="돋움" pitchFamily="50" charset="-127"/>
              </a:rPr>
              <a:t>Bug fixes and software modification for checking </a:t>
            </a:r>
            <a:r>
              <a:rPr lang="en-US" altLang="ko-KR" sz="1800" dirty="0" smtClean="0"/>
              <a:t>the corresponding texture</a:t>
            </a:r>
            <a:endParaRPr lang="en-US" altLang="ko-KR" sz="1800" dirty="0" smtClean="0">
              <a:ea typeface="돋움" pitchFamily="50" charset="-127"/>
            </a:endParaRPr>
          </a:p>
          <a:p>
            <a:pPr lvl="2"/>
            <a:r>
              <a:rPr lang="en-US" altLang="ko-KR" sz="1800" dirty="0" smtClean="0">
                <a:ea typeface="돋움" pitchFamily="50" charset="-127"/>
              </a:rPr>
              <a:t>Text modification for selecting an adaptive depth reference by coding order</a:t>
            </a:r>
          </a:p>
          <a:p>
            <a:pPr lvl="2"/>
            <a:endParaRPr lang="en-US" altLang="ko-KR" b="1" dirty="0" smtClean="0">
              <a:ea typeface="돋움" pitchFamily="50" charset="-127"/>
            </a:endParaRPr>
          </a:p>
          <a:p>
            <a:r>
              <a:rPr lang="en-US" altLang="ko-KR" dirty="0" smtClean="0"/>
              <a:t>Crosscheck </a:t>
            </a:r>
          </a:p>
          <a:p>
            <a:pPr lvl="1"/>
            <a:r>
              <a:rPr lang="en-US" altLang="ko-KR" dirty="0" smtClean="0"/>
              <a:t>JCT3V-I0182 (by NTT)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Modifications to support FCO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142984"/>
          <a:ext cx="9358378" cy="5143535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928694"/>
                <a:gridCol w="4014643"/>
                <a:gridCol w="4415041"/>
              </a:tblGrid>
              <a:tr h="3650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Tool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Software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odification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Text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modification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59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MPI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1) For dependant depth coding, </a:t>
                      </a: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mpi_flag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altLang="ko-KR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layerId</a:t>
                      </a: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] in VPS sets to 0 specifies that motion parameter inheritance is not used. </a:t>
                      </a:r>
                      <a:b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2) Checking process to determine whether the corresponding texture for MPI tool is available or not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686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DDD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hangingPunct="0"/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Checking process to determine whether the corresponding texture for DDD tool is available or not. </a:t>
                      </a:r>
                      <a:endParaRPr lang="ko-KR" altLang="ko-KR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Add </a:t>
                      </a:r>
                      <a:r>
                        <a:rPr lang="en-CA" altLang="ko-KR" sz="12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ddd_flag</a:t>
                      </a:r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lang="en-CA" altLang="ko-KR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layerId</a:t>
                      </a:r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syntax element in VPS. </a:t>
                      </a:r>
                      <a:r>
                        <a:rPr lang="en-CA" altLang="ko-KR" sz="12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ddd_flag</a:t>
                      </a:r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</a:t>
                      </a:r>
                      <a:r>
                        <a:rPr lang="en-CA" altLang="ko-KR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layerId</a:t>
                      </a:r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] 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equal to 0 specifies disparity derived depth coding is not used for the layer with </a:t>
                      </a:r>
                      <a:r>
                        <a:rPr lang="en-US" altLang="ko-KR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nuh_layer_id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equal to </a:t>
                      </a:r>
                      <a:r>
                        <a:rPr lang="en-US" altLang="ko-KR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layerId</a:t>
                      </a: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endParaRPr lang="ko-KR" altLang="ko-KR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318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DMM4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1) Fix a compile error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en-US" altLang="ko-KR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950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QTL/PC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1) For dependant depth coding, QTL/PC flag in SPS sets to 0 specifies that quad-tree limitation is not used. </a:t>
                      </a:r>
                      <a:b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Note: QTL/PC syntax elements in SPS will be moved to VPS. </a:t>
                      </a:r>
                    </a:p>
                    <a:p>
                      <a:pPr algn="l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2) Checking process to determine whether the corresponding texture for QTL/PC is available or not.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en-US" altLang="ko-KR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413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DoNBDV/VSP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No changes</a:t>
                      </a:r>
                      <a:endParaRPr lang="ko-KR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Checking process to </a:t>
                      </a:r>
                      <a:r>
                        <a:rPr lang="en-CA" altLang="ko-KR" sz="1200" kern="120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determine whether collocated depth</a:t>
                      </a:r>
                      <a:r>
                        <a:rPr lang="en-CA" altLang="ko-KR" sz="1200" kern="120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is used or base depth is used </a:t>
                      </a:r>
                      <a:endParaRPr lang="ko-KR" altLang="ko-KR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977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DBBP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1) Bug fix to get virtual depth block from a co-located block position in a LCU instead of a top-left position of a LCU. 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686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Cam </a:t>
                      </a:r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Param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1) Camera parameters are transmitted in depth picture, and a texture picture inherits camera parameters from the depth picture of the same view.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en-US" altLang="ko-KR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conditions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ko-KR" dirty="0" smtClean="0"/>
              <a:t>The proposed method is </a:t>
            </a:r>
            <a:r>
              <a:rPr lang="en-US" altLang="ko-KR" dirty="0" smtClean="0"/>
              <a:t>integrated on 3D-HTM 11.0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66654" y="1357297"/>
          <a:ext cx="9358388" cy="4877279"/>
        </p:xfrm>
        <a:graphic>
          <a:graphicData uri="http://schemas.openxmlformats.org/drawingml/2006/table">
            <a:tbl>
              <a:tblPr/>
              <a:tblGrid>
                <a:gridCol w="486465"/>
                <a:gridCol w="729697"/>
                <a:gridCol w="784102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</a:tblGrid>
              <a:tr h="392909">
                <a:tc rowSpan="2"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               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                               To be coded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          Reference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HTM-11.0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맑은 고딕"/>
                        </a:rPr>
                        <a:t>Test 1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</a:rPr>
                        <a:t>Test 2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</a:rPr>
                        <a:t>Test 3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</a:rPr>
                        <a:t>Test 4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맑은 고딕"/>
                        </a:rPr>
                        <a:t>Test 5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2909">
                <a:tc gridSpan="3"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view 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Depend. view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view 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Depend. view</a:t>
                      </a:r>
                      <a:endParaRPr lang="ko-KR" alt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view 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Depend. view</a:t>
                      </a:r>
                      <a:endParaRPr lang="ko-KR" alt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view 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Depend. view</a:t>
                      </a:r>
                      <a:endParaRPr lang="ko-KR" alt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view 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Depend. view</a:t>
                      </a:r>
                      <a:endParaRPr lang="ko-KR" alt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view 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Depend. view</a:t>
                      </a:r>
                      <a:endParaRPr lang="ko-KR" alt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Depth coding</a:t>
                      </a:r>
                    </a:p>
                    <a:p>
                      <a:pPr algn="ctr"/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Tool</a:t>
                      </a:r>
                      <a:endParaRPr lang="ko-KR" altLang="en-US" sz="1100" b="1" kern="12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+mn-cs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맑은 고딕"/>
                        </a:rPr>
                        <a:t>MPI, DMM4, QTL/PC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texture</a:t>
                      </a:r>
                      <a:endParaRPr lang="ko-KR" alt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Collocated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texture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맑은 고딕"/>
                        </a:rPr>
                        <a:t>DDD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texture</a:t>
                      </a:r>
                      <a:endParaRPr lang="ko-KR" altLang="ko-KR" sz="1100" dirty="0" smtClean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Collocated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texture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x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rowSpan="6">
                  <a:txBody>
                    <a:bodyPr/>
                    <a:lstStyle/>
                    <a:p>
                      <a:pPr algn="ctr"/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+mn-cs"/>
                        </a:rPr>
                        <a:t>Texture coding tool</a:t>
                      </a:r>
                      <a:endParaRPr lang="ko-KR" altLang="en-US" sz="1100" b="1" kern="12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+mn-cs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latin typeface="Times New Roman"/>
                          <a:ea typeface="맑은 고딕"/>
                        </a:rPr>
                        <a:t>DoNBDV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depth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Collocated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depth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맑은 고딕"/>
                        </a:rPr>
                        <a:t>VSP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depth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Collocated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depth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맑은 고딕"/>
                        </a:rPr>
                        <a:t>DBBP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Base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depth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9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Collocated</a:t>
                      </a:r>
                      <a:br>
                        <a:rPr lang="en-US" altLang="ko-KR" sz="1100" dirty="0" smtClean="0">
                          <a:latin typeface="Times New Roman"/>
                          <a:ea typeface="맑은 고딕"/>
                        </a:rPr>
                      </a:br>
                      <a:r>
                        <a:rPr lang="en-US" altLang="ko-KR" sz="1100" dirty="0" smtClean="0">
                          <a:latin typeface="Times New Roman"/>
                          <a:ea typeface="맑은 고딕"/>
                        </a:rPr>
                        <a:t>depth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0" marR="0" marT="36195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</a:tr>
            </a:tbl>
          </a:graphicData>
        </a:graphic>
      </p:graphicFrame>
      <p:cxnSp>
        <p:nvCxnSpPr>
          <p:cNvPr id="7" name="직선 화살표 연결선 6"/>
          <p:cNvCxnSpPr/>
          <p:nvPr/>
        </p:nvCxnSpPr>
        <p:spPr>
          <a:xfrm>
            <a:off x="5524504" y="4000504"/>
            <a:ext cx="0" cy="3571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>
            <a:off x="6738950" y="4857760"/>
            <a:ext cx="0" cy="3571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>
            <a:off x="7953396" y="5643578"/>
            <a:ext cx="0" cy="3571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9239280" y="5643578"/>
            <a:ext cx="0" cy="3571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9239280" y="4857760"/>
            <a:ext cx="0" cy="3571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>
            <a:off x="9239280" y="4000504"/>
            <a:ext cx="0" cy="3571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1 vs. HTM-11.0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10001"/>
                </a:solidFill>
                <a:ea typeface="맑은 고딕"/>
              </a:rPr>
              <a:t>Base FCO</a:t>
            </a:r>
            <a:endParaRPr lang="ko-KR" altLang="ko-KR" sz="2800" dirty="0" smtClean="0">
              <a:ea typeface="맑은 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023910" y="1285860"/>
          <a:ext cx="7858182" cy="4286282"/>
        </p:xfrm>
        <a:graphic>
          <a:graphicData uri="http://schemas.openxmlformats.org/drawingml/2006/table">
            <a:tbl>
              <a:tblPr/>
              <a:tblGrid>
                <a:gridCol w="857256"/>
                <a:gridCol w="809631"/>
                <a:gridCol w="809631"/>
                <a:gridCol w="809631"/>
                <a:gridCol w="809631"/>
                <a:gridCol w="809631"/>
                <a:gridCol w="809631"/>
                <a:gridCol w="714380"/>
                <a:gridCol w="714380"/>
                <a:gridCol w="714380"/>
              </a:tblGrid>
              <a:tr h="564136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-1.99%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-1.91%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2.94%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2 vs. HTM-11.0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10001"/>
                </a:solidFill>
                <a:ea typeface="맑은 고딕"/>
              </a:rPr>
              <a:t>Base FCO + DoNBDV using collocated depth</a:t>
            </a:r>
            <a:endParaRPr lang="ko-KR" altLang="ko-KR" sz="2800" dirty="0" smtClean="0">
              <a:ea typeface="맑은 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023910" y="1285860"/>
          <a:ext cx="7858182" cy="4286282"/>
        </p:xfrm>
        <a:graphic>
          <a:graphicData uri="http://schemas.openxmlformats.org/drawingml/2006/table">
            <a:tbl>
              <a:tblPr/>
              <a:tblGrid>
                <a:gridCol w="857256"/>
                <a:gridCol w="809631"/>
                <a:gridCol w="809631"/>
                <a:gridCol w="809631"/>
                <a:gridCol w="809631"/>
                <a:gridCol w="809631"/>
                <a:gridCol w="809631"/>
                <a:gridCol w="714380"/>
                <a:gridCol w="714380"/>
                <a:gridCol w="714380"/>
              </a:tblGrid>
              <a:tr h="564136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-1.34%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-2.40%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-2.19%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-4.62%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-1.75%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-1.38%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3 vs. HTM-11.0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10001"/>
                </a:solidFill>
                <a:ea typeface="맑은 고딕"/>
              </a:rPr>
              <a:t>Base FCO + VSP using collocated depth</a:t>
            </a:r>
            <a:endParaRPr lang="ko-KR" altLang="ko-KR" sz="2800" dirty="0" smtClean="0">
              <a:ea typeface="맑은 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023910" y="1285860"/>
          <a:ext cx="7858182" cy="4286282"/>
        </p:xfrm>
        <a:graphic>
          <a:graphicData uri="http://schemas.openxmlformats.org/drawingml/2006/table">
            <a:tbl>
              <a:tblPr/>
              <a:tblGrid>
                <a:gridCol w="857256"/>
                <a:gridCol w="809631"/>
                <a:gridCol w="809631"/>
                <a:gridCol w="809631"/>
                <a:gridCol w="809631"/>
                <a:gridCol w="809631"/>
                <a:gridCol w="809631"/>
                <a:gridCol w="714380"/>
                <a:gridCol w="714380"/>
                <a:gridCol w="714380"/>
              </a:tblGrid>
              <a:tr h="564136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-1.59%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-2.87%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-1.90%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-5.38%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-2.22%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-1.61%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4 vs. HTM-11.0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10001"/>
                </a:solidFill>
                <a:ea typeface="맑은 고딕"/>
              </a:rPr>
              <a:t>Base FCO + DBBP using collocated depth</a:t>
            </a:r>
            <a:endParaRPr lang="ko-KR" altLang="ko-KR" sz="2800" dirty="0" smtClean="0">
              <a:ea typeface="맑은 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023910" y="1285860"/>
          <a:ext cx="7858182" cy="4286282"/>
        </p:xfrm>
        <a:graphic>
          <a:graphicData uri="http://schemas.openxmlformats.org/drawingml/2006/table">
            <a:tbl>
              <a:tblPr/>
              <a:tblGrid>
                <a:gridCol w="857256"/>
                <a:gridCol w="809631"/>
                <a:gridCol w="809631"/>
                <a:gridCol w="809631"/>
                <a:gridCol w="809631"/>
                <a:gridCol w="809631"/>
                <a:gridCol w="809631"/>
                <a:gridCol w="714380"/>
                <a:gridCol w="714380"/>
                <a:gridCol w="714380"/>
              </a:tblGrid>
              <a:tr h="564136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-2.38%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-1.84%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-1.77%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-3.42%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-1.58%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-1.03%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5 vs. HTM-11.0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10001"/>
                </a:solidFill>
                <a:ea typeface="맑은 고딕"/>
              </a:rPr>
              <a:t>Base FCO + DoNBDV, VSP, and DBBP using collocated depth</a:t>
            </a:r>
            <a:endParaRPr lang="ko-KR" altLang="ko-KR" sz="2800" dirty="0" smtClean="0">
              <a:ea typeface="맑은 고딕"/>
            </a:endParaRPr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35930-4F92-4E04-B5D4-FCE670BC0D4D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023910" y="1285860"/>
          <a:ext cx="7858179" cy="4286284"/>
        </p:xfrm>
        <a:graphic>
          <a:graphicData uri="http://schemas.openxmlformats.org/drawingml/2006/table">
            <a:tbl>
              <a:tblPr/>
              <a:tblGrid>
                <a:gridCol w="857256"/>
                <a:gridCol w="809630"/>
                <a:gridCol w="809630"/>
                <a:gridCol w="809630"/>
                <a:gridCol w="809630"/>
                <a:gridCol w="809630"/>
                <a:gridCol w="809630"/>
                <a:gridCol w="714381"/>
                <a:gridCol w="714381"/>
                <a:gridCol w="714381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b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b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PSNR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b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-0.75%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-1.28%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-2.64%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-0.55%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-1.79%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-3.44%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-0.67%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-3.22%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-6.19%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-0.44%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-0.93%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-1.16%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-2.61%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-1.98%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807</TotalTime>
  <Words>1881</Words>
  <Application>Microsoft Office PowerPoint</Application>
  <PresentationFormat>A4 용지(210x297mm)</PresentationFormat>
  <Paragraphs>748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2" baseType="lpstr">
      <vt:lpstr>blank</vt:lpstr>
      <vt:lpstr>디자인 사용자 지정</vt:lpstr>
      <vt:lpstr>슬라이드 1</vt:lpstr>
      <vt:lpstr>Introduction</vt:lpstr>
      <vt:lpstr>Proposed method</vt:lpstr>
      <vt:lpstr>Test conditions</vt:lpstr>
      <vt:lpstr>Test 1 vs. HTM-11.0</vt:lpstr>
      <vt:lpstr>Test 2 vs. HTM-11.0</vt:lpstr>
      <vt:lpstr>Test 3 vs. HTM-11.0</vt:lpstr>
      <vt:lpstr>Test 4 vs. HTM-11.0</vt:lpstr>
      <vt:lpstr>Test 5 vs. HTM-11.0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junghak.nam</cp:lastModifiedBy>
  <cp:revision>27</cp:revision>
  <dcterms:created xsi:type="dcterms:W3CDTF">2014-06-26T00:25:07Z</dcterms:created>
  <dcterms:modified xsi:type="dcterms:W3CDTF">2014-07-03T00:26:22Z</dcterms:modified>
</cp:coreProperties>
</file>