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52" r:id="rId2"/>
  </p:sldMasterIdLst>
  <p:notesMasterIdLst>
    <p:notesMasterId r:id="rId29"/>
  </p:notesMasterIdLst>
  <p:handoutMasterIdLst>
    <p:handoutMasterId r:id="rId30"/>
  </p:handoutMasterIdLst>
  <p:sldIdLst>
    <p:sldId id="402" r:id="rId3"/>
    <p:sldId id="404" r:id="rId4"/>
    <p:sldId id="427" r:id="rId5"/>
    <p:sldId id="426" r:id="rId6"/>
    <p:sldId id="403" r:id="rId7"/>
    <p:sldId id="416" r:id="rId8"/>
    <p:sldId id="415" r:id="rId9"/>
    <p:sldId id="411" r:id="rId10"/>
    <p:sldId id="409" r:id="rId11"/>
    <p:sldId id="414" r:id="rId12"/>
    <p:sldId id="413" r:id="rId13"/>
    <p:sldId id="412" r:id="rId14"/>
    <p:sldId id="431" r:id="rId15"/>
    <p:sldId id="417" r:id="rId16"/>
    <p:sldId id="418" r:id="rId17"/>
    <p:sldId id="420" r:id="rId18"/>
    <p:sldId id="423" r:id="rId19"/>
    <p:sldId id="424" r:id="rId20"/>
    <p:sldId id="425" r:id="rId21"/>
    <p:sldId id="419" r:id="rId22"/>
    <p:sldId id="422" r:id="rId23"/>
    <p:sldId id="421" r:id="rId24"/>
    <p:sldId id="432" r:id="rId25"/>
    <p:sldId id="430" r:id="rId26"/>
    <p:sldId id="428" r:id="rId27"/>
    <p:sldId id="429" r:id="rId28"/>
  </p:sldIdLst>
  <p:sldSz cx="9906000" cy="6858000" type="A4"/>
  <p:notesSz cx="6807200" cy="99393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99FF"/>
    <a:srgbClr val="CC0000"/>
    <a:srgbClr val="66CCFF"/>
    <a:srgbClr val="FFFFCC"/>
    <a:srgbClr val="FFCC99"/>
    <a:srgbClr val="DDDDDD"/>
    <a:srgbClr val="0000CC"/>
    <a:srgbClr val="B2B2B2"/>
    <a:srgbClr val="C0C0C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밝은 스타일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D083AE6-46FA-4A59-8FB0-9F97EB10719F}" styleName="밝은 스타일 3 - 강조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E171933-4619-4E11-9A3F-F7608DF75F80}" styleName="보통 스타일 1 - 강조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793D81CF-94F2-401A-BA57-92F5A7B2D0C5}" styleName="보통 스타일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46F890A9-2807-4EBB-B81D-B2AA78EC7F39}" styleName="어두운 스타일 2 - 강조 5/강조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202B0CA-FC54-4496-8BCA-5EF66A818D29}" styleName="어두운 스타일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301B821-A1FF-4177-AEE7-76D212191A09}" styleName="보통 스타일 1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보통 스타일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보통 스타일 3 - 강조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보통 스타일 3 - 강조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보통 스타일 3 - 강조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6121" autoAdjust="0"/>
    <p:restoredTop sz="93695" autoAdjust="0"/>
  </p:normalViewPr>
  <p:slideViewPr>
    <p:cSldViewPr>
      <p:cViewPr varScale="1">
        <p:scale>
          <a:sx n="67" d="100"/>
          <a:sy n="67" d="100"/>
        </p:scale>
        <p:origin x="-1692" y="-10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3DDC2CA2-5467-4A09-981B-7B864A3954E7}" type="datetimeFigureOut">
              <a:rPr lang="ko-KR" altLang="en-US"/>
              <a:pPr>
                <a:defRPr/>
              </a:pPr>
              <a:t>2014-07-03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F5B74885-C777-4423-BFB1-242B99947E84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704307DE-36DC-4689-878F-10C42562C79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4307DE-36DC-4689-878F-10C42562C79A}" type="slidenum">
              <a:rPr lang="en-US" altLang="ko-KR" smtClean="0"/>
              <a:pPr>
                <a:defRPr/>
              </a:pPr>
              <a:t>17</a:t>
            </a:fld>
            <a:endParaRPr lang="en-US" altLang="ko-K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dirty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0F109-9EA1-4100-919C-1AB1F05B9254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4FD55-41AE-4AB2-AF25-E6FF08873365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21DE4-7D15-4A5C-BEB9-C5EE046207FE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16496" y="58614"/>
            <a:ext cx="8627368" cy="512866"/>
          </a:xfrm>
          <a:prstGeom prst="rect">
            <a:avLst/>
          </a:prstGeom>
        </p:spPr>
        <p:txBody>
          <a:bodyPr/>
          <a:lstStyle>
            <a:lvl1pPr algn="ctr">
              <a:defRPr sz="2800" b="1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6496" y="692696"/>
            <a:ext cx="8994204" cy="5433467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  <a:lvl2pPr>
              <a:defRPr sz="18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2pPr>
            <a:lvl3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3pPr>
            <a:lvl4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4pPr>
            <a:lvl5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553450" y="6453188"/>
            <a:ext cx="857250" cy="288925"/>
          </a:xfrm>
          <a:prstGeom prst="rect">
            <a:avLst/>
          </a:prstGeom>
        </p:spPr>
        <p:txBody>
          <a:bodyPr/>
          <a:lstStyle>
            <a:lvl1pPr algn="ctr">
              <a:defRPr sz="1400" b="1" smtClean="0">
                <a:latin typeface="Times New Roman" pitchFamily="18" charset="0"/>
                <a:ea typeface="굴림" pitchFamily="50" charset="-127"/>
                <a:cs typeface="Times New Roman" pitchFamily="18" charset="0"/>
              </a:defRPr>
            </a:lvl1pPr>
          </a:lstStyle>
          <a:p>
            <a:pPr>
              <a:defRPr/>
            </a:pPr>
            <a:fld id="{16E20EC6-3133-4CD7-966F-DAE37E271DC0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FDF9C5-358B-41DF-9FB6-2715D939300F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DC2B0-09E6-4192-80F8-550B02DDB532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50488-32BF-4AFF-869A-3203C89BF4EF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920DD-A042-4FDF-A1C1-F01B5D5173D1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3C052-F27F-4B76-ABFB-7DBE23B6FA37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C0B72-3921-438C-825A-B789FFEE975E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9A567-8C51-4B56-9194-22F41D7ED0F2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Line 21"/>
          <p:cNvSpPr>
            <a:spLocks noChangeShapeType="1"/>
          </p:cNvSpPr>
          <p:nvPr/>
        </p:nvSpPr>
        <p:spPr bwMode="auto">
          <a:xfrm>
            <a:off x="0" y="64531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 dirty="0"/>
          </a:p>
        </p:txBody>
      </p:sp>
      <p:sp>
        <p:nvSpPr>
          <p:cNvPr id="1031" name="Line 14"/>
          <p:cNvSpPr>
            <a:spLocks noChangeShapeType="1"/>
          </p:cNvSpPr>
          <p:nvPr/>
        </p:nvSpPr>
        <p:spPr bwMode="auto">
          <a:xfrm>
            <a:off x="0" y="5349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14" r:id="rId2"/>
  </p:sldLayoutIdLst>
  <p:hf hdr="0" ftr="0" dt="0"/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제목 개체 틀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2051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3DDBA292-D3C5-425C-ABB9-6AC006B85DEE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4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그림 5" descr="백색바탕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8350" y="6011863"/>
            <a:ext cx="12906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560388" y="1268413"/>
            <a:ext cx="8640762" cy="1296987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CA" altLang="ko-KR" sz="2400" b="1" dirty="0" smtClean="0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AHG5 : Performance evaluation for 3D-HEVC and its coding tools</a:t>
            </a:r>
          </a:p>
          <a:p>
            <a:pPr algn="ctr"/>
            <a:r>
              <a:rPr lang="en-US" altLang="en-US" sz="2400" b="1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(JCT3V-I0115)</a:t>
            </a:r>
            <a:endParaRPr lang="en-US" altLang="en-US" sz="2400" b="1" dirty="0">
              <a:solidFill>
                <a:srgbClr val="000000"/>
              </a:solidFill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4438738" y="5786454"/>
            <a:ext cx="102303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 dirty="0" smtClean="0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July 2014</a:t>
            </a:r>
            <a:endParaRPr lang="en-US" altLang="ko-KR" sz="1600" b="1" dirty="0">
              <a:solidFill>
                <a:srgbClr val="000000"/>
              </a:solidFill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</p:txBody>
      </p:sp>
      <p:sp>
        <p:nvSpPr>
          <p:cNvPr id="4101" name="Text Box 36"/>
          <p:cNvSpPr txBox="1">
            <a:spLocks noChangeArrowheads="1"/>
          </p:cNvSpPr>
          <p:nvPr/>
        </p:nvSpPr>
        <p:spPr bwMode="auto">
          <a:xfrm>
            <a:off x="3671011" y="5429264"/>
            <a:ext cx="256204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 dirty="0" smtClean="0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Sunmi Yoo and Sehoon Yea</a:t>
            </a:r>
            <a:endParaRPr lang="en-US" altLang="ko-KR" sz="1600" b="1" dirty="0">
              <a:solidFill>
                <a:srgbClr val="000000"/>
              </a:solidFill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3D-HEVC texture tool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latinLnBrk="0"/>
            <a:r>
              <a:rPr lang="en-US" altLang="ko-KR" dirty="0" smtClean="0"/>
              <a:t>IC : 0.43% gain</a:t>
            </a:r>
          </a:p>
          <a:p>
            <a:pPr lvl="1" algn="just" latinLnBrk="0"/>
            <a:r>
              <a:rPr lang="x-none" smtClean="0"/>
              <a:t>Since computer generated sequences, GT_Fly, Undo_Dancer and Shark, have less illumination mismatch than other natural sequences, the coding gain from IC seems less.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10</a:t>
            </a:fld>
            <a:endParaRPr lang="ko-KR" altLang="en-US" dirty="0"/>
          </a:p>
        </p:txBody>
      </p:sp>
      <p:grpSp>
        <p:nvGrpSpPr>
          <p:cNvPr id="8" name="그룹 7"/>
          <p:cNvGrpSpPr/>
          <p:nvPr/>
        </p:nvGrpSpPr>
        <p:grpSpPr>
          <a:xfrm>
            <a:off x="690709" y="2428868"/>
            <a:ext cx="8548571" cy="2880000"/>
            <a:chOff x="690709" y="2428868"/>
            <a:chExt cx="8548571" cy="2880000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90709" y="2428868"/>
              <a:ext cx="8548571" cy="28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직사각형 6"/>
            <p:cNvSpPr/>
            <p:nvPr/>
          </p:nvSpPr>
          <p:spPr>
            <a:xfrm>
              <a:off x="5119865" y="2428868"/>
              <a:ext cx="1785950" cy="2857520"/>
            </a:xfrm>
            <a:prstGeom prst="rect">
              <a:avLst/>
            </a:prstGeom>
            <a:noFill/>
            <a:ln w="476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3D-HEVC texture tool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VSP : 0.32% gain</a:t>
            </a:r>
          </a:p>
          <a:p>
            <a:pPr lvl="1" latinLnBrk="0"/>
            <a:r>
              <a:rPr lang="x-none" smtClean="0"/>
              <a:t>It is supposed that the sequences with higher quality of depths can have more benefits from VSP.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11</a:t>
            </a:fld>
            <a:endParaRPr lang="ko-KR" alt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5429" y="2334950"/>
            <a:ext cx="8548571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직사각형 6"/>
          <p:cNvSpPr/>
          <p:nvPr/>
        </p:nvSpPr>
        <p:spPr>
          <a:xfrm>
            <a:off x="5104585" y="2352368"/>
            <a:ext cx="1785950" cy="2840102"/>
          </a:xfrm>
          <a:prstGeom prst="rect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3D-HEVC texture tool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DBBP : 0.08% gain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12</a:t>
            </a:fld>
            <a:endParaRPr lang="ko-KR" alt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720" y="1785926"/>
            <a:ext cx="8548571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직사각형 6"/>
          <p:cNvSpPr/>
          <p:nvPr/>
        </p:nvSpPr>
        <p:spPr>
          <a:xfrm>
            <a:off x="5095876" y="1785926"/>
            <a:ext cx="1785950" cy="2857520"/>
          </a:xfrm>
          <a:prstGeom prst="rect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 of texture coding tools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Summary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13</a:t>
            </a:fld>
            <a:endParaRPr lang="ko-KR" altLang="en-US" dirty="0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666720" y="1357298"/>
          <a:ext cx="8572560" cy="3571897"/>
        </p:xfrm>
        <a:graphic>
          <a:graphicData uri="http://schemas.openxmlformats.org/drawingml/2006/table">
            <a:tbl>
              <a:tblPr firstRow="1">
                <a:tableStyleId>{85BE263C-DBD7-4A20-BB59-AAB30ACAA65A}</a:tableStyleId>
              </a:tblPr>
              <a:tblGrid>
                <a:gridCol w="2143140"/>
                <a:gridCol w="2143140"/>
                <a:gridCol w="2143140"/>
                <a:gridCol w="2143140"/>
              </a:tblGrid>
              <a:tr h="510271"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video PSNR / </a:t>
                      </a:r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video </a:t>
                      </a:r>
                      <a:r>
                        <a:rPr lang="en-US" sz="160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bitrate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05" marR="7505" marT="75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video PSNR / </a:t>
                      </a:r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total </a:t>
                      </a:r>
                      <a:r>
                        <a:rPr lang="en-US" sz="160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bitrate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05" marR="7505" marT="75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synth</a:t>
                      </a:r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PSNR / </a:t>
                      </a:r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total </a:t>
                      </a:r>
                      <a:r>
                        <a:rPr lang="en-US" sz="160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bitrate</a:t>
                      </a:r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05" marR="7505" marT="75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02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IvMC 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6.67%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6.76%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5.63%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027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ARP 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1.45%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1.30%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1.07%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027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DoNBDV 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0.55%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0.49%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0.47%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027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IC 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0.71%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0.64%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0.43%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027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VSP 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0.46%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0.43%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0.32%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027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DBBP 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0.16%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0.14%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0.08%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그림 5" descr="백색바탕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8350" y="6011863"/>
            <a:ext cx="12906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560388" y="1268413"/>
            <a:ext cx="8640762" cy="1296987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en-US" sz="2400" b="1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3D-HEVC depth tool performance</a:t>
            </a:r>
            <a:endParaRPr lang="en-US" altLang="en-US" sz="2400" b="1" dirty="0">
              <a:latin typeface="Times New Roman" pitchFamily="18" charset="0"/>
              <a:ea typeface="맑은 고딕" pitchFamily="50" charset="-127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3D-HEVC depth tool</a:t>
            </a:r>
            <a:endParaRPr lang="ko-KR" altLang="en-US" dirty="0"/>
          </a:p>
        </p:txBody>
      </p:sp>
      <p:sp>
        <p:nvSpPr>
          <p:cNvPr id="9" name="내용 개체 틀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MPI : 2.39% gain</a:t>
            </a:r>
          </a:p>
          <a:p>
            <a:pPr lvl="1"/>
            <a:r>
              <a:rPr lang="en-US" altLang="ko-KR" dirty="0" smtClean="0"/>
              <a:t>The best coding tool for depth coding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F1AC0B72-3921-438C-825A-B789FFEE975E}" type="slidenum">
              <a:rPr lang="ko-KR" altLang="en-US" smtClean="0"/>
              <a:pPr>
                <a:defRPr/>
              </a:pPr>
              <a:t>15</a:t>
            </a:fld>
            <a:endParaRPr lang="ko-KR" alt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720" y="2143116"/>
            <a:ext cx="8548571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직사각형 10"/>
          <p:cNvSpPr/>
          <p:nvPr/>
        </p:nvSpPr>
        <p:spPr>
          <a:xfrm>
            <a:off x="5095876" y="2143116"/>
            <a:ext cx="1785950" cy="2857520"/>
          </a:xfrm>
          <a:prstGeom prst="rect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3D-HEVC depth tool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DMM1 </a:t>
            </a:r>
          </a:p>
          <a:p>
            <a:pPr lvl="1"/>
            <a:r>
              <a:rPr lang="en-US" altLang="ko-KR" dirty="0" smtClean="0"/>
              <a:t>CTC : 1.58% gain</a:t>
            </a:r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r>
              <a:rPr lang="en-US" altLang="ko-KR" dirty="0" smtClean="0"/>
              <a:t>AI 3.48% gain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16</a:t>
            </a:fld>
            <a:endParaRPr lang="ko-KR" alt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3976" y="1428750"/>
            <a:ext cx="6785434" cy="2286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직사각형 6"/>
          <p:cNvSpPr/>
          <p:nvPr/>
        </p:nvSpPr>
        <p:spPr>
          <a:xfrm>
            <a:off x="4996545" y="1428736"/>
            <a:ext cx="1428760" cy="2286016"/>
          </a:xfrm>
          <a:prstGeom prst="rect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3976" y="4071942"/>
            <a:ext cx="6786610" cy="2286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직사각형 7"/>
          <p:cNvSpPr/>
          <p:nvPr/>
        </p:nvSpPr>
        <p:spPr>
          <a:xfrm>
            <a:off x="5024438" y="4071942"/>
            <a:ext cx="1428760" cy="2286016"/>
          </a:xfrm>
          <a:prstGeom prst="rect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3D-HEVC depth tool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atinLnBrk="0"/>
            <a:r>
              <a:rPr lang="en-US" altLang="ko-KR" dirty="0" smtClean="0"/>
              <a:t>Inter SDC : 1.22% gain</a:t>
            </a:r>
          </a:p>
          <a:p>
            <a:pPr lvl="1" latinLnBrk="0"/>
            <a:r>
              <a:rPr lang="en-US" dirty="0" smtClean="0"/>
              <a:t>I</a:t>
            </a:r>
            <a:r>
              <a:rPr lang="x-none" smtClean="0"/>
              <a:t>t is necessary to use more bitrate for Inter SDC, but it achieves good synthesize BD performance.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17</a:t>
            </a:fld>
            <a:endParaRPr lang="ko-KR" alt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720" y="2285992"/>
            <a:ext cx="8548571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직사각형 5"/>
          <p:cNvSpPr/>
          <p:nvPr/>
        </p:nvSpPr>
        <p:spPr>
          <a:xfrm>
            <a:off x="5095876" y="2285992"/>
            <a:ext cx="1785950" cy="2857520"/>
          </a:xfrm>
          <a:prstGeom prst="rect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3D-HEVC depth tool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altLang="ko-KR" dirty="0" smtClean="0"/>
              <a:t>Intra SDC (Under AI configuration) – 1.23% gain</a:t>
            </a:r>
          </a:p>
          <a:p>
            <a:pPr marL="742950" lvl="2" indent="-342900"/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18</a:t>
            </a:fld>
            <a:endParaRPr lang="ko-KR" alt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720" y="2285992"/>
            <a:ext cx="8548571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직사각형 9"/>
          <p:cNvSpPr/>
          <p:nvPr/>
        </p:nvSpPr>
        <p:spPr>
          <a:xfrm>
            <a:off x="5095876" y="2285992"/>
            <a:ext cx="1785950" cy="2857520"/>
          </a:xfrm>
          <a:prstGeom prst="rect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3D-HEVC depth tool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DLT</a:t>
            </a:r>
          </a:p>
          <a:p>
            <a:pPr lvl="1"/>
            <a:r>
              <a:rPr lang="en-US" altLang="ko-KR" dirty="0" smtClean="0"/>
              <a:t>CTC : 0.15% gain</a:t>
            </a:r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r>
              <a:rPr lang="en-US" altLang="ko-KR" dirty="0" smtClean="0"/>
              <a:t>AI : 0.48% gain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19</a:t>
            </a:fld>
            <a:endParaRPr lang="ko-KR" alt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2604" y="1428736"/>
            <a:ext cx="6786610" cy="2286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직사각형 6"/>
          <p:cNvSpPr/>
          <p:nvPr/>
        </p:nvSpPr>
        <p:spPr>
          <a:xfrm>
            <a:off x="5453066" y="1428736"/>
            <a:ext cx="1428760" cy="2286016"/>
          </a:xfrm>
          <a:prstGeom prst="rect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52604" y="4071942"/>
            <a:ext cx="678547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직사각형 8"/>
          <p:cNvSpPr/>
          <p:nvPr/>
        </p:nvSpPr>
        <p:spPr>
          <a:xfrm>
            <a:off x="5453066" y="4071942"/>
            <a:ext cx="1428760" cy="2286016"/>
          </a:xfrm>
          <a:prstGeom prst="rect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Test conditions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Reference software : HTM-10.0r1 (Valencia meeting anchor s/w)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Under </a:t>
            </a:r>
            <a:r>
              <a:rPr lang="en-US" altLang="ko-KR" dirty="0" smtClean="0"/>
              <a:t>common test conditions (for intra coding tools, both CTC and AI)</a:t>
            </a:r>
          </a:p>
          <a:p>
            <a:endParaRPr lang="en-US" altLang="ko-KR" dirty="0" smtClean="0"/>
          </a:p>
          <a:p>
            <a:r>
              <a:rPr lang="en-CA" dirty="0" smtClean="0"/>
              <a:t>The complexity estimates for the encoding, decoding and rendering are calculated on the Linux cluster, which may not be accurate because of parallel simulations.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2</a:t>
            </a:fld>
            <a:endParaRPr lang="ko-KR" alt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3D-HEVC depth tool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DDD : 0.12% gain</a:t>
            </a:r>
          </a:p>
          <a:p>
            <a:pPr lvl="1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20</a:t>
            </a:fld>
            <a:endParaRPr lang="ko-KR" alt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5282" y="2000240"/>
            <a:ext cx="8548571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직사각형 5"/>
          <p:cNvSpPr/>
          <p:nvPr/>
        </p:nvSpPr>
        <p:spPr>
          <a:xfrm>
            <a:off x="5024438" y="2017658"/>
            <a:ext cx="1785950" cy="2840102"/>
          </a:xfrm>
          <a:prstGeom prst="rect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3D-HEVC depth tool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err="1" smtClean="0"/>
              <a:t>IvMC</a:t>
            </a:r>
            <a:r>
              <a:rPr lang="en-US" altLang="ko-KR" dirty="0" smtClean="0"/>
              <a:t> (Depth only) : 0.09% gain</a:t>
            </a:r>
          </a:p>
          <a:p>
            <a:pPr lvl="1"/>
            <a:r>
              <a:rPr lang="en-US" altLang="ko-KR" dirty="0" smtClean="0"/>
              <a:t>Unlike texture coding, </a:t>
            </a:r>
            <a:r>
              <a:rPr lang="en-US" altLang="ko-KR" dirty="0" err="1" smtClean="0"/>
              <a:t>IvMC</a:t>
            </a:r>
            <a:r>
              <a:rPr lang="en-US" altLang="ko-KR" dirty="0" smtClean="0"/>
              <a:t> for depth picture is a minor gain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21</a:t>
            </a:fld>
            <a:endParaRPr lang="ko-KR" alt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0709" y="2000240"/>
            <a:ext cx="8548571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직사각형 5"/>
          <p:cNvSpPr/>
          <p:nvPr/>
        </p:nvSpPr>
        <p:spPr>
          <a:xfrm>
            <a:off x="5119865" y="2000240"/>
            <a:ext cx="1785950" cy="2857520"/>
          </a:xfrm>
          <a:prstGeom prst="rect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3D-HEVC depth tool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DMM4</a:t>
            </a:r>
          </a:p>
          <a:p>
            <a:pPr lvl="1"/>
            <a:r>
              <a:rPr lang="en-US" altLang="ko-KR" dirty="0" smtClean="0"/>
              <a:t>CTC : 0.02% loss</a:t>
            </a:r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r>
              <a:rPr lang="en-US" altLang="ko-KR" dirty="0" smtClean="0"/>
              <a:t>AI : 0.17% gain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22</a:t>
            </a:fld>
            <a:endParaRPr lang="ko-KR" altLang="en-U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3976" y="1357298"/>
            <a:ext cx="6573388" cy="2214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직사각형 7"/>
          <p:cNvSpPr/>
          <p:nvPr/>
        </p:nvSpPr>
        <p:spPr>
          <a:xfrm>
            <a:off x="4953000" y="1357298"/>
            <a:ext cx="1357322" cy="2214578"/>
          </a:xfrm>
          <a:prstGeom prst="rect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3976" y="4143380"/>
            <a:ext cx="657343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직사각형 8"/>
          <p:cNvSpPr/>
          <p:nvPr/>
        </p:nvSpPr>
        <p:spPr>
          <a:xfrm>
            <a:off x="4935582" y="4143380"/>
            <a:ext cx="1357322" cy="2214578"/>
          </a:xfrm>
          <a:prstGeom prst="rect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 of depth coding tools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Summary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23</a:t>
            </a:fld>
            <a:endParaRPr lang="ko-KR" altLang="en-US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666720" y="1357298"/>
          <a:ext cx="8572561" cy="4929223"/>
        </p:xfrm>
        <a:graphic>
          <a:graphicData uri="http://schemas.openxmlformats.org/drawingml/2006/table">
            <a:tbl>
              <a:tblPr firstRow="1">
                <a:tableStyleId>{85BE263C-DBD7-4A20-BB59-AAB30ACAA65A}</a:tableStyleId>
              </a:tblPr>
              <a:tblGrid>
                <a:gridCol w="1714512"/>
                <a:gridCol w="1000132"/>
                <a:gridCol w="1952639"/>
                <a:gridCol w="1952639"/>
                <a:gridCol w="1952639"/>
              </a:tblGrid>
              <a:tr h="583486"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video PSNR / </a:t>
                      </a:r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video </a:t>
                      </a:r>
                      <a:r>
                        <a:rPr lang="en-US" sz="160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bitrate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05" marR="7505" marT="75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video PSNR / </a:t>
                      </a:r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total </a:t>
                      </a:r>
                      <a:r>
                        <a:rPr lang="en-US" sz="160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bitrate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05" marR="7505" marT="75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synth</a:t>
                      </a:r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PSNR / </a:t>
                      </a:r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en-US" sz="16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total </a:t>
                      </a:r>
                      <a:r>
                        <a:rPr lang="en-US" sz="160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bitrate</a:t>
                      </a:r>
                      <a:r>
                        <a:rPr lang="en-US" sz="16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05" marR="7505" marT="75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06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MPI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CTC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0.00%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1.31%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2.39%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067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DMM1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CTC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0.05%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-0.16%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1.58%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06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AI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-0.2%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3.62%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06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Inter SDC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CTC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0.08%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-0.28%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1.22%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06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Intra SDC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AI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1.01%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1.23%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067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DLT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CTC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-0.02%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0.04%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0.15%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06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AI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0.09%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0.48%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06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DDD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CTC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-0.02%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0.12%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06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IvMC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CTC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0.09%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067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DMM4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CTC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-0.01%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-0.02%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06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AI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0.09%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0.17%</a:t>
                      </a:r>
                      <a:endParaRPr lang="ko-KR" alt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그림 5" descr="백색바탕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8350" y="6011863"/>
            <a:ext cx="12906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560388" y="1268413"/>
            <a:ext cx="8640762" cy="1296987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en-US" sz="2400" b="1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3D-HEVC texture &amp; depth tool performance</a:t>
            </a:r>
            <a:endParaRPr lang="en-US" altLang="en-US" sz="2400" b="1" dirty="0">
              <a:latin typeface="Times New Roman" pitchFamily="18" charset="0"/>
              <a:ea typeface="맑은 고딕" pitchFamily="50" charset="-127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3D-HEVC common coding tools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Texture &amp; depth</a:t>
            </a:r>
          </a:p>
          <a:p>
            <a:pPr lvl="1"/>
            <a:r>
              <a:rPr lang="en-US" altLang="ko-KR" dirty="0" smtClean="0"/>
              <a:t>Sub-PU : 1.42% (0.23% from depth)</a:t>
            </a:r>
          </a:p>
          <a:p>
            <a:pPr lvl="2"/>
            <a:r>
              <a:rPr lang="en-US" altLang="ko-KR" dirty="0" smtClean="0"/>
              <a:t>Texture : </a:t>
            </a:r>
            <a:r>
              <a:rPr lang="en-US" altLang="ko-KR" dirty="0" err="1" smtClean="0"/>
              <a:t>IvMC</a:t>
            </a:r>
            <a:endParaRPr lang="en-US" altLang="ko-KR" dirty="0" smtClean="0"/>
          </a:p>
          <a:p>
            <a:pPr lvl="3"/>
            <a:r>
              <a:rPr lang="en-US" altLang="ko-KR" dirty="0" smtClean="0"/>
              <a:t>It is supposed that approximately 20% of </a:t>
            </a:r>
            <a:r>
              <a:rPr lang="en-US" altLang="ko-KR" dirty="0" err="1" smtClean="0"/>
              <a:t>IvMC</a:t>
            </a:r>
            <a:r>
              <a:rPr lang="en-US" altLang="ko-KR" dirty="0" smtClean="0"/>
              <a:t> coding gain is from Sub-PU.</a:t>
            </a:r>
          </a:p>
          <a:p>
            <a:pPr lvl="2"/>
            <a:r>
              <a:rPr lang="en-US" altLang="ko-KR" dirty="0" smtClean="0"/>
              <a:t>Depth : MPI</a:t>
            </a:r>
          </a:p>
          <a:p>
            <a:pPr lvl="3"/>
            <a:r>
              <a:rPr lang="en-US" altLang="ko-KR" dirty="0" smtClean="0"/>
              <a:t>MPI</a:t>
            </a:r>
            <a:r>
              <a:rPr lang="ko-KR" altLang="en-US" dirty="0" smtClean="0"/>
              <a:t> </a:t>
            </a:r>
            <a:r>
              <a:rPr lang="en-US" altLang="ko-KR" dirty="0" smtClean="0"/>
              <a:t>Sub-PU has brought 0.23% of coding gain(JCT3V-G0119).</a:t>
            </a:r>
          </a:p>
          <a:p>
            <a:pPr lvl="1">
              <a:buNone/>
            </a:pPr>
            <a:endParaRPr lang="en-US" altLang="ko-KR" dirty="0" smtClean="0"/>
          </a:p>
          <a:p>
            <a:pPr lvl="1">
              <a:buNone/>
            </a:pPr>
            <a:endParaRPr lang="en-US" altLang="ko-KR" dirty="0" smtClean="0"/>
          </a:p>
          <a:p>
            <a:pPr lvl="1">
              <a:buNone/>
            </a:pPr>
            <a:endParaRPr lang="en-US" altLang="ko-KR" dirty="0" smtClean="0"/>
          </a:p>
          <a:p>
            <a:pPr lvl="1">
              <a:buNone/>
            </a:pPr>
            <a:endParaRPr lang="en-US" altLang="ko-KR" dirty="0" smtClean="0"/>
          </a:p>
          <a:p>
            <a:pPr lvl="1">
              <a:buNone/>
            </a:pPr>
            <a:endParaRPr lang="en-US" altLang="ko-KR" dirty="0" smtClean="0"/>
          </a:p>
          <a:p>
            <a:pPr lvl="1">
              <a:buNone/>
            </a:pPr>
            <a:endParaRPr lang="en-US" altLang="ko-KR" dirty="0" smtClean="0"/>
          </a:p>
          <a:p>
            <a:pPr lvl="1">
              <a:buNone/>
            </a:pPr>
            <a:endParaRPr lang="en-US" altLang="ko-KR" dirty="0" smtClean="0"/>
          </a:p>
          <a:p>
            <a:pPr lvl="1">
              <a:buNone/>
            </a:pPr>
            <a:endParaRPr lang="en-US" altLang="ko-KR" dirty="0" smtClean="0"/>
          </a:p>
          <a:p>
            <a:pPr lvl="1">
              <a:buNone/>
            </a:pPr>
            <a:endParaRPr lang="en-US" altLang="ko-KR" dirty="0" smtClean="0"/>
          </a:p>
          <a:p>
            <a:pPr lvl="1">
              <a:buNone/>
            </a:pPr>
            <a:endParaRPr lang="en-US" altLang="ko-KR" dirty="0" smtClean="0"/>
          </a:p>
          <a:p>
            <a:pPr lvl="1">
              <a:buNone/>
            </a:pP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25</a:t>
            </a:fld>
            <a:endParaRPr lang="ko-KR" alt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596" y="2857496"/>
            <a:ext cx="8269799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직사각형 6"/>
          <p:cNvSpPr/>
          <p:nvPr/>
        </p:nvSpPr>
        <p:spPr>
          <a:xfrm>
            <a:off x="5095876" y="2857496"/>
            <a:ext cx="1714512" cy="2786082"/>
          </a:xfrm>
          <a:prstGeom prst="rect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3D-HEVC common coding tools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Texture &amp; depth</a:t>
            </a:r>
          </a:p>
          <a:p>
            <a:pPr lvl="1"/>
            <a:r>
              <a:rPr lang="en-US" altLang="ko-KR" dirty="0" err="1" smtClean="0"/>
              <a:t>IvMC</a:t>
            </a:r>
            <a:r>
              <a:rPr lang="en-US" altLang="ko-KR" dirty="0" smtClean="0"/>
              <a:t> (both texture &amp; depth off) : 5.91%</a:t>
            </a:r>
          </a:p>
          <a:p>
            <a:pPr lvl="2"/>
            <a:r>
              <a:rPr lang="en-US" altLang="ko-KR" dirty="0" smtClean="0"/>
              <a:t>Most of coding performance is from the texture. (Texture </a:t>
            </a:r>
            <a:r>
              <a:rPr lang="en-US" altLang="ko-KR" dirty="0" err="1" smtClean="0"/>
              <a:t>IvMC</a:t>
            </a:r>
            <a:r>
              <a:rPr lang="en-US" altLang="ko-KR" dirty="0" smtClean="0"/>
              <a:t> : 5.63% gain)</a:t>
            </a:r>
          </a:p>
          <a:p>
            <a:pPr lvl="2"/>
            <a:endParaRPr lang="en-US" altLang="ko-KR" dirty="0" smtClean="0"/>
          </a:p>
          <a:p>
            <a:pPr lvl="1">
              <a:buNone/>
            </a:pPr>
            <a:endParaRPr lang="en-US" altLang="ko-KR" dirty="0" smtClean="0"/>
          </a:p>
          <a:p>
            <a:pPr lvl="1">
              <a:buNone/>
            </a:pPr>
            <a:endParaRPr lang="en-US" altLang="ko-KR" dirty="0" smtClean="0"/>
          </a:p>
          <a:p>
            <a:pPr lvl="1">
              <a:buNone/>
            </a:pPr>
            <a:endParaRPr lang="en-US" altLang="ko-KR" dirty="0" smtClean="0"/>
          </a:p>
          <a:p>
            <a:pPr lvl="1">
              <a:buNone/>
            </a:pPr>
            <a:endParaRPr lang="en-US" altLang="ko-KR" dirty="0" smtClean="0"/>
          </a:p>
          <a:p>
            <a:pPr lvl="1">
              <a:buNone/>
            </a:pPr>
            <a:endParaRPr lang="en-US" altLang="ko-KR" dirty="0" smtClean="0"/>
          </a:p>
          <a:p>
            <a:pPr lvl="1">
              <a:buNone/>
            </a:pPr>
            <a:endParaRPr lang="en-US" altLang="ko-KR" dirty="0" smtClean="0"/>
          </a:p>
          <a:p>
            <a:pPr lvl="1">
              <a:buNone/>
            </a:pPr>
            <a:endParaRPr lang="en-US" altLang="ko-KR" dirty="0" smtClean="0"/>
          </a:p>
          <a:p>
            <a:pPr lvl="1">
              <a:buNone/>
            </a:pPr>
            <a:endParaRPr lang="en-US" altLang="ko-KR" dirty="0" smtClean="0"/>
          </a:p>
          <a:p>
            <a:pPr lvl="1">
              <a:buNone/>
            </a:pP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26</a:t>
            </a:fld>
            <a:endParaRPr lang="ko-KR" altLang="en-US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1033" y="2357431"/>
            <a:ext cx="8286809" cy="279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직사각형 6"/>
          <p:cNvSpPr/>
          <p:nvPr/>
        </p:nvSpPr>
        <p:spPr>
          <a:xfrm>
            <a:off x="5167314" y="2357430"/>
            <a:ext cx="1714512" cy="2786082"/>
          </a:xfrm>
          <a:prstGeom prst="rect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3D-HEVC vs. Simulcast 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For both test sets,</a:t>
            </a:r>
          </a:p>
          <a:p>
            <a:pPr lvl="1"/>
            <a:r>
              <a:rPr lang="en-US" altLang="ko-KR" dirty="0" smtClean="0"/>
              <a:t>DF and SAO are turned off for depth map coding</a:t>
            </a:r>
          </a:p>
          <a:p>
            <a:pPr lvl="1"/>
            <a:r>
              <a:rPr lang="en-US" altLang="ko-KR" dirty="0" smtClean="0"/>
              <a:t>WVSO is turned on for depth map coding</a:t>
            </a:r>
          </a:p>
          <a:p>
            <a:pPr lvl="1"/>
            <a:endParaRPr lang="en-US" altLang="ko-KR" dirty="0" smtClean="0"/>
          </a:p>
          <a:p>
            <a:r>
              <a:rPr lang="en-CA" dirty="0" smtClean="0"/>
              <a:t>It is shown that the coding performance of dependent views is approximately 75% in average and it is achieved 54.8% of bit-savings from the synthesis view.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3</a:t>
            </a:fld>
            <a:endParaRPr lang="ko-KR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720" y="2857496"/>
            <a:ext cx="8548573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MV-HEVC vs. Simulcast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For both test sets,</a:t>
            </a:r>
          </a:p>
          <a:p>
            <a:pPr lvl="1"/>
            <a:r>
              <a:rPr lang="en-US" altLang="ko-KR" dirty="0" smtClean="0"/>
              <a:t>DF and SAO are turned off for depth map coding</a:t>
            </a:r>
          </a:p>
          <a:p>
            <a:pPr lvl="1"/>
            <a:r>
              <a:rPr lang="en-US" altLang="ko-KR" dirty="0" smtClean="0"/>
              <a:t>WVSO is turned on for depth map coding</a:t>
            </a:r>
          </a:p>
          <a:p>
            <a:pPr lvl="1"/>
            <a:endParaRPr lang="en-US" altLang="ko-KR" dirty="0" smtClean="0"/>
          </a:p>
          <a:p>
            <a:r>
              <a:rPr lang="en-CA" dirty="0" smtClean="0"/>
              <a:t>The overall coding performances from the dependent views and synthesis view are approximately 10% lower than the ones of 3D-HEVC.</a:t>
            </a:r>
            <a:endParaRPr lang="ko-KR" altLang="en-US" dirty="0" smtClean="0"/>
          </a:p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4</a:t>
            </a:fld>
            <a:endParaRPr lang="ko-KR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91" y="2835016"/>
            <a:ext cx="8548571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3D-HEVC vs. MV-HEVC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5</a:t>
            </a:fld>
            <a:endParaRPr lang="ko-KR" altLang="en-US" dirty="0"/>
          </a:p>
        </p:txBody>
      </p:sp>
      <p:sp>
        <p:nvSpPr>
          <p:cNvPr id="8" name="내용 개체 틀 2"/>
          <p:cNvSpPr>
            <a:spLocks noGrp="1"/>
          </p:cNvSpPr>
          <p:nvPr>
            <p:ph idx="1"/>
          </p:nvPr>
        </p:nvSpPr>
        <p:spPr>
          <a:xfrm>
            <a:off x="416496" y="692696"/>
            <a:ext cx="8994204" cy="5433467"/>
          </a:xfrm>
        </p:spPr>
        <p:txBody>
          <a:bodyPr/>
          <a:lstStyle/>
          <a:p>
            <a:pPr latinLnBrk="0"/>
            <a:r>
              <a:rPr lang="en-US" altLang="ko-KR" dirty="0" smtClean="0"/>
              <a:t>Anchor : MV-HEVC</a:t>
            </a:r>
          </a:p>
          <a:p>
            <a:pPr lvl="1" latinLnBrk="0"/>
            <a:r>
              <a:rPr lang="en-US" altLang="ko-KR" dirty="0" smtClean="0"/>
              <a:t>For MV-HEVC, only DCP is enabled </a:t>
            </a:r>
          </a:p>
          <a:p>
            <a:pPr lvl="2" latinLnBrk="0"/>
            <a:r>
              <a:rPr lang="en-CA" dirty="0" smtClean="0"/>
              <a:t>MV-HEVC has been simulated by disabling all 3D-HEVC coding tools, in the same way of  JCT3V-F0122.</a:t>
            </a:r>
            <a:endParaRPr lang="en-US" altLang="ko-KR" dirty="0" smtClean="0"/>
          </a:p>
          <a:p>
            <a:pPr lvl="1" latinLnBrk="0"/>
            <a:r>
              <a:rPr lang="en-US" altLang="ko-KR" dirty="0" smtClean="0"/>
              <a:t>3D-HEVC earns</a:t>
            </a:r>
            <a:r>
              <a:rPr lang="ko-KR" altLang="en-US" dirty="0" smtClean="0"/>
              <a:t> </a:t>
            </a:r>
            <a:r>
              <a:rPr lang="en-US" altLang="ko-KR" dirty="0" smtClean="0"/>
              <a:t>17.1% of coding gain in the synthesis view.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720" y="2857496"/>
            <a:ext cx="8548571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그림 5" descr="백색바탕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8350" y="6011863"/>
            <a:ext cx="12906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560388" y="1268413"/>
            <a:ext cx="8640762" cy="1296987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en-US" sz="2400" b="1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3D-HEVC texture tool performance</a:t>
            </a:r>
            <a:endParaRPr lang="en-US" altLang="en-US" sz="2400" b="1" dirty="0">
              <a:latin typeface="Times New Roman" pitchFamily="18" charset="0"/>
              <a:ea typeface="맑은 고딕" pitchFamily="50" charset="-127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3D-HEVC texture tool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err="1" smtClean="0"/>
              <a:t>IvMC</a:t>
            </a:r>
            <a:r>
              <a:rPr lang="en-US" altLang="ko-KR" dirty="0" smtClean="0"/>
              <a:t> : 5.63% gain</a:t>
            </a:r>
          </a:p>
          <a:p>
            <a:pPr lvl="1"/>
            <a:r>
              <a:rPr lang="en-US" altLang="ko-KR" dirty="0" smtClean="0"/>
              <a:t>The best texture coding tool in 3D-HEVC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7</a:t>
            </a:fld>
            <a:endParaRPr lang="ko-KR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720" y="2192074"/>
            <a:ext cx="8548571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직사각형 6"/>
          <p:cNvSpPr/>
          <p:nvPr/>
        </p:nvSpPr>
        <p:spPr>
          <a:xfrm>
            <a:off x="5167314" y="2192074"/>
            <a:ext cx="1714512" cy="2857520"/>
          </a:xfrm>
          <a:prstGeom prst="rect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3D-HEVC texture tool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ARP : 1.07% gain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8</a:t>
            </a:fld>
            <a:endParaRPr lang="ko-KR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720" y="2071678"/>
            <a:ext cx="8548571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직사각형 5"/>
          <p:cNvSpPr/>
          <p:nvPr/>
        </p:nvSpPr>
        <p:spPr>
          <a:xfrm>
            <a:off x="5095876" y="2071678"/>
            <a:ext cx="1785950" cy="2857520"/>
          </a:xfrm>
          <a:prstGeom prst="rect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3D-HEVC texture tool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err="1" smtClean="0"/>
              <a:t>DoNBDV</a:t>
            </a:r>
            <a:r>
              <a:rPr lang="en-US" altLang="ko-KR" dirty="0" smtClean="0"/>
              <a:t> : 0.47% gain</a:t>
            </a:r>
          </a:p>
          <a:p>
            <a:pPr lvl="1"/>
            <a:r>
              <a:rPr lang="en-US" altLang="ko-KR" dirty="0" err="1" smtClean="0"/>
              <a:t>DoNBDV</a:t>
            </a:r>
            <a:r>
              <a:rPr lang="en-US" altLang="ko-KR" dirty="0" smtClean="0"/>
              <a:t> is replaced with NBDV if </a:t>
            </a:r>
            <a:r>
              <a:rPr lang="en-US" altLang="ko-KR" dirty="0" err="1" smtClean="0"/>
              <a:t>DoNBDV</a:t>
            </a:r>
            <a:r>
              <a:rPr lang="en-US" altLang="ko-KR" dirty="0" smtClean="0"/>
              <a:t> is disabled.</a:t>
            </a:r>
          </a:p>
          <a:p>
            <a:pPr lvl="1"/>
            <a:r>
              <a:rPr lang="en-US" altLang="ko-KR" dirty="0" err="1" smtClean="0"/>
              <a:t>IvMC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IvDC</a:t>
            </a:r>
            <a:r>
              <a:rPr lang="en-US" altLang="ko-KR" dirty="0" smtClean="0"/>
              <a:t> and DBBP exploits the advantage of </a:t>
            </a:r>
            <a:r>
              <a:rPr lang="en-US" altLang="ko-KR" dirty="0" err="1" smtClean="0"/>
              <a:t>DoNBDV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9</a:t>
            </a:fld>
            <a:endParaRPr lang="ko-KR" altLang="en-US" dirty="0"/>
          </a:p>
        </p:txBody>
      </p:sp>
      <p:grpSp>
        <p:nvGrpSpPr>
          <p:cNvPr id="8" name="그룹 7"/>
          <p:cNvGrpSpPr/>
          <p:nvPr/>
        </p:nvGrpSpPr>
        <p:grpSpPr>
          <a:xfrm>
            <a:off x="668486" y="2285992"/>
            <a:ext cx="8548572" cy="2880000"/>
            <a:chOff x="668486" y="2285992"/>
            <a:chExt cx="8548572" cy="2880000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8486" y="2285992"/>
              <a:ext cx="8548572" cy="28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직사각형 5"/>
            <p:cNvSpPr/>
            <p:nvPr/>
          </p:nvSpPr>
          <p:spPr>
            <a:xfrm>
              <a:off x="5095876" y="2285992"/>
              <a:ext cx="1785950" cy="2857520"/>
            </a:xfrm>
            <a:prstGeom prst="rect">
              <a:avLst/>
            </a:prstGeom>
            <a:noFill/>
            <a:ln w="476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10787</TotalTime>
  <Words>762</Words>
  <Application>Microsoft Office PowerPoint</Application>
  <PresentationFormat>A4 용지(210x297mm)</PresentationFormat>
  <Paragraphs>230</Paragraphs>
  <Slides>26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26</vt:i4>
      </vt:variant>
    </vt:vector>
  </HeadingPairs>
  <TitlesOfParts>
    <vt:vector size="28" baseType="lpstr">
      <vt:lpstr>blank</vt:lpstr>
      <vt:lpstr>디자인 사용자 지정</vt:lpstr>
      <vt:lpstr>슬라이드 1</vt:lpstr>
      <vt:lpstr>Test conditions</vt:lpstr>
      <vt:lpstr>3D-HEVC vs. Simulcast </vt:lpstr>
      <vt:lpstr>MV-HEVC vs. Simulcast</vt:lpstr>
      <vt:lpstr>3D-HEVC vs. MV-HEVC</vt:lpstr>
      <vt:lpstr>슬라이드 6</vt:lpstr>
      <vt:lpstr>3D-HEVC texture tool</vt:lpstr>
      <vt:lpstr>3D-HEVC texture tool</vt:lpstr>
      <vt:lpstr>3D-HEVC texture tool</vt:lpstr>
      <vt:lpstr>3D-HEVC texture tool</vt:lpstr>
      <vt:lpstr>3D-HEVC texture tool</vt:lpstr>
      <vt:lpstr>3D-HEVC texture tool</vt:lpstr>
      <vt:lpstr>Summary of texture coding tools</vt:lpstr>
      <vt:lpstr>슬라이드 14</vt:lpstr>
      <vt:lpstr>3D-HEVC depth tool</vt:lpstr>
      <vt:lpstr>3D-HEVC depth tool</vt:lpstr>
      <vt:lpstr>3D-HEVC depth tool</vt:lpstr>
      <vt:lpstr>3D-HEVC depth tool</vt:lpstr>
      <vt:lpstr>3D-HEVC depth tool</vt:lpstr>
      <vt:lpstr>3D-HEVC depth tool</vt:lpstr>
      <vt:lpstr>3D-HEVC depth tool</vt:lpstr>
      <vt:lpstr>3D-HEVC depth tool</vt:lpstr>
      <vt:lpstr>Summary of depth coding tools</vt:lpstr>
      <vt:lpstr>슬라이드 24</vt:lpstr>
      <vt:lpstr>3D-HEVC common coding tools</vt:lpstr>
      <vt:lpstr>3D-HEVC common coding tools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남정학/선임연구원/Convergence(연)ATS팀(junghak.nam@lge.com)</dc:creator>
  <cp:lastModifiedBy>junghak.nam</cp:lastModifiedBy>
  <cp:revision>425</cp:revision>
  <dcterms:created xsi:type="dcterms:W3CDTF">2013-06-25T23:40:50Z</dcterms:created>
  <dcterms:modified xsi:type="dcterms:W3CDTF">2014-07-04T06:36:26Z</dcterms:modified>
</cp:coreProperties>
</file>