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emf" ContentType="image/x-emf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Masters/slideMaster2.xml" ContentType="application/vnd.openxmlformats-officedocument.presentationml.slideMaster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theme/theme4.xml" ContentType="application/vnd.openxmlformats-officedocument.theme+xml"/>
  <Default Extension="png" ContentType="image/png"/>
  <Override PartName="/ppt/notesSlides/notesSlide1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9" r:id="rId1"/>
    <p:sldMasterId id="2147483652" r:id="rId2"/>
  </p:sldMasterIdLst>
  <p:notesMasterIdLst>
    <p:notesMasterId r:id="rId29"/>
  </p:notesMasterIdLst>
  <p:handoutMasterIdLst>
    <p:handoutMasterId r:id="rId30"/>
  </p:handoutMasterIdLst>
  <p:sldIdLst>
    <p:sldId id="402" r:id="rId3"/>
    <p:sldId id="404" r:id="rId4"/>
    <p:sldId id="427" r:id="rId5"/>
    <p:sldId id="426" r:id="rId6"/>
    <p:sldId id="403" r:id="rId7"/>
    <p:sldId id="416" r:id="rId8"/>
    <p:sldId id="415" r:id="rId9"/>
    <p:sldId id="411" r:id="rId10"/>
    <p:sldId id="409" r:id="rId11"/>
    <p:sldId id="414" r:id="rId12"/>
    <p:sldId id="413" r:id="rId13"/>
    <p:sldId id="412" r:id="rId14"/>
    <p:sldId id="431" r:id="rId15"/>
    <p:sldId id="417" r:id="rId16"/>
    <p:sldId id="418" r:id="rId17"/>
    <p:sldId id="420" r:id="rId18"/>
    <p:sldId id="423" r:id="rId19"/>
    <p:sldId id="424" r:id="rId20"/>
    <p:sldId id="425" r:id="rId21"/>
    <p:sldId id="419" r:id="rId22"/>
    <p:sldId id="422" r:id="rId23"/>
    <p:sldId id="421" r:id="rId24"/>
    <p:sldId id="432" r:id="rId25"/>
    <p:sldId id="430" r:id="rId26"/>
    <p:sldId id="428" r:id="rId27"/>
    <p:sldId id="429" r:id="rId28"/>
  </p:sldIdLst>
  <p:sldSz cx="9906000" cy="6858000" type="A4"/>
  <p:notesSz cx="6807200" cy="9939338"/>
  <p:defaultTextStyle>
    <a:defPPr>
      <a:defRPr lang="ko-KR"/>
    </a:defPPr>
    <a:lvl1pPr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fontAlgn="base" latinLnBrk="1">
      <a:spcBef>
        <a:spcPct val="0"/>
      </a:spcBef>
      <a:spcAft>
        <a:spcPct val="0"/>
      </a:spcAft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6pPr>
    <a:lvl7pPr marL="27432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7pPr>
    <a:lvl8pPr marL="32004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8pPr>
    <a:lvl9pPr marL="3657600" algn="l" defTabSz="914400" rtl="0" eaLnBrk="1" latinLnBrk="1" hangingPunct="1">
      <a:defRPr kumimoji="1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CC"/>
    <a:srgbClr val="FF99FF"/>
    <a:srgbClr val="CC0000"/>
    <a:srgbClr val="66CCFF"/>
    <a:srgbClr val="FFFFCC"/>
    <a:srgbClr val="FFCC99"/>
    <a:srgbClr val="DDDDDD"/>
    <a:srgbClr val="0000CC"/>
    <a:srgbClr val="B2B2B2"/>
    <a:srgbClr val="C0C0C0"/>
  </p:clrMru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5940675A-B579-460E-94D1-54222C63F5DA}" styleName="스타일 없음, 표 눈금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</a:tblStyle>
  <a:tblStyle styleId="{2D5ABB26-0587-4C30-8999-92F81FD0307C}" styleName="스타일 없음, 눈금 없음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  <a:tblStyle styleId="{616DA210-FB5B-4158-B5E0-FEB733F419BA}" styleName="밝은 스타일 3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tx1"/>
              </a:solidFill>
            </a:ln>
          </a:left>
          <a:right>
            <a:ln w="12700" cmpd="sng">
              <a:solidFill>
                <a:schemeClr val="tx1"/>
              </a:solidFill>
            </a:ln>
          </a:right>
          <a:top>
            <a:ln w="12700" cmpd="sng">
              <a:solidFill>
                <a:schemeClr val="tx1"/>
              </a:solidFill>
            </a:ln>
          </a:top>
          <a:bottom>
            <a:ln w="12700" cmpd="sng">
              <a:solidFill>
                <a:schemeClr val="tx1"/>
              </a:solidFill>
            </a:ln>
          </a:bottom>
          <a:insideH>
            <a:ln w="12700" cmpd="sng">
              <a:solidFill>
                <a:schemeClr val="tx1"/>
              </a:solidFill>
            </a:ln>
          </a:insideH>
          <a:insideV>
            <a:ln w="12700" cmpd="sng">
              <a:solidFill>
                <a:schemeClr val="tx1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tx1">
              <a:alpha val="20000"/>
            </a:schemeClr>
          </a:solidFill>
        </a:fill>
      </a:tcStyle>
    </a:band1H>
    <a:band1V>
      <a:tcStyle>
        <a:tcBdr/>
        <a:fill>
          <a:solidFill>
            <a:schemeClr val="tx1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tx1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tx1"/>
              </a:solidFill>
            </a:ln>
          </a:bottom>
        </a:tcBdr>
        <a:fill>
          <a:noFill/>
        </a:fill>
      </a:tcStyle>
    </a:firstRow>
  </a:tblStyle>
  <a:tblStyle styleId="{ED083AE6-46FA-4A59-8FB0-9F97EB10719F}" styleName="밝은 스타일 3 - 강조 4">
    <a:wholeTbl>
      <a:tcTxStyle>
        <a:fontRef idx="minor">
          <a:scrgbClr r="0" g="0" b="0"/>
        </a:fontRef>
        <a:schemeClr val="tx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 w="12700" cmpd="sng">
              <a:solidFill>
                <a:schemeClr val="accent4"/>
              </a:solidFill>
            </a:ln>
          </a:insideV>
        </a:tcBdr>
        <a:fill>
          <a:noFill/>
        </a:fill>
      </a:tcStyle>
    </a:wholeTbl>
    <a:band1H>
      <a:tcStyle>
        <a:tcBdr/>
        <a:fill>
          <a:solidFill>
            <a:schemeClr val="accent4">
              <a:alpha val="20000"/>
            </a:schemeClr>
          </a:solidFill>
        </a:fill>
      </a:tcStyle>
    </a:band1H>
    <a:band1V>
      <a:tcStyle>
        <a:tcBdr/>
        <a:fill>
          <a:solidFill>
            <a:schemeClr val="accent4">
              <a:alpha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noFill/>
        </a:fill>
      </a:tcStyle>
    </a:lastRow>
    <a:firstRow>
      <a:tcTxStyle b="on"/>
      <a:tcStyle>
        <a:tcBdr>
          <a:bottom>
            <a:ln w="25400" cmpd="sng">
              <a:solidFill>
                <a:schemeClr val="accent4"/>
              </a:solidFill>
            </a:ln>
          </a:bottom>
        </a:tcBdr>
        <a:fill>
          <a:noFill/>
        </a:fill>
      </a:tcStyle>
    </a:firstRow>
  </a:tblStyle>
  <a:tblStyle styleId="{1E171933-4619-4E11-9A3F-F7608DF75F80}" styleName="보통 스타일 1 - 강조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4"/>
              </a:solidFill>
            </a:ln>
          </a:left>
          <a:right>
            <a:ln w="12700" cmpd="sng">
              <a:solidFill>
                <a:schemeClr val="accent4"/>
              </a:solidFill>
            </a:ln>
          </a:right>
          <a:top>
            <a:ln w="12700" cmpd="sng">
              <a:solidFill>
                <a:schemeClr val="accent4"/>
              </a:solidFill>
            </a:ln>
          </a:top>
          <a:bottom>
            <a:ln w="12700" cmpd="sng">
              <a:solidFill>
                <a:schemeClr val="accent4"/>
              </a:solidFill>
            </a:ln>
          </a:bottom>
          <a:insideH>
            <a:ln w="12700" cmpd="sng">
              <a:solidFill>
                <a:schemeClr val="accent4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4">
              <a:tint val="20000"/>
            </a:schemeClr>
          </a:solidFill>
        </a:fill>
      </a:tcStyle>
    </a:band1H>
    <a:band1V>
      <a:tcStyle>
        <a:tcBdr/>
        <a:fill>
          <a:solidFill>
            <a:schemeClr val="accent4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4"/>
          </a:solidFill>
        </a:fill>
      </a:tcStyle>
    </a:firstRow>
  </a:tblStyle>
  <a:tblStyle styleId="{793D81CF-94F2-401A-BA57-92F5A7B2D0C5}" styleName="보통 스타일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7DF18680-E054-41AD-8BC1-D1AEF772440D}" styleName="보통 스타일 2 - 강조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46F890A9-2807-4EBB-B81D-B2AA78EC7F39}" styleName="어두운 스타일 2 - 강조 5/강조 6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6"/>
          </a:solidFill>
        </a:fill>
      </a:tcStyle>
    </a:firstRow>
  </a:tblStyle>
  <a:tblStyle styleId="{5202B0CA-FC54-4496-8BCA-5EF66A818D29}" styleName="어두운 스타일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Row>
  </a:tblStyle>
  <a:tblStyle styleId="{D7AC3CCA-C797-4891-BE02-D94E43425B78}" styleName="보통 스타일 4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dk1"/>
              </a:solidFill>
            </a:ln>
          </a:left>
          <a:right>
            <a:ln w="12700" cmpd="sng">
              <a:solidFill>
                <a:schemeClr val="dk1"/>
              </a:solidFill>
            </a:ln>
          </a:right>
          <a:top>
            <a:ln w="12700" cmpd="sng">
              <a:solidFill>
                <a:schemeClr val="dk1"/>
              </a:solidFill>
            </a:ln>
          </a:top>
          <a:bottom>
            <a:ln w="12700" cmpd="sng">
              <a:solidFill>
                <a:schemeClr val="dk1"/>
              </a:solidFill>
            </a:ln>
          </a:bottom>
          <a:insideH>
            <a:ln w="12700" cmpd="sng">
              <a:solidFill>
                <a:schemeClr val="dk1"/>
              </a:solidFill>
            </a:ln>
          </a:insideH>
          <a:insideV>
            <a:ln w="12700" cmpd="sng">
              <a:solidFill>
                <a:schemeClr val="dk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dk1"/>
              </a:solidFill>
            </a:ln>
          </a:top>
        </a:tcBdr>
        <a:fill>
          <a:solidFill>
            <a:schemeClr val="dk1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dk1">
              <a:tint val="20000"/>
            </a:schemeClr>
          </a:solidFill>
        </a:fill>
      </a:tcStyle>
    </a:firstRow>
  </a:tblStyle>
  <a:tblStyle styleId="{B301B821-A1FF-4177-AEE7-76D212191A09}" styleName="보통 스타일 1 - 강조 1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1"/>
              </a:solidFill>
            </a:ln>
          </a:left>
          <a:right>
            <a:ln w="12700" cmpd="sng">
              <a:solidFill>
                <a:schemeClr val="accent1"/>
              </a:solidFill>
            </a:ln>
          </a:right>
          <a:top>
            <a:ln w="12700" cmpd="sng">
              <a:solidFill>
                <a:schemeClr val="accent1"/>
              </a:solidFill>
            </a:ln>
          </a:top>
          <a:bottom>
            <a:ln w="12700" cmpd="sng">
              <a:solidFill>
                <a:schemeClr val="accent1"/>
              </a:solidFill>
            </a:ln>
          </a:bottom>
          <a:insideH>
            <a:ln w="12700" cmpd="sng">
              <a:solidFill>
                <a:schemeClr val="accent1"/>
              </a:solidFill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accent1">
              <a:tint val="20000"/>
            </a:schemeClr>
          </a:solidFill>
        </a:fill>
      </a:tcStyle>
    </a:band1H>
    <a:band1V>
      <a:tcStyle>
        <a:tcBdr/>
        <a:fill>
          <a:solidFill>
            <a:schemeClr val="accent1">
              <a:tint val="2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1"/>
              </a:solidFill>
            </a:ln>
          </a:top>
        </a:tcBdr>
        <a:fill>
          <a:solidFill>
            <a:schemeClr val="lt1"/>
          </a:solidFill>
        </a:fill>
      </a:tcStyle>
    </a:lastRow>
    <a:firstRow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Row>
  </a:tblStyle>
  <a:tblStyle styleId="{21E4AEA4-8DFA-4A89-87EB-49C32662AFE0}" styleName="보통 스타일 2 - 강조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  <a:tblStyle styleId="{8EC20E35-A176-4012-BC5E-935CFFF8708E}" styleName="보통 스타일 3">
    <a:wholeTbl>
      <a:tcTxStyle>
        <a:fontRef idx="minor"/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EB344D84-9AFB-497E-A393-DC336BA19D2E}" styleName="보통 스타일 3 - 강조 3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6E25E649-3F16-4E02-A733-19D2CDBF48F0}" styleName="보통 스타일 3 - 강조 1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85BE263C-DBD7-4A20-BB59-AAB30ACAA65A}" styleName="보통 스타일 3 - 강조 2">
    <a:wholeTbl>
      <a:tcTxStyle>
        <a:fontRef idx="minor">
          <a:scrgbClr r="0" g="0" b="0"/>
        </a:fontRef>
        <a:schemeClr val="dk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 w="25400" cmpd="sng">
              <a:solidFill>
                <a:schemeClr val="dk1"/>
              </a:solidFill>
            </a:ln>
          </a:top>
          <a:bottom>
            <a:ln w="25400" cmpd="sng">
              <a:solidFill>
                <a:schemeClr val="dk1"/>
              </a:solidFill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lt1"/>
          </a:solidFill>
        </a:fill>
      </a:tcStyle>
    </a:wholeTbl>
    <a:band1H>
      <a:tcStyle>
        <a:tcBdr/>
        <a:fill>
          <a:solidFill>
            <a:schemeClr val="dk1">
              <a:tint val="20000"/>
            </a:schemeClr>
          </a:solidFill>
        </a:fill>
      </a:tcStyle>
    </a:band1H>
    <a:band1V>
      <a:tcStyle>
        <a:tcBdr/>
        <a:fill>
          <a:solidFill>
            <a:schemeClr val="dk1">
              <a:tint val="20000"/>
            </a:schemeClr>
          </a:solidFill>
        </a:fill>
      </a:tcStyle>
    </a:band1V>
    <a:la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scrgbClr r="0" g="0" b="0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/>
      <a:tcStyle>
        <a:tcBdr>
          <a:top>
            <a:ln w="50800" cmpd="dbl">
              <a:solidFill>
                <a:schemeClr val="dk1"/>
              </a:solidFill>
            </a:ln>
          </a:top>
        </a:tcBdr>
        <a:fill>
          <a:solidFill>
            <a:schemeClr val="lt1"/>
          </a:solidFill>
        </a:fill>
      </a:tcStyle>
    </a:lastRow>
    <a:seCell>
      <a:tcTxStyle b="on">
        <a:fontRef idx="minor">
          <a:scrgbClr r="0" g="0" b="0"/>
        </a:fontRef>
        <a:schemeClr val="dk1"/>
      </a:tcTxStyle>
      <a:tcStyle>
        <a:tcBdr/>
      </a:tcStyle>
    </a:seCell>
    <a:swCell>
      <a:tcTxStyle b="on">
        <a:fontRef idx="minor">
          <a:scrgbClr r="0" g="0" b="0"/>
        </a:fontRef>
        <a:schemeClr val="dk1"/>
      </a:tcTxStyle>
      <a:tcStyle>
        <a:tcBdr/>
      </a:tcStyle>
    </a:swCell>
    <a:firstRow>
      <a:tcTxStyle b="on">
        <a:fontRef idx="minor">
          <a:scrgbClr r="0" g="0" b="0"/>
        </a:fontRef>
        <a:schemeClr val="lt1"/>
      </a:tcTxStyle>
      <a:tcStyle>
        <a:tcBdr>
          <a:bottom>
            <a:ln w="25400" cmpd="sng">
              <a:solidFill>
                <a:schemeClr val="dk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6121" autoAdjust="0"/>
    <p:restoredTop sz="93695" autoAdjust="0"/>
  </p:normalViewPr>
  <p:slideViewPr>
    <p:cSldViewPr>
      <p:cViewPr varScale="1">
        <p:scale>
          <a:sx n="67" d="100"/>
          <a:sy n="67" d="100"/>
        </p:scale>
        <p:origin x="-1692" y="-108"/>
      </p:cViewPr>
      <p:guideLst>
        <p:guide orient="horz" pos="2160"/>
        <p:guide pos="3120"/>
      </p:guideLst>
    </p:cSldViewPr>
  </p:slid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66" d="100"/>
          <a:sy n="66" d="100"/>
        </p:scale>
        <p:origin x="0" y="0"/>
      </p:cViewPr>
      <p:guideLst/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slide" Target="slides/slide24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34" Type="http://schemas.openxmlformats.org/officeDocument/2006/relationships/tableStyles" Target="tableStyles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33" Type="http://schemas.openxmlformats.org/officeDocument/2006/relationships/theme" Target="theme/theme1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32" Type="http://schemas.openxmlformats.org/officeDocument/2006/relationships/viewProps" Target="viewProps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slide" Target="slides/slide26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31" Type="http://schemas.openxmlformats.org/officeDocument/2006/relationships/presProps" Target="presProps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slide" Target="slides/slide25.xml"/><Relationship Id="rId30" Type="http://schemas.openxmlformats.org/officeDocument/2006/relationships/handoutMaster" Target="handoutMasters/handoutMaster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4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3" name="날짜 개체 틀 2"/>
          <p:cNvSpPr>
            <a:spLocks noGrp="1"/>
          </p:cNvSpPr>
          <p:nvPr>
            <p:ph type="dt" sz="quarter" idx="1"/>
          </p:nvPr>
        </p:nvSpPr>
        <p:spPr>
          <a:xfrm>
            <a:off x="3856038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3DDC2CA2-5467-4A09-981B-7B864A3954E7}" type="datetimeFigureOut">
              <a:rPr lang="ko-KR" altLang="en-US"/>
              <a:pPr>
                <a:defRPr/>
              </a:pPr>
              <a:t>2014-07-03</a:t>
            </a:fld>
            <a:endParaRPr lang="ko-KR" altLang="en-US" dirty="0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2"/>
          </p:nvPr>
        </p:nvSpPr>
        <p:spPr>
          <a:xfrm>
            <a:off x="0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3"/>
          </p:nvPr>
        </p:nvSpPr>
        <p:spPr>
          <a:xfrm>
            <a:off x="3856038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F5B74885-C777-4423-BFB1-242B99947E84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318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9575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 dirty="0"/>
          </a:p>
        </p:txBody>
      </p:sp>
      <p:sp>
        <p:nvSpPr>
          <p:cNvPr id="93187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56038" y="0"/>
            <a:ext cx="2949575" cy="496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 dirty="0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712788" y="746125"/>
            <a:ext cx="5381625" cy="3725863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3189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81038" y="4721225"/>
            <a:ext cx="5445125" cy="44719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noProof="0" smtClean="0"/>
              <a:t>마스터 텍스트 스타일을 편집합니다</a:t>
            </a:r>
          </a:p>
          <a:p>
            <a:pPr lvl="1"/>
            <a:r>
              <a:rPr lang="ko-KR" altLang="en-US" noProof="0" smtClean="0"/>
              <a:t>둘째 수준</a:t>
            </a:r>
          </a:p>
          <a:p>
            <a:pPr lvl="2"/>
            <a:r>
              <a:rPr lang="ko-KR" altLang="en-US" noProof="0" smtClean="0"/>
              <a:t>셋째 수준</a:t>
            </a:r>
          </a:p>
          <a:p>
            <a:pPr lvl="3"/>
            <a:r>
              <a:rPr lang="ko-KR" altLang="en-US" noProof="0" smtClean="0"/>
              <a:t>넷째 수준</a:t>
            </a:r>
          </a:p>
          <a:p>
            <a:pPr lvl="4"/>
            <a:r>
              <a:rPr lang="ko-KR" altLang="en-US" noProof="0" smtClean="0"/>
              <a:t>다섯째 수준</a:t>
            </a:r>
          </a:p>
        </p:txBody>
      </p:sp>
      <p:sp>
        <p:nvSpPr>
          <p:cNvPr id="93190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440863"/>
            <a:ext cx="2949575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en-US" altLang="ko-KR" dirty="0"/>
          </a:p>
        </p:txBody>
      </p:sp>
      <p:sp>
        <p:nvSpPr>
          <p:cNvPr id="93191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6038" y="9440863"/>
            <a:ext cx="2949575" cy="4968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704307DE-36DC-4689-878F-10C42562C79A}" type="slidenum">
              <a:rPr lang="en-US" altLang="ko-KR"/>
              <a:pPr>
                <a:defRPr/>
              </a:pPr>
              <a:t>‹#›</a:t>
            </a:fld>
            <a:endParaRPr lang="en-US" altLang="ko-KR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1pPr>
    <a:lvl2pPr marL="4572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2pPr>
    <a:lvl3pPr marL="9144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3pPr>
    <a:lvl4pPr marL="13716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4pPr>
    <a:lvl5pPr marL="1828800" algn="l" rtl="0" eaLnBrk="0" fontAlgn="base" latinLnBrk="1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굴림" pitchFamily="50" charset="-127"/>
        <a:ea typeface="굴림" pitchFamily="50" charset="-127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704307DE-36DC-4689-878F-10C42562C79A}" type="slidenum">
              <a:rPr lang="en-US" altLang="ko-KR" smtClean="0"/>
              <a:pPr>
                <a:defRPr/>
              </a:pPr>
              <a:t>17</a:t>
            </a:fld>
            <a:endParaRPr lang="en-US" altLang="ko-KR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941513" y="4800600"/>
            <a:ext cx="59436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941513" y="612775"/>
            <a:ext cx="59436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ko-KR" altLang="en-US" noProof="0" dirty="0" smtClean="0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941513" y="5367338"/>
            <a:ext cx="59436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340F109-9EA1-4100-919C-1AB1F05B9254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554FD55-41AE-4AB2-AF25-E6FF08873365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7181850" y="274638"/>
            <a:ext cx="2228850" cy="5851525"/>
          </a:xfrm>
        </p:spPr>
        <p:txBody>
          <a:bodyPr vert="eaVert"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95300" y="274638"/>
            <a:ext cx="6534150" cy="5851525"/>
          </a:xfrm>
        </p:spPr>
        <p:txBody>
          <a:bodyPr vert="eaVert"/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5321DE4-7D15-4A5C-BEB9-C5EE046207FE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16496" y="58614"/>
            <a:ext cx="8627368" cy="512866"/>
          </a:xfrm>
          <a:prstGeom prst="rect">
            <a:avLst/>
          </a:prstGeom>
        </p:spPr>
        <p:txBody>
          <a:bodyPr/>
          <a:lstStyle>
            <a:lvl1pPr algn="ctr">
              <a:defRPr sz="2800" b="1">
                <a:latin typeface="Times New Roman" pitchFamily="18" charset="0"/>
                <a:ea typeface="맑은 고딕" pitchFamily="50" charset="-127"/>
                <a:cs typeface="Times New Roman" pitchFamily="18" charset="0"/>
              </a:defRPr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416496" y="692696"/>
            <a:ext cx="8994204" cy="5433467"/>
          </a:xfrm>
          <a:prstGeom prst="rect">
            <a:avLst/>
          </a:prstGeom>
        </p:spPr>
        <p:txBody>
          <a:bodyPr/>
          <a:lstStyle>
            <a:lvl1pPr>
              <a:defRPr sz="2000">
                <a:latin typeface="Times New Roman" pitchFamily="18" charset="0"/>
                <a:ea typeface="맑은 고딕" pitchFamily="50" charset="-127"/>
                <a:cs typeface="Times New Roman" pitchFamily="18" charset="0"/>
              </a:defRPr>
            </a:lvl1pPr>
            <a:lvl2pPr>
              <a:defRPr sz="1800">
                <a:latin typeface="Times New Roman" pitchFamily="18" charset="0"/>
                <a:ea typeface="맑은 고딕" pitchFamily="50" charset="-127"/>
                <a:cs typeface="Times New Roman" pitchFamily="18" charset="0"/>
              </a:defRPr>
            </a:lvl2pPr>
            <a:lvl3pPr>
              <a:defRPr sz="1600">
                <a:latin typeface="Times New Roman" pitchFamily="18" charset="0"/>
                <a:ea typeface="맑은 고딕" pitchFamily="50" charset="-127"/>
                <a:cs typeface="Times New Roman" pitchFamily="18" charset="0"/>
              </a:defRPr>
            </a:lvl3pPr>
            <a:lvl4pPr>
              <a:defRPr sz="1600">
                <a:latin typeface="Times New Roman" pitchFamily="18" charset="0"/>
                <a:ea typeface="맑은 고딕" pitchFamily="50" charset="-127"/>
                <a:cs typeface="Times New Roman" pitchFamily="18" charset="0"/>
              </a:defRPr>
            </a:lvl4pPr>
            <a:lvl5pPr>
              <a:defRPr sz="1600">
                <a:latin typeface="Times New Roman" pitchFamily="18" charset="0"/>
                <a:ea typeface="맑은 고딕" pitchFamily="50" charset="-127"/>
                <a:cs typeface="Times New Roman" pitchFamily="18" charset="0"/>
              </a:defRPr>
            </a:lvl5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 dirty="0"/>
          </a:p>
        </p:txBody>
      </p:sp>
      <p:sp>
        <p:nvSpPr>
          <p:cNvPr id="4" name="슬라이드 번호 개체 틀 5"/>
          <p:cNvSpPr>
            <a:spLocks noGrp="1"/>
          </p:cNvSpPr>
          <p:nvPr>
            <p:ph type="sldNum" sz="quarter" idx="10"/>
          </p:nvPr>
        </p:nvSpPr>
        <p:spPr>
          <a:xfrm>
            <a:off x="8553450" y="6453188"/>
            <a:ext cx="857250" cy="288925"/>
          </a:xfrm>
          <a:prstGeom prst="rect">
            <a:avLst/>
          </a:prstGeom>
        </p:spPr>
        <p:txBody>
          <a:bodyPr/>
          <a:lstStyle>
            <a:lvl1pPr algn="ctr">
              <a:defRPr sz="1400" b="1" smtClean="0">
                <a:latin typeface="Times New Roman" pitchFamily="18" charset="0"/>
                <a:ea typeface="굴림" pitchFamily="50" charset="-127"/>
                <a:cs typeface="Times New Roman" pitchFamily="18" charset="0"/>
              </a:defRPr>
            </a:lvl1pPr>
          </a:lstStyle>
          <a:p>
            <a:pPr>
              <a:defRPr/>
            </a:pPr>
            <a:fld id="{16E20EC6-3133-4CD7-966F-DAE37E271DC0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742950" y="2130425"/>
            <a:ext cx="8420100" cy="1470025"/>
          </a:xfrm>
        </p:spPr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485900" y="3886200"/>
            <a:ext cx="69342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 smtClean="0"/>
              <a:t>마스터 부제목 스타일 편집</a:t>
            </a:r>
            <a:endParaRPr lang="ko-KR" altLang="en-US"/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FDF9C5-358B-41DF-9FB6-2715D939300F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82638" y="4406900"/>
            <a:ext cx="84201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82638" y="2906713"/>
            <a:ext cx="84201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BADC2B0-09E6-4192-80F8-550B02DDB532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953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5029200" y="1600200"/>
            <a:ext cx="43815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5A50488-32BF-4AFF-869A-3203C89BF4EF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95300" y="1535113"/>
            <a:ext cx="437673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95300" y="2174875"/>
            <a:ext cx="437673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5032375" y="1535113"/>
            <a:ext cx="437832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5032375" y="2174875"/>
            <a:ext cx="437832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7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8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9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A8920DD-A042-4FDF-A1C1-F01B5D5173D1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4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5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1C3C052-F27F-4B76-ABFB-7DBE23B6FA37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3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4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1AC0B72-3921-438C-825A-B789FFEE975E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95300" y="273050"/>
            <a:ext cx="3259138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 smtClean="0"/>
              <a:t>마스터 제목 스타일 편집</a:t>
            </a:r>
            <a:endParaRPr lang="ko-KR" altLang="en-US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873500" y="273050"/>
            <a:ext cx="553720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95300" y="1435100"/>
            <a:ext cx="3259138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 smtClean="0"/>
              <a:t>마스터 텍스트 스타일을 편집합니다</a:t>
            </a:r>
          </a:p>
        </p:txBody>
      </p:sp>
      <p:sp>
        <p:nvSpPr>
          <p:cNvPr id="5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6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7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8D9A567-8C51-4B56-9194-22F41D7ED0F2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0.xml"/><Relationship Id="rId3" Type="http://schemas.openxmlformats.org/officeDocument/2006/relationships/slideLayout" Target="../slideLayouts/slideLayout5.xml"/><Relationship Id="rId7" Type="http://schemas.openxmlformats.org/officeDocument/2006/relationships/slideLayout" Target="../slideLayouts/slideLayout9.xml"/><Relationship Id="rId2" Type="http://schemas.openxmlformats.org/officeDocument/2006/relationships/slideLayout" Target="../slideLayouts/slideLayout4.xml"/><Relationship Id="rId1" Type="http://schemas.openxmlformats.org/officeDocument/2006/relationships/slideLayout" Target="../slideLayouts/slideLayout3.xml"/><Relationship Id="rId6" Type="http://schemas.openxmlformats.org/officeDocument/2006/relationships/slideLayout" Target="../slideLayouts/slideLayout8.xml"/><Relationship Id="rId11" Type="http://schemas.openxmlformats.org/officeDocument/2006/relationships/theme" Target="../theme/theme2.xml"/><Relationship Id="rId5" Type="http://schemas.openxmlformats.org/officeDocument/2006/relationships/slideLayout" Target="../slideLayouts/slideLayout7.xml"/><Relationship Id="rId10" Type="http://schemas.openxmlformats.org/officeDocument/2006/relationships/slideLayout" Target="../slideLayouts/slideLayout12.xml"/><Relationship Id="rId4" Type="http://schemas.openxmlformats.org/officeDocument/2006/relationships/slideLayout" Target="../slideLayouts/slideLayout6.xml"/><Relationship Id="rId9" Type="http://schemas.openxmlformats.org/officeDocument/2006/relationships/slideLayout" Target="../slideLayouts/slideLayout1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Line 21"/>
          <p:cNvSpPr>
            <a:spLocks noChangeShapeType="1"/>
          </p:cNvSpPr>
          <p:nvPr/>
        </p:nvSpPr>
        <p:spPr bwMode="auto">
          <a:xfrm>
            <a:off x="0" y="6453188"/>
            <a:ext cx="9906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ko-KR" altLang="en-US" dirty="0"/>
          </a:p>
        </p:txBody>
      </p:sp>
      <p:sp>
        <p:nvSpPr>
          <p:cNvPr id="1031" name="Line 14"/>
          <p:cNvSpPr>
            <a:spLocks noChangeShapeType="1"/>
          </p:cNvSpPr>
          <p:nvPr/>
        </p:nvSpPr>
        <p:spPr bwMode="auto">
          <a:xfrm>
            <a:off x="0" y="534988"/>
            <a:ext cx="9906000" cy="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ko-KR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03" r:id="rId1"/>
    <p:sldLayoutId id="2147484014" r:id="rId2"/>
  </p:sldLayoutIdLst>
  <p:hf hdr="0" ftr="0" dt="0"/>
  <p:txStyles>
    <p:titleStyle>
      <a:lvl1pPr algn="ctr" rtl="0" eaLnBrk="1" fontAlgn="base" latinLnBrk="1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1" fontAlgn="base" latinLnBrk="1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2pPr>
      <a:lvl3pPr algn="ctr" rtl="0" eaLnBrk="1" fontAlgn="base" latinLnBrk="1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3pPr>
      <a:lvl4pPr algn="ctr" rtl="0" eaLnBrk="1" fontAlgn="base" latinLnBrk="1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4pPr>
      <a:lvl5pPr algn="ctr" rtl="0" eaLnBrk="1" fontAlgn="base" latinLnBrk="1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5pPr>
      <a:lvl6pPr marL="457200" algn="ctr" rtl="0" eaLnBrk="1" fontAlgn="base" latinLnBrk="1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6pPr>
      <a:lvl7pPr marL="914400" algn="ctr" rtl="0" eaLnBrk="1" fontAlgn="base" latinLnBrk="1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7pPr>
      <a:lvl8pPr marL="1371600" algn="ctr" rtl="0" eaLnBrk="1" fontAlgn="base" latinLnBrk="1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8pPr>
      <a:lvl9pPr marL="1828800" algn="ctr" rtl="0" eaLnBrk="1" fontAlgn="base" latinLnBrk="1" hangingPunct="1">
        <a:spcBef>
          <a:spcPct val="0"/>
        </a:spcBef>
        <a:spcAft>
          <a:spcPct val="0"/>
        </a:spcAft>
        <a:defRPr kumimoji="1" sz="4400">
          <a:solidFill>
            <a:schemeClr val="tx2"/>
          </a:solidFill>
          <a:latin typeface="굴림" pitchFamily="50" charset="-127"/>
          <a:ea typeface="굴림" pitchFamily="50" charset="-127"/>
        </a:defRPr>
      </a:lvl9pPr>
    </p:titleStyle>
    <p:bodyStyle>
      <a:lvl1pPr marL="342900" indent="-342900" algn="l" rtl="0" eaLnBrk="1" fontAlgn="base" latinLnBrk="1" hangingPunct="1">
        <a:spcBef>
          <a:spcPct val="20000"/>
        </a:spcBef>
        <a:spcAft>
          <a:spcPct val="0"/>
        </a:spcAft>
        <a:buChar char="•"/>
        <a:defRPr kumimoji="1"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1" fontAlgn="base" latinLnBrk="1" hangingPunct="1">
        <a:spcBef>
          <a:spcPct val="20000"/>
        </a:spcBef>
        <a:spcAft>
          <a:spcPct val="0"/>
        </a:spcAft>
        <a:buChar char="–"/>
        <a:defRPr kumimoji="1" sz="2800">
          <a:solidFill>
            <a:schemeClr val="tx1"/>
          </a:solidFill>
          <a:latin typeface="+mn-lt"/>
          <a:ea typeface="+mn-ea"/>
        </a:defRPr>
      </a:lvl2pPr>
      <a:lvl3pPr marL="1143000" indent="-228600" algn="l" rtl="0" eaLnBrk="1" fontAlgn="base" latinLnBrk="1" hangingPunct="1">
        <a:spcBef>
          <a:spcPct val="20000"/>
        </a:spcBef>
        <a:spcAft>
          <a:spcPct val="0"/>
        </a:spcAft>
        <a:buChar char="•"/>
        <a:defRPr kumimoji="1" sz="2400">
          <a:solidFill>
            <a:schemeClr val="tx1"/>
          </a:solidFill>
          <a:latin typeface="+mn-lt"/>
          <a:ea typeface="+mn-ea"/>
        </a:defRPr>
      </a:lvl3pPr>
      <a:lvl4pPr marL="1600200" indent="-228600" algn="l" rtl="0" eaLnBrk="1" fontAlgn="base" latinLnBrk="1" hangingPunct="1">
        <a:spcBef>
          <a:spcPct val="20000"/>
        </a:spcBef>
        <a:spcAft>
          <a:spcPct val="0"/>
        </a:spcAft>
        <a:buChar char="–"/>
        <a:defRPr kumimoji="1" sz="2000">
          <a:solidFill>
            <a:schemeClr val="tx1"/>
          </a:solidFill>
          <a:latin typeface="+mn-lt"/>
          <a:ea typeface="+mn-ea"/>
        </a:defRPr>
      </a:lvl4pPr>
      <a:lvl5pPr marL="2057400" indent="-228600" algn="l" rtl="0" eaLnBrk="1" fontAlgn="base" latinLnBrk="1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5pPr>
      <a:lvl6pPr marL="2514600" indent="-228600" algn="l" rtl="0" eaLnBrk="1" fontAlgn="base" latinLnBrk="1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6pPr>
      <a:lvl7pPr marL="2971800" indent="-228600" algn="l" rtl="0" eaLnBrk="1" fontAlgn="base" latinLnBrk="1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7pPr>
      <a:lvl8pPr marL="3429000" indent="-228600" algn="l" rtl="0" eaLnBrk="1" fontAlgn="base" latinLnBrk="1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8pPr>
      <a:lvl9pPr marL="3886200" indent="-228600" algn="l" rtl="0" eaLnBrk="1" fontAlgn="base" latinLnBrk="1" hangingPunct="1">
        <a:spcBef>
          <a:spcPct val="20000"/>
        </a:spcBef>
        <a:spcAft>
          <a:spcPct val="0"/>
        </a:spcAft>
        <a:buChar char="»"/>
        <a:defRPr kumimoji="1" sz="20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제목 개체 틀 1"/>
          <p:cNvSpPr>
            <a:spLocks noGrp="1"/>
          </p:cNvSpPr>
          <p:nvPr>
            <p:ph type="title"/>
          </p:nvPr>
        </p:nvSpPr>
        <p:spPr bwMode="auto">
          <a:xfrm>
            <a:off x="495300" y="274638"/>
            <a:ext cx="8915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제목 스타일 편집</a:t>
            </a:r>
          </a:p>
        </p:txBody>
      </p:sp>
      <p:sp>
        <p:nvSpPr>
          <p:cNvPr id="2051" name="텍스트 개체 틀 2"/>
          <p:cNvSpPr>
            <a:spLocks noGrp="1"/>
          </p:cNvSpPr>
          <p:nvPr>
            <p:ph type="body" idx="1"/>
          </p:nvPr>
        </p:nvSpPr>
        <p:spPr bwMode="auto">
          <a:xfrm>
            <a:off x="495300" y="1600200"/>
            <a:ext cx="89154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ko-KR" altLang="en-US" smtClean="0"/>
              <a:t>마스터 텍스트 스타일을 편집합니다</a:t>
            </a:r>
          </a:p>
          <a:p>
            <a:pPr lvl="1"/>
            <a:r>
              <a:rPr lang="ko-KR" altLang="en-US" smtClean="0"/>
              <a:t>둘째 수준</a:t>
            </a:r>
          </a:p>
          <a:p>
            <a:pPr lvl="2"/>
            <a:r>
              <a:rPr lang="ko-KR" altLang="en-US" smtClean="0"/>
              <a:t>셋째 수준</a:t>
            </a:r>
          </a:p>
          <a:p>
            <a:pPr lvl="3"/>
            <a:r>
              <a:rPr lang="ko-KR" altLang="en-US" smtClean="0"/>
              <a:t>넷째 수준</a:t>
            </a:r>
          </a:p>
          <a:p>
            <a:pPr lvl="4"/>
            <a:r>
              <a:rPr lang="ko-KR" altLang="en-US" smtClean="0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95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384550" y="6356350"/>
            <a:ext cx="31369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endParaRPr lang="ko-KR" altLang="en-US" dirty="0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7099300" y="6356350"/>
            <a:ext cx="2311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  <a:latin typeface="굴림" pitchFamily="50" charset="-127"/>
                <a:ea typeface="굴림" pitchFamily="50" charset="-127"/>
              </a:defRPr>
            </a:lvl1pPr>
          </a:lstStyle>
          <a:p>
            <a:pPr>
              <a:defRPr/>
            </a:pPr>
            <a:fld id="{3DDBA292-D3C5-425C-ABB9-6AC006B85DEE}" type="slidenum">
              <a:rPr lang="ko-KR" altLang="en-US"/>
              <a:pPr>
                <a:defRPr/>
              </a:pPr>
              <a:t>‹#›</a:t>
            </a:fld>
            <a:endParaRPr lang="ko-KR" alt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004" r:id="rId1"/>
    <p:sldLayoutId id="2147484005" r:id="rId2"/>
    <p:sldLayoutId id="2147484006" r:id="rId3"/>
    <p:sldLayoutId id="2147484007" r:id="rId4"/>
    <p:sldLayoutId id="2147484008" r:id="rId5"/>
    <p:sldLayoutId id="2147484009" r:id="rId6"/>
    <p:sldLayoutId id="2147484010" r:id="rId7"/>
    <p:sldLayoutId id="2147484011" r:id="rId8"/>
    <p:sldLayoutId id="2147484012" r:id="rId9"/>
    <p:sldLayoutId id="2147484013" r:id="rId10"/>
  </p:sldLayoutIdLst>
  <p:hf hdr="0" ftr="0" dt="0"/>
  <p:txStyles>
    <p:titleStyle>
      <a:lvl1pPr algn="ctr" rtl="0" eaLnBrk="0" fontAlgn="base" latinLnBrk="1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2pPr>
      <a:lvl3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3pPr>
      <a:lvl4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4pPr>
      <a:lvl5pPr algn="ctr" rtl="0" eaLnBrk="0" fontAlgn="base" latinLnBrk="1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5pPr>
      <a:lvl6pPr marL="4572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6pPr>
      <a:lvl7pPr marL="9144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7pPr>
      <a:lvl8pPr marL="13716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8pPr>
      <a:lvl9pPr marL="1828800" algn="ctr" rtl="0" fontAlgn="base" latinLnBrk="1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맑은 고딕" pitchFamily="50" charset="-127"/>
          <a:ea typeface="맑은 고딕" pitchFamily="50" charset="-127"/>
        </a:defRPr>
      </a:lvl9pPr>
    </p:titleStyle>
    <p:bodyStyle>
      <a:lvl1pPr marL="342900" indent="-34290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latinLnBrk="1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emf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emf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8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1.emf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3.emf"/><Relationship Id="rId2" Type="http://schemas.openxmlformats.org/officeDocument/2006/relationships/image" Target="../media/image12.emf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4.emf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5.emf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image" Target="../media/image17.emf"/><Relationship Id="rId2" Type="http://schemas.openxmlformats.org/officeDocument/2006/relationships/image" Target="../media/image16.emf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18.emf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9.emf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1.emf"/><Relationship Id="rId2" Type="http://schemas.openxmlformats.org/officeDocument/2006/relationships/image" Target="../media/image20.emf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2.emf"/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3.em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em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em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8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emf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emf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그림 5" descr="백색바탕.pn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388350" y="6011863"/>
            <a:ext cx="1290638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099" name="Rectangle 2"/>
          <p:cNvSpPr>
            <a:spLocks noChangeArrowheads="1"/>
          </p:cNvSpPr>
          <p:nvPr/>
        </p:nvSpPr>
        <p:spPr bwMode="auto">
          <a:xfrm>
            <a:off x="560388" y="1268413"/>
            <a:ext cx="8640762" cy="1296987"/>
          </a:xfrm>
          <a:prstGeom prst="rect">
            <a:avLst/>
          </a:prstGeom>
          <a:solidFill>
            <a:srgbClr val="EAEAEA"/>
          </a:solidFill>
          <a:ln w="9525">
            <a:solidFill>
              <a:srgbClr val="C0C0C0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en-CA" altLang="ko-KR" sz="2400" b="1" dirty="0" smtClean="0">
                <a:solidFill>
                  <a:srgbClr val="000000"/>
                </a:solidFill>
                <a:latin typeface="Times New Roman" pitchFamily="18" charset="0"/>
                <a:ea typeface="돋움" pitchFamily="50" charset="-127"/>
                <a:cs typeface="Times New Roman" pitchFamily="18" charset="0"/>
              </a:rPr>
              <a:t>AHG5 : Performance evaluation for 3D-HEVC and its coding tools</a:t>
            </a:r>
          </a:p>
          <a:p>
            <a:pPr algn="ctr"/>
            <a:r>
              <a:rPr lang="en-US" altLang="en-US" sz="2400" b="1" dirty="0" smtClean="0"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(JCT3V-I0115)</a:t>
            </a:r>
            <a:endParaRPr lang="en-US" altLang="en-US" sz="2400" b="1" dirty="0">
              <a:solidFill>
                <a:srgbClr val="000000"/>
              </a:solidFill>
              <a:latin typeface="Times New Roman" pitchFamily="18" charset="0"/>
              <a:ea typeface="돋움" pitchFamily="50" charset="-127"/>
              <a:cs typeface="Times New Roman" pitchFamily="18" charset="0"/>
            </a:endParaRPr>
          </a:p>
        </p:txBody>
      </p:sp>
      <p:sp>
        <p:nvSpPr>
          <p:cNvPr id="4100" name="Text Box 6"/>
          <p:cNvSpPr txBox="1">
            <a:spLocks noChangeArrowheads="1"/>
          </p:cNvSpPr>
          <p:nvPr/>
        </p:nvSpPr>
        <p:spPr bwMode="auto">
          <a:xfrm>
            <a:off x="4438738" y="5786454"/>
            <a:ext cx="1023037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230188" indent="-230188" algn="ctr">
              <a:buFont typeface="Wingdings" pitchFamily="2" charset="2"/>
              <a:buNone/>
            </a:pPr>
            <a:r>
              <a:rPr lang="en-US" altLang="ko-KR" sz="1600" b="1" dirty="0" smtClean="0">
                <a:solidFill>
                  <a:srgbClr val="000000"/>
                </a:solidFill>
                <a:latin typeface="Times New Roman" pitchFamily="18" charset="0"/>
                <a:ea typeface="돋움" pitchFamily="50" charset="-127"/>
                <a:cs typeface="Times New Roman" pitchFamily="18" charset="0"/>
              </a:rPr>
              <a:t>July 2014</a:t>
            </a:r>
            <a:endParaRPr lang="en-US" altLang="ko-KR" sz="1600" b="1" dirty="0">
              <a:solidFill>
                <a:srgbClr val="000000"/>
              </a:solidFill>
              <a:latin typeface="Times New Roman" pitchFamily="18" charset="0"/>
              <a:ea typeface="돋움" pitchFamily="50" charset="-127"/>
              <a:cs typeface="Times New Roman" pitchFamily="18" charset="0"/>
            </a:endParaRPr>
          </a:p>
        </p:txBody>
      </p:sp>
      <p:sp>
        <p:nvSpPr>
          <p:cNvPr id="4101" name="Text Box 36"/>
          <p:cNvSpPr txBox="1">
            <a:spLocks noChangeArrowheads="1"/>
          </p:cNvSpPr>
          <p:nvPr/>
        </p:nvSpPr>
        <p:spPr bwMode="auto">
          <a:xfrm>
            <a:off x="3671011" y="5429264"/>
            <a:ext cx="2562048" cy="33855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marL="230188" indent="-230188" algn="ctr">
              <a:buFont typeface="Wingdings" pitchFamily="2" charset="2"/>
              <a:buNone/>
            </a:pPr>
            <a:r>
              <a:rPr lang="en-US" altLang="ko-KR" sz="1600" b="1" dirty="0" smtClean="0">
                <a:solidFill>
                  <a:srgbClr val="000000"/>
                </a:solidFill>
                <a:latin typeface="Times New Roman" pitchFamily="18" charset="0"/>
                <a:ea typeface="돋움" pitchFamily="50" charset="-127"/>
                <a:cs typeface="Times New Roman" pitchFamily="18" charset="0"/>
              </a:rPr>
              <a:t>Sunmi Yoo and Sehoon Yea</a:t>
            </a:r>
            <a:endParaRPr lang="en-US" altLang="ko-KR" sz="1600" b="1" dirty="0">
              <a:solidFill>
                <a:srgbClr val="000000"/>
              </a:solidFill>
              <a:latin typeface="Times New Roman" pitchFamily="18" charset="0"/>
              <a:ea typeface="돋움" pitchFamily="50" charset="-127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texture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latinLnBrk="0"/>
            <a:r>
              <a:rPr lang="en-US" altLang="ko-KR" dirty="0" smtClean="0"/>
              <a:t>IC : 0.43% gain</a:t>
            </a:r>
          </a:p>
          <a:p>
            <a:pPr lvl="1" algn="just" latinLnBrk="0"/>
            <a:r>
              <a:rPr lang="x-none" smtClean="0"/>
              <a:t>Since computer generated sequences, GT_Fly, Undo_Dancer and Shark, have less illumination mismatch than other natural sequences, the coding gain from IC seems less.</a:t>
            </a:r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10</a:t>
            </a:fld>
            <a:endParaRPr lang="ko-KR" altLang="en-US" dirty="0"/>
          </a:p>
        </p:txBody>
      </p:sp>
      <p:grpSp>
        <p:nvGrpSpPr>
          <p:cNvPr id="8" name="그룹 7"/>
          <p:cNvGrpSpPr/>
          <p:nvPr/>
        </p:nvGrpSpPr>
        <p:grpSpPr>
          <a:xfrm>
            <a:off x="690709" y="2428868"/>
            <a:ext cx="8548571" cy="2880000"/>
            <a:chOff x="690709" y="2428868"/>
            <a:chExt cx="8548571" cy="2880000"/>
          </a:xfrm>
        </p:grpSpPr>
        <p:pic>
          <p:nvPicPr>
            <p:cNvPr id="7170" name="Picture 2"/>
            <p:cNvPicPr>
              <a:picLocks noChangeAspect="1" noChangeArrowheads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690709" y="2428868"/>
              <a:ext cx="8548571" cy="28800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7" name="직사각형 6"/>
            <p:cNvSpPr/>
            <p:nvPr/>
          </p:nvSpPr>
          <p:spPr>
            <a:xfrm>
              <a:off x="5119865" y="2428868"/>
              <a:ext cx="1785950" cy="2857520"/>
            </a:xfrm>
            <a:prstGeom prst="rect">
              <a:avLst/>
            </a:prstGeom>
            <a:noFill/>
            <a:ln w="47625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texture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VSP : 0.32% gain</a:t>
            </a:r>
          </a:p>
          <a:p>
            <a:pPr lvl="1" latinLnBrk="0"/>
            <a:r>
              <a:rPr lang="x-none" smtClean="0"/>
              <a:t>It is supposed that the sequences with higher quality of depths can have more benefits from VSP.</a:t>
            </a:r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11</a:t>
            </a:fld>
            <a:endParaRPr lang="ko-KR" altLang="en-US" dirty="0"/>
          </a:p>
        </p:txBody>
      </p:sp>
      <p:pic>
        <p:nvPicPr>
          <p:cNvPr id="819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75429" y="2334950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직사각형 6"/>
          <p:cNvSpPr/>
          <p:nvPr/>
        </p:nvSpPr>
        <p:spPr>
          <a:xfrm>
            <a:off x="5104585" y="2352368"/>
            <a:ext cx="1785950" cy="2840102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texture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DBBP : 0.08% gain</a:t>
            </a: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12</a:t>
            </a:fld>
            <a:endParaRPr lang="ko-KR" altLang="en-US" dirty="0"/>
          </a:p>
        </p:txBody>
      </p:sp>
      <p:pic>
        <p:nvPicPr>
          <p:cNvPr id="921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6720" y="1785926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직사각형 6"/>
          <p:cNvSpPr/>
          <p:nvPr/>
        </p:nvSpPr>
        <p:spPr>
          <a:xfrm>
            <a:off x="5095876" y="1785926"/>
            <a:ext cx="1785950" cy="2857520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Summary of texture coding tools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Summary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13</a:t>
            </a:fld>
            <a:endParaRPr lang="ko-KR" altLang="en-US" dirty="0"/>
          </a:p>
        </p:txBody>
      </p:sp>
      <p:graphicFrame>
        <p:nvGraphicFramePr>
          <p:cNvPr id="6" name="표 5"/>
          <p:cNvGraphicFramePr>
            <a:graphicFrameLocks noGrp="1"/>
          </p:cNvGraphicFramePr>
          <p:nvPr/>
        </p:nvGraphicFramePr>
        <p:xfrm>
          <a:off x="666720" y="1357298"/>
          <a:ext cx="8572560" cy="3571897"/>
        </p:xfrm>
        <a:graphic>
          <a:graphicData uri="http://schemas.openxmlformats.org/drawingml/2006/table">
            <a:tbl>
              <a:tblPr firstRow="1">
                <a:tableStyleId>{85BE263C-DBD7-4A20-BB59-AAB30ACAA65A}</a:tableStyleId>
              </a:tblPr>
              <a:tblGrid>
                <a:gridCol w="2143140"/>
                <a:gridCol w="2143140"/>
                <a:gridCol w="2143140"/>
                <a:gridCol w="2143140"/>
              </a:tblGrid>
              <a:tr h="510271">
                <a:tc>
                  <a:txBody>
                    <a:bodyPr/>
                    <a:lstStyle/>
                    <a:p>
                      <a:pPr algn="ctr" latinLnBrk="1"/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video PSNR / 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/>
                      </a:r>
                      <a:b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</a:b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video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bitrate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7505" marR="7505" marT="750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video PSNR / 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/>
                      </a:r>
                      <a:b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</a:b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total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bitrate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7505" marR="7505" marT="750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synth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PSNR / 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/>
                      </a:r>
                      <a:b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</a:b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total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bitrate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7505" marR="7505" marT="750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0271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IvMC 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6.67%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6.76%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5.63%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027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ARP 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1.45%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1.30%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1.07%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027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DoNBDV 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0.55%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0.49%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0.47%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027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IC 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0.71%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0.64%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0.43%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027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VSP 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0.46%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0.43%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0.32%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10271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DBBP 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0.16%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0.14%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0.08%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그림 5" descr="백색바탕.pn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388350" y="6011863"/>
            <a:ext cx="1290638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099" name="Rectangle 2"/>
          <p:cNvSpPr>
            <a:spLocks noChangeArrowheads="1"/>
          </p:cNvSpPr>
          <p:nvPr/>
        </p:nvSpPr>
        <p:spPr bwMode="auto">
          <a:xfrm>
            <a:off x="560388" y="1268413"/>
            <a:ext cx="8640762" cy="1296987"/>
          </a:xfrm>
          <a:prstGeom prst="rect">
            <a:avLst/>
          </a:prstGeom>
          <a:solidFill>
            <a:srgbClr val="EAEAEA"/>
          </a:solidFill>
          <a:ln w="9525">
            <a:solidFill>
              <a:srgbClr val="C0C0C0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en-US" sz="2400" b="1" dirty="0" smtClean="0"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3D-HEVC depth tool performance</a:t>
            </a:r>
            <a:endParaRPr lang="en-US" altLang="en-US" sz="2400" b="1" dirty="0">
              <a:latin typeface="Times New Roman" pitchFamily="18" charset="0"/>
              <a:ea typeface="맑은 고딕" pitchFamily="50" charset="-127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제목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depth tool</a:t>
            </a:r>
            <a:endParaRPr lang="ko-KR" altLang="en-US" dirty="0"/>
          </a:p>
        </p:txBody>
      </p:sp>
      <p:sp>
        <p:nvSpPr>
          <p:cNvPr id="9" name="내용 개체 틀 8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MPI : 2.39% gain</a:t>
            </a:r>
          </a:p>
          <a:p>
            <a:pPr lvl="1"/>
            <a:r>
              <a:rPr lang="en-US" altLang="ko-KR" dirty="0" smtClean="0"/>
              <a:t>The best coding tool for depth coding</a:t>
            </a:r>
            <a:endParaRPr lang="ko-KR" altLang="en-US" dirty="0"/>
          </a:p>
        </p:txBody>
      </p:sp>
      <p:sp>
        <p:nvSpPr>
          <p:cNvPr id="2" name="슬라이드 번호 개체 틀 1"/>
          <p:cNvSpPr>
            <a:spLocks noGrp="1"/>
          </p:cNvSpPr>
          <p:nvPr>
            <p:ph type="sldNum" sz="quarter" idx="10"/>
          </p:nvPr>
        </p:nvSpPr>
        <p:spPr>
          <a:prstGeom prst="rect">
            <a:avLst/>
          </a:prstGeom>
        </p:spPr>
        <p:txBody>
          <a:bodyPr/>
          <a:lstStyle/>
          <a:p>
            <a:pPr>
              <a:defRPr/>
            </a:pPr>
            <a:fld id="{F1AC0B72-3921-438C-825A-B789FFEE975E}" type="slidenum">
              <a:rPr lang="ko-KR" altLang="en-US" smtClean="0"/>
              <a:pPr>
                <a:defRPr/>
              </a:pPr>
              <a:t>15</a:t>
            </a:fld>
            <a:endParaRPr lang="ko-KR" altLang="en-US" dirty="0"/>
          </a:p>
        </p:txBody>
      </p:sp>
      <p:pic>
        <p:nvPicPr>
          <p:cNvPr id="1024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6720" y="2143116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1" name="직사각형 10"/>
          <p:cNvSpPr/>
          <p:nvPr/>
        </p:nvSpPr>
        <p:spPr>
          <a:xfrm>
            <a:off x="5095876" y="2143116"/>
            <a:ext cx="1785950" cy="2857520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depth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DMM1 </a:t>
            </a:r>
          </a:p>
          <a:p>
            <a:pPr lvl="1"/>
            <a:r>
              <a:rPr lang="en-US" altLang="ko-KR" dirty="0" smtClean="0"/>
              <a:t>CTC : 1.58% gain</a:t>
            </a:r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r>
              <a:rPr lang="en-US" altLang="ko-KR" dirty="0" smtClean="0"/>
              <a:t>AI 3.48% gain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16</a:t>
            </a:fld>
            <a:endParaRPr lang="ko-KR" altLang="en-US" dirty="0"/>
          </a:p>
        </p:txBody>
      </p:sp>
      <p:pic>
        <p:nvPicPr>
          <p:cNvPr id="1126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523976" y="1428750"/>
            <a:ext cx="6785434" cy="22860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직사각형 6"/>
          <p:cNvSpPr/>
          <p:nvPr/>
        </p:nvSpPr>
        <p:spPr>
          <a:xfrm>
            <a:off x="4996545" y="1428736"/>
            <a:ext cx="1428760" cy="2286016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pic>
        <p:nvPicPr>
          <p:cNvPr id="11267" name="Picture 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523976" y="4071942"/>
            <a:ext cx="6786610" cy="228639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직사각형 7"/>
          <p:cNvSpPr/>
          <p:nvPr/>
        </p:nvSpPr>
        <p:spPr>
          <a:xfrm>
            <a:off x="5024438" y="4071942"/>
            <a:ext cx="1428760" cy="2286016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depth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atinLnBrk="0"/>
            <a:r>
              <a:rPr lang="en-US" altLang="ko-KR" dirty="0" smtClean="0"/>
              <a:t>Inter SDC : 1.22% gain</a:t>
            </a:r>
          </a:p>
          <a:p>
            <a:pPr lvl="1" latinLnBrk="0"/>
            <a:r>
              <a:rPr lang="en-US" dirty="0" smtClean="0"/>
              <a:t>I</a:t>
            </a:r>
            <a:r>
              <a:rPr lang="x-none" smtClean="0"/>
              <a:t>t is necessary to use more bitrate for Inter SDC, but it achieves good synthesize BD performance.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17</a:t>
            </a:fld>
            <a:endParaRPr lang="ko-KR" altLang="en-US" dirty="0"/>
          </a:p>
        </p:txBody>
      </p:sp>
      <p:pic>
        <p:nvPicPr>
          <p:cNvPr id="12290" name="Picture 2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666720" y="2285992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직사각형 5"/>
          <p:cNvSpPr/>
          <p:nvPr/>
        </p:nvSpPr>
        <p:spPr>
          <a:xfrm>
            <a:off x="5095876" y="2285992"/>
            <a:ext cx="1785950" cy="2857520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depth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342900" lvl="1" indent="-342900">
              <a:buFontTx/>
              <a:buChar char="•"/>
            </a:pPr>
            <a:r>
              <a:rPr lang="en-US" altLang="ko-KR" dirty="0" smtClean="0"/>
              <a:t>Intra SDC (Under AI configuration) – 1.23% gain</a:t>
            </a:r>
          </a:p>
          <a:p>
            <a:pPr marL="742950" lvl="2" indent="-342900"/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18</a:t>
            </a:fld>
            <a:endParaRPr lang="ko-KR" altLang="en-US" dirty="0"/>
          </a:p>
        </p:txBody>
      </p:sp>
      <p:pic>
        <p:nvPicPr>
          <p:cNvPr id="1331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6720" y="2285992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" name="직사각형 9"/>
          <p:cNvSpPr/>
          <p:nvPr/>
        </p:nvSpPr>
        <p:spPr>
          <a:xfrm>
            <a:off x="5095876" y="2285992"/>
            <a:ext cx="1785950" cy="2857520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depth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DLT</a:t>
            </a:r>
          </a:p>
          <a:p>
            <a:pPr lvl="1"/>
            <a:r>
              <a:rPr lang="en-US" altLang="ko-KR" dirty="0" smtClean="0"/>
              <a:t>CTC : 0.15% gain</a:t>
            </a:r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r>
              <a:rPr lang="en-US" altLang="ko-KR" dirty="0" smtClean="0"/>
              <a:t>AI : 0.48% gain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19</a:t>
            </a:fld>
            <a:endParaRPr lang="ko-KR" altLang="en-US" dirty="0"/>
          </a:p>
        </p:txBody>
      </p:sp>
      <p:pic>
        <p:nvPicPr>
          <p:cNvPr id="1433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952604" y="1428736"/>
            <a:ext cx="6786610" cy="228639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직사각형 6"/>
          <p:cNvSpPr/>
          <p:nvPr/>
        </p:nvSpPr>
        <p:spPr>
          <a:xfrm>
            <a:off x="5453066" y="1428736"/>
            <a:ext cx="1428760" cy="2286016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pic>
        <p:nvPicPr>
          <p:cNvPr id="14339" name="Picture 3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952604" y="4071942"/>
            <a:ext cx="6785476" cy="228601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직사각형 8"/>
          <p:cNvSpPr/>
          <p:nvPr/>
        </p:nvSpPr>
        <p:spPr>
          <a:xfrm>
            <a:off x="5453066" y="4071942"/>
            <a:ext cx="1428760" cy="2286016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Test conditions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Reference software : HTM-10.0r1 (Valencia meeting anchor s/w)</a:t>
            </a:r>
          </a:p>
          <a:p>
            <a:endParaRPr lang="en-US" altLang="ko-KR" dirty="0" smtClean="0"/>
          </a:p>
          <a:p>
            <a:r>
              <a:rPr lang="en-US" altLang="ko-KR" dirty="0" smtClean="0"/>
              <a:t>Under </a:t>
            </a:r>
            <a:r>
              <a:rPr lang="en-US" altLang="ko-KR" dirty="0" smtClean="0"/>
              <a:t>common test conditions (for intra coding tools, both CTC and AI)</a:t>
            </a:r>
          </a:p>
          <a:p>
            <a:endParaRPr lang="en-US" altLang="ko-KR" dirty="0" smtClean="0"/>
          </a:p>
          <a:p>
            <a:r>
              <a:rPr lang="en-CA" dirty="0" smtClean="0"/>
              <a:t>The complexity estimates for the encoding, decoding and rendering are calculated on the Linux cluster, which may not be accurate because of parallel simulations.</a:t>
            </a:r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2</a:t>
            </a:fld>
            <a:endParaRPr lang="ko-KR" altLang="en-US" dirty="0"/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depth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DDD : 0.12% gain</a:t>
            </a:r>
          </a:p>
          <a:p>
            <a:pPr lvl="1"/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20</a:t>
            </a:fld>
            <a:endParaRPr lang="ko-KR" altLang="en-US" dirty="0"/>
          </a:p>
        </p:txBody>
      </p:sp>
      <p:pic>
        <p:nvPicPr>
          <p:cNvPr id="1536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95282" y="2000240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직사각형 5"/>
          <p:cNvSpPr/>
          <p:nvPr/>
        </p:nvSpPr>
        <p:spPr>
          <a:xfrm>
            <a:off x="5024438" y="2017658"/>
            <a:ext cx="1785950" cy="2840102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depth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err="1" smtClean="0"/>
              <a:t>IvMC</a:t>
            </a:r>
            <a:r>
              <a:rPr lang="en-US" altLang="ko-KR" dirty="0" smtClean="0"/>
              <a:t> (Depth only) : 0.09% gain</a:t>
            </a:r>
          </a:p>
          <a:p>
            <a:pPr lvl="1"/>
            <a:r>
              <a:rPr lang="en-US" altLang="ko-KR" dirty="0" smtClean="0"/>
              <a:t>Unlike texture coding, </a:t>
            </a:r>
            <a:r>
              <a:rPr lang="en-US" altLang="ko-KR" dirty="0" err="1" smtClean="0"/>
              <a:t>IvMC</a:t>
            </a:r>
            <a:r>
              <a:rPr lang="en-US" altLang="ko-KR" dirty="0" smtClean="0"/>
              <a:t> for depth picture is a minor gain</a:t>
            </a: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21</a:t>
            </a:fld>
            <a:endParaRPr lang="ko-KR" altLang="en-US" dirty="0"/>
          </a:p>
        </p:txBody>
      </p:sp>
      <p:pic>
        <p:nvPicPr>
          <p:cNvPr id="16386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90709" y="2000240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직사각형 5"/>
          <p:cNvSpPr/>
          <p:nvPr/>
        </p:nvSpPr>
        <p:spPr>
          <a:xfrm>
            <a:off x="5119865" y="2000240"/>
            <a:ext cx="1785950" cy="2857520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depth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DMM4</a:t>
            </a:r>
          </a:p>
          <a:p>
            <a:pPr lvl="1"/>
            <a:r>
              <a:rPr lang="en-US" altLang="ko-KR" dirty="0" smtClean="0"/>
              <a:t>CTC : 0.02% loss</a:t>
            </a:r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endParaRPr lang="en-US" altLang="ko-KR" dirty="0" smtClean="0"/>
          </a:p>
          <a:p>
            <a:pPr lvl="1"/>
            <a:r>
              <a:rPr lang="en-US" altLang="ko-KR" dirty="0" smtClean="0"/>
              <a:t>AI : 0.17% gain</a:t>
            </a: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22</a:t>
            </a:fld>
            <a:endParaRPr lang="ko-KR" altLang="en-US" dirty="0"/>
          </a:p>
        </p:txBody>
      </p:sp>
      <p:pic>
        <p:nvPicPr>
          <p:cNvPr id="17410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523976" y="1357298"/>
            <a:ext cx="6573388" cy="221456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8" name="직사각형 7"/>
          <p:cNvSpPr/>
          <p:nvPr/>
        </p:nvSpPr>
        <p:spPr>
          <a:xfrm>
            <a:off x="4953000" y="1357298"/>
            <a:ext cx="1357322" cy="2214578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pic>
        <p:nvPicPr>
          <p:cNvPr id="17412" name="Picture 4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1523976" y="4143380"/>
            <a:ext cx="6573430" cy="221457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9" name="직사각형 8"/>
          <p:cNvSpPr/>
          <p:nvPr/>
        </p:nvSpPr>
        <p:spPr>
          <a:xfrm>
            <a:off x="4935582" y="4143380"/>
            <a:ext cx="1357322" cy="2214578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Summary of depth coding tools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Summary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23</a:t>
            </a:fld>
            <a:endParaRPr lang="ko-KR" altLang="en-US" dirty="0"/>
          </a:p>
        </p:txBody>
      </p:sp>
      <p:graphicFrame>
        <p:nvGraphicFramePr>
          <p:cNvPr id="5" name="표 4"/>
          <p:cNvGraphicFramePr>
            <a:graphicFrameLocks noGrp="1"/>
          </p:cNvGraphicFramePr>
          <p:nvPr/>
        </p:nvGraphicFramePr>
        <p:xfrm>
          <a:off x="666720" y="1357298"/>
          <a:ext cx="8572561" cy="4929223"/>
        </p:xfrm>
        <a:graphic>
          <a:graphicData uri="http://schemas.openxmlformats.org/drawingml/2006/table">
            <a:tbl>
              <a:tblPr firstRow="1">
                <a:tableStyleId>{85BE263C-DBD7-4A20-BB59-AAB30ACAA65A}</a:tableStyleId>
              </a:tblPr>
              <a:tblGrid>
                <a:gridCol w="1714512"/>
                <a:gridCol w="1000132"/>
                <a:gridCol w="1952639"/>
                <a:gridCol w="1952639"/>
                <a:gridCol w="1952639"/>
              </a:tblGrid>
              <a:tr h="583486">
                <a:tc>
                  <a:txBody>
                    <a:bodyPr/>
                    <a:lstStyle/>
                    <a:p>
                      <a:pPr algn="ctr" latinLnBrk="1"/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video PSNR / 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/>
                      </a:r>
                      <a:b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</a:b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video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bitrate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7505" marR="7505" marT="750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video PSNR / 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/>
                      </a:r>
                      <a:b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</a:b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total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bitrate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7505" marR="7505" marT="750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b"/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synth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PSNR / </a:t>
                      </a: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/>
                      </a:r>
                      <a:b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</a:br>
                      <a:r>
                        <a:rPr lang="en-US" sz="1600" u="none" strike="noStrike" dirty="0" smtClean="0">
                          <a:latin typeface="Times New Roman" pitchFamily="18" charset="0"/>
                          <a:cs typeface="Times New Roman" pitchFamily="18" charset="0"/>
                        </a:rPr>
                        <a:t>total </a:t>
                      </a:r>
                      <a:r>
                        <a:rPr lang="en-US" sz="1600" u="none" strike="noStrike" dirty="0" err="1">
                          <a:latin typeface="Times New Roman" pitchFamily="18" charset="0"/>
                          <a:cs typeface="Times New Roman" pitchFamily="18" charset="0"/>
                        </a:rPr>
                        <a:t>bitrate</a:t>
                      </a:r>
                      <a:r>
                        <a:rPr lang="en-US" sz="1600" u="none" strike="noStrike" dirty="0">
                          <a:latin typeface="Times New Roman" pitchFamily="18" charset="0"/>
                          <a:cs typeface="Times New Roman" pitchFamily="18" charset="0"/>
                        </a:rPr>
                        <a:t> </a:t>
                      </a:r>
                      <a:endParaRPr lang="en-US" sz="1600" b="0" i="0" u="none" strike="noStrike" dirty="0">
                        <a:solidFill>
                          <a:srgbClr val="000000"/>
                        </a:solidFill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marL="7505" marR="7505" marT="7505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MPI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CTC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1.31%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2.39%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 rowSpan="2"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DMM1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CTC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0.05%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-0.16%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1.58%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AI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-0.2%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3.62%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Inter SDC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CTC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0.08%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-0.28%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1.22%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Intra SDC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AI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1.01%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1.23%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 rowSpan="2"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DLT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CTC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-0.02%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0.04%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0.15%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AI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0.09%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0.48%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DDD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CTC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-0.02%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0.12%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IvMC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CTC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0.09%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 rowSpan="2"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DMM4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CTC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-0.01%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-0.02%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95067">
                <a:tc vMerge="1">
                  <a:txBody>
                    <a:bodyPr/>
                    <a:lstStyle/>
                    <a:p>
                      <a:pPr latinLnBrk="1"/>
                      <a:endParaRPr lang="ko-KR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AI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0.09%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sz="1600" dirty="0" smtClean="0">
                          <a:latin typeface="Times New Roman" pitchFamily="18" charset="0"/>
                          <a:cs typeface="Times New Roman" pitchFamily="18" charset="0"/>
                        </a:rPr>
                        <a:t>0.17%</a:t>
                      </a:r>
                      <a:endParaRPr lang="ko-KR" altLang="en-US" sz="1600" dirty="0">
                        <a:latin typeface="Times New Roman" pitchFamily="18" charset="0"/>
                        <a:cs typeface="Times New Roman" pitchFamily="18" charset="0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그림 5" descr="백색바탕.pn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388350" y="6011863"/>
            <a:ext cx="1290638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099" name="Rectangle 2"/>
          <p:cNvSpPr>
            <a:spLocks noChangeArrowheads="1"/>
          </p:cNvSpPr>
          <p:nvPr/>
        </p:nvSpPr>
        <p:spPr bwMode="auto">
          <a:xfrm>
            <a:off x="560388" y="1268413"/>
            <a:ext cx="8640762" cy="1296987"/>
          </a:xfrm>
          <a:prstGeom prst="rect">
            <a:avLst/>
          </a:prstGeom>
          <a:solidFill>
            <a:srgbClr val="EAEAEA"/>
          </a:solidFill>
          <a:ln w="9525">
            <a:solidFill>
              <a:srgbClr val="C0C0C0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en-US" sz="2400" b="1" dirty="0" smtClean="0"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3D-HEVC texture &amp; depth tool performance</a:t>
            </a:r>
            <a:endParaRPr lang="en-US" altLang="en-US" sz="2400" b="1" dirty="0">
              <a:latin typeface="Times New Roman" pitchFamily="18" charset="0"/>
              <a:ea typeface="맑은 고딕" pitchFamily="50" charset="-127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common coding tools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Texture &amp; depth</a:t>
            </a:r>
          </a:p>
          <a:p>
            <a:pPr lvl="1"/>
            <a:r>
              <a:rPr lang="en-US" altLang="ko-KR" dirty="0" smtClean="0"/>
              <a:t>Sub-PU : 1.42% (0.23% from depth)</a:t>
            </a:r>
          </a:p>
          <a:p>
            <a:pPr lvl="2"/>
            <a:r>
              <a:rPr lang="en-US" altLang="ko-KR" dirty="0" smtClean="0"/>
              <a:t>Texture : </a:t>
            </a:r>
            <a:r>
              <a:rPr lang="en-US" altLang="ko-KR" dirty="0" err="1" smtClean="0"/>
              <a:t>IvMC</a:t>
            </a:r>
            <a:endParaRPr lang="en-US" altLang="ko-KR" dirty="0" smtClean="0"/>
          </a:p>
          <a:p>
            <a:pPr lvl="3"/>
            <a:r>
              <a:rPr lang="en-US" altLang="ko-KR" dirty="0" smtClean="0"/>
              <a:t>It is supposed that approximately 20% of </a:t>
            </a:r>
            <a:r>
              <a:rPr lang="en-US" altLang="ko-KR" dirty="0" err="1" smtClean="0"/>
              <a:t>IvMC</a:t>
            </a:r>
            <a:r>
              <a:rPr lang="en-US" altLang="ko-KR" dirty="0" smtClean="0"/>
              <a:t> coding gain is from Sub-PU.</a:t>
            </a:r>
          </a:p>
          <a:p>
            <a:pPr lvl="2"/>
            <a:r>
              <a:rPr lang="en-US" altLang="ko-KR" dirty="0" smtClean="0"/>
              <a:t>Depth : MPI</a:t>
            </a:r>
          </a:p>
          <a:p>
            <a:pPr lvl="3"/>
            <a:r>
              <a:rPr lang="en-US" altLang="ko-KR" dirty="0" smtClean="0"/>
              <a:t>MPI</a:t>
            </a:r>
            <a:r>
              <a:rPr lang="ko-KR" altLang="en-US" dirty="0" smtClean="0"/>
              <a:t> </a:t>
            </a:r>
            <a:r>
              <a:rPr lang="en-US" altLang="ko-KR" dirty="0" smtClean="0"/>
              <a:t>Sub-PU has brought 0.23% of coding gain(JCT3V-G0119).</a:t>
            </a:r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25</a:t>
            </a:fld>
            <a:endParaRPr lang="ko-KR" altLang="en-US" dirty="0"/>
          </a:p>
        </p:txBody>
      </p:sp>
      <p:pic>
        <p:nvPicPr>
          <p:cNvPr id="18434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09596" y="2857496"/>
            <a:ext cx="8269799" cy="278608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직사각형 6"/>
          <p:cNvSpPr/>
          <p:nvPr/>
        </p:nvSpPr>
        <p:spPr>
          <a:xfrm>
            <a:off x="5095876" y="2857496"/>
            <a:ext cx="1714512" cy="2786082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common coding tools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Texture &amp; depth</a:t>
            </a:r>
          </a:p>
          <a:p>
            <a:pPr lvl="1"/>
            <a:r>
              <a:rPr lang="en-US" altLang="ko-KR" dirty="0" err="1" smtClean="0"/>
              <a:t>IvMC</a:t>
            </a:r>
            <a:r>
              <a:rPr lang="en-US" altLang="ko-KR" dirty="0" smtClean="0"/>
              <a:t> (both texture &amp; depth off) : 5.91%</a:t>
            </a:r>
          </a:p>
          <a:p>
            <a:pPr lvl="2"/>
            <a:r>
              <a:rPr lang="en-US" altLang="ko-KR" dirty="0" smtClean="0"/>
              <a:t>Most of coding performance is from the texture. (Texture </a:t>
            </a:r>
            <a:r>
              <a:rPr lang="en-US" altLang="ko-KR" dirty="0" err="1" smtClean="0"/>
              <a:t>IvMC</a:t>
            </a:r>
            <a:r>
              <a:rPr lang="en-US" altLang="ko-KR" dirty="0" smtClean="0"/>
              <a:t> : 5.63% gain)</a:t>
            </a:r>
          </a:p>
          <a:p>
            <a:pPr lvl="2"/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  <a:p>
            <a:pPr lvl="1">
              <a:buNone/>
            </a:pPr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26</a:t>
            </a:fld>
            <a:endParaRPr lang="ko-KR" altLang="en-US" dirty="0"/>
          </a:p>
        </p:txBody>
      </p:sp>
      <p:pic>
        <p:nvPicPr>
          <p:cNvPr id="1945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81033" y="2357431"/>
            <a:ext cx="8286809" cy="27918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직사각형 6"/>
          <p:cNvSpPr/>
          <p:nvPr/>
        </p:nvSpPr>
        <p:spPr>
          <a:xfrm>
            <a:off x="5167314" y="2357430"/>
            <a:ext cx="1714512" cy="2786082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vs. Simulcast 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For both test sets,</a:t>
            </a:r>
          </a:p>
          <a:p>
            <a:pPr lvl="1"/>
            <a:r>
              <a:rPr lang="en-US" altLang="ko-KR" dirty="0" smtClean="0"/>
              <a:t>DF and SAO are turned off for depth map coding</a:t>
            </a:r>
          </a:p>
          <a:p>
            <a:pPr lvl="1"/>
            <a:r>
              <a:rPr lang="en-US" altLang="ko-KR" dirty="0" smtClean="0"/>
              <a:t>WVSO is turned on for depth map coding</a:t>
            </a:r>
          </a:p>
          <a:p>
            <a:pPr lvl="1"/>
            <a:endParaRPr lang="en-US" altLang="ko-KR" dirty="0" smtClean="0"/>
          </a:p>
          <a:p>
            <a:r>
              <a:rPr lang="en-CA" dirty="0" smtClean="0"/>
              <a:t>It is shown that the coding performance of dependent views is approximately 75% in average and it is achieved 54.8% of bit-savings from the synthesis view.</a:t>
            </a:r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3</a:t>
            </a:fld>
            <a:endParaRPr lang="ko-KR" altLang="en-US" dirty="0"/>
          </a:p>
        </p:txBody>
      </p:sp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6720" y="2857496"/>
            <a:ext cx="8548573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MV-HEVC vs. Simulcast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For both test sets,</a:t>
            </a:r>
          </a:p>
          <a:p>
            <a:pPr lvl="1"/>
            <a:r>
              <a:rPr lang="en-US" altLang="ko-KR" dirty="0" smtClean="0"/>
              <a:t>DF and SAO are turned off for depth map coding</a:t>
            </a:r>
          </a:p>
          <a:p>
            <a:pPr lvl="1"/>
            <a:r>
              <a:rPr lang="en-US" altLang="ko-KR" dirty="0" smtClean="0"/>
              <a:t>WVSO is turned on for depth map coding</a:t>
            </a:r>
          </a:p>
          <a:p>
            <a:pPr lvl="1"/>
            <a:endParaRPr lang="en-US" altLang="ko-KR" dirty="0" smtClean="0"/>
          </a:p>
          <a:p>
            <a:r>
              <a:rPr lang="en-CA" dirty="0" smtClean="0"/>
              <a:t>The overall coding performances from the dependent views and synthesis view are approximately 10% lower than the ones of 3D-HEVC.</a:t>
            </a:r>
            <a:endParaRPr lang="ko-KR" altLang="en-US" dirty="0" smtClean="0"/>
          </a:p>
          <a:p>
            <a:endParaRPr lang="en-US" altLang="ko-KR" dirty="0" smtClean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4</a:t>
            </a:fld>
            <a:endParaRPr lang="ko-KR" altLang="en-US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73291" y="2835016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vs. MV-HEVC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5</a:t>
            </a:fld>
            <a:endParaRPr lang="ko-KR" altLang="en-US" dirty="0"/>
          </a:p>
        </p:txBody>
      </p:sp>
      <p:sp>
        <p:nvSpPr>
          <p:cNvPr id="8" name="내용 개체 틀 2"/>
          <p:cNvSpPr>
            <a:spLocks noGrp="1"/>
          </p:cNvSpPr>
          <p:nvPr>
            <p:ph idx="1"/>
          </p:nvPr>
        </p:nvSpPr>
        <p:spPr>
          <a:xfrm>
            <a:off x="416496" y="692696"/>
            <a:ext cx="8994204" cy="5433467"/>
          </a:xfrm>
        </p:spPr>
        <p:txBody>
          <a:bodyPr/>
          <a:lstStyle/>
          <a:p>
            <a:pPr latinLnBrk="0"/>
            <a:r>
              <a:rPr lang="en-US" altLang="ko-KR" dirty="0" smtClean="0"/>
              <a:t>Anchor : MV-HEVC</a:t>
            </a:r>
          </a:p>
          <a:p>
            <a:pPr lvl="1" latinLnBrk="0"/>
            <a:r>
              <a:rPr lang="en-US" altLang="ko-KR" dirty="0" smtClean="0"/>
              <a:t>For MV-HEVC, only DCP is enabled </a:t>
            </a:r>
          </a:p>
          <a:p>
            <a:pPr lvl="2" latinLnBrk="0"/>
            <a:r>
              <a:rPr lang="en-CA" dirty="0" smtClean="0"/>
              <a:t>MV-HEVC has been simulated by disabling all 3D-HEVC coding tools, in the same way of  JCT3V-F0122.</a:t>
            </a:r>
            <a:endParaRPr lang="en-US" altLang="ko-KR" dirty="0" smtClean="0"/>
          </a:p>
          <a:p>
            <a:pPr lvl="1" latinLnBrk="0"/>
            <a:r>
              <a:rPr lang="en-US" altLang="ko-KR" dirty="0" smtClean="0"/>
              <a:t>3D-HEVC earns</a:t>
            </a:r>
            <a:r>
              <a:rPr lang="ko-KR" altLang="en-US" dirty="0" smtClean="0"/>
              <a:t> </a:t>
            </a:r>
            <a:r>
              <a:rPr lang="en-US" altLang="ko-KR" dirty="0" smtClean="0"/>
              <a:t>17.1% of coding gain in the synthesis view.</a:t>
            </a:r>
          </a:p>
        </p:txBody>
      </p:sp>
      <p:pic>
        <p:nvPicPr>
          <p:cNvPr id="3075" name="Picture 3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6720" y="2857496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그림 5" descr="백색바탕.png"/>
          <p:cNvPicPr>
            <a:picLocks noChangeAspect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8388350" y="6011863"/>
            <a:ext cx="1290638" cy="64611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4099" name="Rectangle 2"/>
          <p:cNvSpPr>
            <a:spLocks noChangeArrowheads="1"/>
          </p:cNvSpPr>
          <p:nvPr/>
        </p:nvSpPr>
        <p:spPr bwMode="auto">
          <a:xfrm>
            <a:off x="560388" y="1268413"/>
            <a:ext cx="8640762" cy="1296987"/>
          </a:xfrm>
          <a:prstGeom prst="rect">
            <a:avLst/>
          </a:prstGeom>
          <a:solidFill>
            <a:srgbClr val="EAEAEA"/>
          </a:solidFill>
          <a:ln w="9525">
            <a:solidFill>
              <a:srgbClr val="C0C0C0"/>
            </a:solidFill>
            <a:miter lim="800000"/>
            <a:headEnd/>
            <a:tailEnd/>
          </a:ln>
        </p:spPr>
        <p:txBody>
          <a:bodyPr wrap="none" anchor="ctr"/>
          <a:lstStyle/>
          <a:p>
            <a:pPr algn="ctr"/>
            <a:r>
              <a:rPr lang="en-US" altLang="en-US" sz="2400" b="1" dirty="0" smtClean="0">
                <a:latin typeface="Times New Roman" pitchFamily="18" charset="0"/>
                <a:ea typeface="맑은 고딕" pitchFamily="50" charset="-127"/>
                <a:cs typeface="Times New Roman" pitchFamily="18" charset="0"/>
              </a:rPr>
              <a:t>3D-HEVC texture tool performance</a:t>
            </a:r>
            <a:endParaRPr lang="en-US" altLang="en-US" sz="2400" b="1" dirty="0">
              <a:latin typeface="Times New Roman" pitchFamily="18" charset="0"/>
              <a:ea typeface="맑은 고딕" pitchFamily="50" charset="-127"/>
              <a:cs typeface="Times New Roman" pitchFamily="1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texture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err="1" smtClean="0"/>
              <a:t>IvMC</a:t>
            </a:r>
            <a:r>
              <a:rPr lang="en-US" altLang="ko-KR" dirty="0" smtClean="0"/>
              <a:t> : 5.63% gain</a:t>
            </a:r>
          </a:p>
          <a:p>
            <a:pPr lvl="1"/>
            <a:r>
              <a:rPr lang="en-US" altLang="ko-KR" dirty="0" smtClean="0"/>
              <a:t>The best texture coding tool in 3D-HEVC</a:t>
            </a: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7</a:t>
            </a:fld>
            <a:endParaRPr lang="ko-KR" altLang="en-US" dirty="0"/>
          </a:p>
        </p:txBody>
      </p:sp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6720" y="2192074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7" name="직사각형 6"/>
          <p:cNvSpPr/>
          <p:nvPr/>
        </p:nvSpPr>
        <p:spPr>
          <a:xfrm>
            <a:off x="5167314" y="2192074"/>
            <a:ext cx="1714512" cy="2857520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texture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smtClean="0"/>
              <a:t>ARP : 1.07% gain</a:t>
            </a:r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8</a:t>
            </a:fld>
            <a:endParaRPr lang="ko-KR" altLang="en-US" dirty="0"/>
          </a:p>
        </p:txBody>
      </p:sp>
      <p:pic>
        <p:nvPicPr>
          <p:cNvPr id="5122" name="Picture 2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666720" y="2071678"/>
            <a:ext cx="8548571" cy="288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6" name="직사각형 5"/>
          <p:cNvSpPr/>
          <p:nvPr/>
        </p:nvSpPr>
        <p:spPr>
          <a:xfrm>
            <a:off x="5095876" y="2071678"/>
            <a:ext cx="1785950" cy="2857520"/>
          </a:xfrm>
          <a:prstGeom prst="rect">
            <a:avLst/>
          </a:prstGeom>
          <a:noFill/>
          <a:ln w="47625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ko-KR" dirty="0" smtClean="0"/>
              <a:t>3D-HEVC texture tool</a:t>
            </a:r>
            <a:endParaRPr lang="ko-KR" altLang="en-US" dirty="0"/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altLang="ko-KR" dirty="0" err="1" smtClean="0"/>
              <a:t>DoNBDV</a:t>
            </a:r>
            <a:r>
              <a:rPr lang="en-US" altLang="ko-KR" dirty="0" smtClean="0"/>
              <a:t> : 0.47% gain</a:t>
            </a:r>
          </a:p>
          <a:p>
            <a:pPr lvl="1"/>
            <a:r>
              <a:rPr lang="en-US" altLang="ko-KR" dirty="0" err="1" smtClean="0"/>
              <a:t>DoNBDV</a:t>
            </a:r>
            <a:r>
              <a:rPr lang="en-US" altLang="ko-KR" dirty="0" smtClean="0"/>
              <a:t> is replaced with NBDV if </a:t>
            </a:r>
            <a:r>
              <a:rPr lang="en-US" altLang="ko-KR" dirty="0" err="1" smtClean="0"/>
              <a:t>DoNBDV</a:t>
            </a:r>
            <a:r>
              <a:rPr lang="en-US" altLang="ko-KR" dirty="0" smtClean="0"/>
              <a:t> is disabled.</a:t>
            </a:r>
          </a:p>
          <a:p>
            <a:pPr lvl="1"/>
            <a:r>
              <a:rPr lang="en-US" altLang="ko-KR" dirty="0" err="1" smtClean="0"/>
              <a:t>IvMC</a:t>
            </a:r>
            <a:r>
              <a:rPr lang="en-US" altLang="ko-KR" dirty="0" smtClean="0"/>
              <a:t>, </a:t>
            </a:r>
            <a:r>
              <a:rPr lang="en-US" altLang="ko-KR" dirty="0" err="1" smtClean="0"/>
              <a:t>IvDC</a:t>
            </a:r>
            <a:r>
              <a:rPr lang="en-US" altLang="ko-KR" dirty="0" smtClean="0"/>
              <a:t> and DBBP exploits the advantage of </a:t>
            </a:r>
            <a:r>
              <a:rPr lang="en-US" altLang="ko-KR" dirty="0" err="1" smtClean="0"/>
              <a:t>DoNBDV</a:t>
            </a:r>
            <a:r>
              <a:rPr lang="en-US" altLang="ko-KR" dirty="0" smtClean="0"/>
              <a:t>.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16E20EC6-3133-4CD7-966F-DAE37E271DC0}" type="slidenum">
              <a:rPr lang="ko-KR" altLang="en-US" smtClean="0"/>
              <a:pPr>
                <a:defRPr/>
              </a:pPr>
              <a:t>9</a:t>
            </a:fld>
            <a:endParaRPr lang="ko-KR" altLang="en-US" dirty="0"/>
          </a:p>
        </p:txBody>
      </p:sp>
      <p:grpSp>
        <p:nvGrpSpPr>
          <p:cNvPr id="8" name="그룹 7"/>
          <p:cNvGrpSpPr/>
          <p:nvPr/>
        </p:nvGrpSpPr>
        <p:grpSpPr>
          <a:xfrm>
            <a:off x="668486" y="2285992"/>
            <a:ext cx="8548572" cy="2880000"/>
            <a:chOff x="668486" y="2285992"/>
            <a:chExt cx="8548572" cy="2880000"/>
          </a:xfrm>
        </p:grpSpPr>
        <p:pic>
          <p:nvPicPr>
            <p:cNvPr id="6146" name="Picture 2"/>
            <p:cNvPicPr>
              <a:picLocks noChangeAspect="1" noChangeArrowheads="1"/>
            </p:cNvPicPr>
            <p:nvPr/>
          </p:nvPicPr>
          <p:blipFill>
            <a:blip r:embed="rId2" cstate="print"/>
            <a:srcRect/>
            <a:stretch>
              <a:fillRect/>
            </a:stretch>
          </p:blipFill>
          <p:spPr bwMode="auto">
            <a:xfrm>
              <a:off x="668486" y="2285992"/>
              <a:ext cx="8548572" cy="28800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</p:pic>
        <p:sp>
          <p:nvSpPr>
            <p:cNvPr id="6" name="직사각형 5"/>
            <p:cNvSpPr/>
            <p:nvPr/>
          </p:nvSpPr>
          <p:spPr>
            <a:xfrm>
              <a:off x="5095876" y="2285992"/>
              <a:ext cx="1785950" cy="2857520"/>
            </a:xfrm>
            <a:prstGeom prst="rect">
              <a:avLst/>
            </a:prstGeom>
            <a:noFill/>
            <a:ln w="47625">
              <a:solidFill>
                <a:srgbClr val="FF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ko-KR" altLang="en-US"/>
            </a:p>
          </p:txBody>
        </p:sp>
      </p:grpSp>
    </p:spTree>
  </p:cSld>
  <p:clrMapOvr>
    <a:masterClrMapping/>
  </p:clrMapOvr>
</p:sld>
</file>

<file path=ppt/theme/theme1.xml><?xml version="1.0" encoding="utf-8"?>
<a:theme xmlns:a="http://schemas.openxmlformats.org/drawingml/2006/main" name="blank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1_기본 디자인">
      <a:majorFont>
        <a:latin typeface="굴림"/>
        <a:ea typeface="굴림"/>
        <a:cs typeface=""/>
      </a:majorFont>
      <a:minorFont>
        <a:latin typeface="굴림"/>
        <a:ea typeface="굴림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기본 디자인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1_기본 디자인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1_기본 디자인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디자인 사용자 지정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테마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4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blank</Template>
  <TotalTime>10787</TotalTime>
  <Words>762</Words>
  <Application>Microsoft Office PowerPoint</Application>
  <PresentationFormat>A4 용지(210x297mm)</PresentationFormat>
  <Paragraphs>230</Paragraphs>
  <Slides>26</Slides>
  <Notes>1</Notes>
  <HiddenSlides>0</HiddenSlides>
  <MMClips>0</MMClips>
  <ScaleCrop>false</ScaleCrop>
  <HeadingPairs>
    <vt:vector size="4" baseType="variant">
      <vt:variant>
        <vt:lpstr>테마</vt:lpstr>
      </vt:variant>
      <vt:variant>
        <vt:i4>2</vt:i4>
      </vt:variant>
      <vt:variant>
        <vt:lpstr>슬라이드 제목</vt:lpstr>
      </vt:variant>
      <vt:variant>
        <vt:i4>26</vt:i4>
      </vt:variant>
    </vt:vector>
  </HeadingPairs>
  <TitlesOfParts>
    <vt:vector size="28" baseType="lpstr">
      <vt:lpstr>blank</vt:lpstr>
      <vt:lpstr>디자인 사용자 지정</vt:lpstr>
      <vt:lpstr>슬라이드 1</vt:lpstr>
      <vt:lpstr>Test conditions</vt:lpstr>
      <vt:lpstr>3D-HEVC vs. Simulcast </vt:lpstr>
      <vt:lpstr>MV-HEVC vs. Simulcast</vt:lpstr>
      <vt:lpstr>3D-HEVC vs. MV-HEVC</vt:lpstr>
      <vt:lpstr>슬라이드 6</vt:lpstr>
      <vt:lpstr>3D-HEVC texture tool</vt:lpstr>
      <vt:lpstr>3D-HEVC texture tool</vt:lpstr>
      <vt:lpstr>3D-HEVC texture tool</vt:lpstr>
      <vt:lpstr>3D-HEVC texture tool</vt:lpstr>
      <vt:lpstr>3D-HEVC texture tool</vt:lpstr>
      <vt:lpstr>3D-HEVC texture tool</vt:lpstr>
      <vt:lpstr>Summary of texture coding tools</vt:lpstr>
      <vt:lpstr>슬라이드 14</vt:lpstr>
      <vt:lpstr>3D-HEVC depth tool</vt:lpstr>
      <vt:lpstr>3D-HEVC depth tool</vt:lpstr>
      <vt:lpstr>3D-HEVC depth tool</vt:lpstr>
      <vt:lpstr>3D-HEVC depth tool</vt:lpstr>
      <vt:lpstr>3D-HEVC depth tool</vt:lpstr>
      <vt:lpstr>3D-HEVC depth tool</vt:lpstr>
      <vt:lpstr>3D-HEVC depth tool</vt:lpstr>
      <vt:lpstr>3D-HEVC depth tool</vt:lpstr>
      <vt:lpstr>Summary of depth coding tools</vt:lpstr>
      <vt:lpstr>슬라이드 24</vt:lpstr>
      <vt:lpstr>3D-HEVC common coding tools</vt:lpstr>
      <vt:lpstr>3D-HEVC common coding tools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남정학/선임연구원/Convergence(연)ATS팀(junghak.nam@lge.com)</dc:creator>
  <cp:lastModifiedBy>junghak.nam</cp:lastModifiedBy>
  <cp:revision>425</cp:revision>
  <dcterms:created xsi:type="dcterms:W3CDTF">2013-06-25T23:40:50Z</dcterms:created>
  <dcterms:modified xsi:type="dcterms:W3CDTF">2014-07-04T06:36:26Z</dcterms:modified>
</cp:coreProperties>
</file>