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3" r:id="rId4"/>
    <p:sldId id="404" r:id="rId5"/>
    <p:sldId id="405" r:id="rId6"/>
    <p:sldId id="406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93695" autoAdjust="0"/>
  </p:normalViewPr>
  <p:slideViewPr>
    <p:cSldViewPr>
      <p:cViewPr varScale="1">
        <p:scale>
          <a:sx n="63" d="100"/>
          <a:sy n="63" d="100"/>
        </p:scale>
        <p:origin x="-1206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2014-07-04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CA" sz="2400" b="1" dirty="0" smtClean="0">
                <a:latin typeface="Times New Roman" pitchFamily="18" charset="0"/>
                <a:cs typeface="Times New Roman" pitchFamily="18" charset="0"/>
              </a:rPr>
              <a:t>Improvement on merge list construction</a:t>
            </a:r>
          </a:p>
          <a:p>
            <a:pPr algn="ctr"/>
            <a:r>
              <a:rPr lang="en-CA" altLang="en-US" sz="2400" b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(JCT3V-I0114)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2977857" y="5214950"/>
            <a:ext cx="39518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Yoo, Junghak Nam,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435516" y="5908706"/>
            <a:ext cx="102303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July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US" altLang="ko-KR" dirty="0" smtClean="0"/>
              <a:t>The coincidence of adaptive disabling </a:t>
            </a:r>
            <a:r>
              <a:rPr lang="en-US" altLang="ko-KR" dirty="0" err="1" smtClean="0"/>
              <a:t>IvMV</a:t>
            </a:r>
            <a:r>
              <a:rPr lang="en-US" altLang="ko-KR" dirty="0" smtClean="0"/>
              <a:t> method (H0070) and IC flag parsing dependency prevention method (D0060) causes a problem.</a:t>
            </a:r>
          </a:p>
          <a:p>
            <a:pPr lvl="1" algn="just" latinLnBrk="0"/>
            <a:r>
              <a:rPr lang="en-US" dirty="0" smtClean="0"/>
              <a:t>Adaptive disabling </a:t>
            </a:r>
            <a:r>
              <a:rPr lang="en-US" dirty="0" err="1" smtClean="0"/>
              <a:t>IvMV</a:t>
            </a:r>
            <a:r>
              <a:rPr lang="en-US" dirty="0" smtClean="0"/>
              <a:t>: </a:t>
            </a:r>
            <a:r>
              <a:rPr lang="en-US" dirty="0" smtClean="0"/>
              <a:t>Merge list construction varies depending on the IC flag.</a:t>
            </a:r>
          </a:p>
          <a:p>
            <a:pPr lvl="2" algn="just" latinLnBrk="0"/>
            <a:r>
              <a:rPr lang="en-US" dirty="0" smtClean="0"/>
              <a:t>If the IC flag is set to 1, the temporal inter-view motion vector and related candidates are not inserted.</a:t>
            </a:r>
          </a:p>
          <a:p>
            <a:pPr lvl="1" algn="just" latinLnBrk="0"/>
            <a:r>
              <a:rPr lang="en-US" dirty="0" smtClean="0"/>
              <a:t>IC flag parsing </a:t>
            </a:r>
            <a:r>
              <a:rPr lang="en-US" dirty="0" smtClean="0"/>
              <a:t>dependency: </a:t>
            </a:r>
            <a:r>
              <a:rPr lang="en-US" dirty="0" smtClean="0"/>
              <a:t>The IC flag is parsed in the given condition for merge blocks.</a:t>
            </a:r>
          </a:p>
          <a:p>
            <a:pPr lvl="2" algn="just" latinLnBrk="0"/>
            <a:r>
              <a:rPr lang="en-US" dirty="0" smtClean="0"/>
              <a:t>If the merge index is equal to zero, then the IC flag is not parsed (IC not used in this case</a:t>
            </a:r>
            <a:r>
              <a:rPr lang="en-US" dirty="0" smtClean="0"/>
              <a:t>)</a:t>
            </a:r>
          </a:p>
          <a:p>
            <a:pPr lvl="2" latinLnBrk="0"/>
            <a:r>
              <a:rPr lang="en-US" b="1" dirty="0" err="1" smtClean="0"/>
              <a:t>slice_ic_disable_merge_zero_idx_flag</a:t>
            </a:r>
            <a:r>
              <a:rPr lang="en-US" dirty="0" smtClean="0"/>
              <a:t> in slice header</a:t>
            </a:r>
            <a:br>
              <a:rPr lang="en-US" dirty="0" smtClean="0"/>
            </a:br>
            <a:endParaRPr lang="en-US" dirty="0" smtClean="0"/>
          </a:p>
          <a:p>
            <a:pPr algn="just" latinLnBrk="0"/>
            <a:r>
              <a:rPr lang="en-US" dirty="0" smtClean="0"/>
              <a:t>When the merge index is greater than 0 and the IC flag is equal to 1, the first candidate (spatial MVP) is never chosen </a:t>
            </a:r>
            <a:r>
              <a:rPr lang="en-US" dirty="0" smtClean="0"/>
              <a:t>with IC</a:t>
            </a:r>
            <a:endParaRPr lang="en-US" dirty="0" smtClean="0"/>
          </a:p>
          <a:p>
            <a:pPr lvl="2" algn="just" latinLnBrk="0"/>
            <a:endParaRPr lang="en-CA" dirty="0" smtClean="0"/>
          </a:p>
          <a:p>
            <a:pPr lvl="1" algn="just" latinLnBrk="0"/>
            <a:endParaRPr lang="en-CA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3445064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A1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4159444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B1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4873824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B0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5588204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IvDC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7016964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A0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738190" y="5072074"/>
            <a:ext cx="168084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ko-K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Merge index &gt; 0</a:t>
            </a:r>
          </a:p>
          <a:p>
            <a:pPr algn="ctr"/>
            <a:r>
              <a:rPr lang="en-US" altLang="ko-K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&amp;&amp;</a:t>
            </a:r>
          </a:p>
          <a:p>
            <a:pPr algn="ctr"/>
            <a:r>
              <a:rPr lang="en-US" altLang="ko-KR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IC Flag == 1</a:t>
            </a:r>
          </a:p>
        </p:txBody>
      </p:sp>
      <p:cxnSp>
        <p:nvCxnSpPr>
          <p:cNvPr id="11" name="직선 화살표 연결선 10"/>
          <p:cNvCxnSpPr>
            <a:endCxn id="5" idx="0"/>
          </p:cNvCxnSpPr>
          <p:nvPr/>
        </p:nvCxnSpPr>
        <p:spPr>
          <a:xfrm rot="5400000">
            <a:off x="3591809" y="4996767"/>
            <a:ext cx="285752" cy="77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38356" y="4429132"/>
            <a:ext cx="35044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first merge candidate always cannot be chosen</a:t>
            </a:r>
          </a:p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though this is a disparity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44706" y="5555048"/>
            <a:ext cx="5838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IvMC</a:t>
            </a:r>
            <a:r>
              <a:rPr lang="en-US" altLang="ko-KR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off</a:t>
            </a:r>
            <a:endParaRPr lang="ko-KR" altLang="en-US" sz="8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" name="모서리가 둥근 직사각형 13"/>
          <p:cNvSpPr/>
          <p:nvPr/>
        </p:nvSpPr>
        <p:spPr>
          <a:xfrm>
            <a:off x="4095744" y="5000636"/>
            <a:ext cx="5429288" cy="857256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ahoma" pitchFamily="34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302584" y="5555048"/>
            <a:ext cx="5277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VSP off</a:t>
            </a:r>
            <a:endParaRPr lang="ko-KR" altLang="en-US" sz="8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16" name="그룹 15"/>
          <p:cNvGrpSpPr/>
          <p:nvPr/>
        </p:nvGrpSpPr>
        <p:grpSpPr>
          <a:xfrm>
            <a:off x="2873560" y="5266226"/>
            <a:ext cx="285752" cy="285752"/>
            <a:chOff x="857224" y="571480"/>
            <a:chExt cx="285752" cy="285752"/>
          </a:xfrm>
        </p:grpSpPr>
        <p:cxnSp>
          <p:nvCxnSpPr>
            <p:cNvPr id="17" name="직선 연결선 16"/>
            <p:cNvCxnSpPr/>
            <p:nvPr/>
          </p:nvCxnSpPr>
          <p:spPr>
            <a:xfrm rot="16200000" flipH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직선 연결선 17"/>
            <p:cNvCxnSpPr/>
            <p:nvPr/>
          </p:nvCxnSpPr>
          <p:spPr>
            <a:xfrm rot="5400000" flipH="1" flipV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그룹 18"/>
          <p:cNvGrpSpPr/>
          <p:nvPr/>
        </p:nvGrpSpPr>
        <p:grpSpPr>
          <a:xfrm>
            <a:off x="6419822" y="5260750"/>
            <a:ext cx="285752" cy="285752"/>
            <a:chOff x="857224" y="571480"/>
            <a:chExt cx="285752" cy="285752"/>
          </a:xfrm>
        </p:grpSpPr>
        <p:cxnSp>
          <p:nvCxnSpPr>
            <p:cNvPr id="20" name="직선 연결선 19"/>
            <p:cNvCxnSpPr/>
            <p:nvPr/>
          </p:nvCxnSpPr>
          <p:spPr>
            <a:xfrm rot="16200000" flipH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직선 연결선 20"/>
            <p:cNvCxnSpPr/>
            <p:nvPr/>
          </p:nvCxnSpPr>
          <p:spPr>
            <a:xfrm rot="5400000" flipH="1" flipV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직사각형 21"/>
          <p:cNvSpPr/>
          <p:nvPr/>
        </p:nvSpPr>
        <p:spPr>
          <a:xfrm>
            <a:off x="7776336" y="5143512"/>
            <a:ext cx="571504" cy="571504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B2</a:t>
            </a:r>
            <a:endParaRPr lang="ko-KR" altLang="en-US" sz="11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413715" y="5555048"/>
            <a:ext cx="7425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IvMC</a:t>
            </a:r>
            <a:r>
              <a:rPr lang="en-US" altLang="ko-KR" sz="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BR off</a:t>
            </a:r>
            <a:endParaRPr lang="ko-KR" altLang="en-US" sz="8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24" name="그룹 23"/>
          <p:cNvGrpSpPr/>
          <p:nvPr/>
        </p:nvGrpSpPr>
        <p:grpSpPr>
          <a:xfrm>
            <a:off x="8582316" y="5266226"/>
            <a:ext cx="285752" cy="285752"/>
            <a:chOff x="857224" y="571480"/>
            <a:chExt cx="285752" cy="285752"/>
          </a:xfrm>
        </p:grpSpPr>
        <p:cxnSp>
          <p:nvCxnSpPr>
            <p:cNvPr id="25" name="직선 연결선 24"/>
            <p:cNvCxnSpPr/>
            <p:nvPr/>
          </p:nvCxnSpPr>
          <p:spPr>
            <a:xfrm rot="16200000" flipH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/>
            <p:cNvCxnSpPr/>
            <p:nvPr/>
          </p:nvCxnSpPr>
          <p:spPr>
            <a:xfrm rot="5400000" flipH="1" flipV="1">
              <a:off x="857224" y="571480"/>
              <a:ext cx="285752" cy="28575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9167842" y="5214950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…</a:t>
            </a:r>
            <a:endParaRPr lang="ko-KR" altLang="en-US" dirty="0">
              <a:latin typeface="Tahoma" pitchFamily="34" charset="0"/>
              <a:cs typeface="Tahoma" pitchFamily="34" charset="0"/>
            </a:endParaRPr>
          </a:p>
        </p:txBody>
      </p:sp>
      <p:cxnSp>
        <p:nvCxnSpPr>
          <p:cNvPr id="28" name="직선 화살표 연결선 27"/>
          <p:cNvCxnSpPr/>
          <p:nvPr/>
        </p:nvCxnSpPr>
        <p:spPr>
          <a:xfrm>
            <a:off x="1095348" y="6072206"/>
            <a:ext cx="8572560" cy="1588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997617" y="6035604"/>
            <a:ext cx="2598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Merge candidate construction order</a:t>
            </a:r>
            <a:endParaRPr lang="ko-KR" altLang="en-US" sz="12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Solution 1 : Remove “IC flag parsing dependency prevention”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Solution 2 : Remove “Adaptive disabling </a:t>
            </a:r>
            <a:r>
              <a:rPr lang="en-US" altLang="ko-KR" dirty="0" err="1" smtClean="0"/>
              <a:t>IvMV</a:t>
            </a:r>
            <a:r>
              <a:rPr lang="en-US" altLang="ko-KR" dirty="0" smtClean="0"/>
              <a:t>”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grpSp>
        <p:nvGrpSpPr>
          <p:cNvPr id="195" name="그룹 194"/>
          <p:cNvGrpSpPr/>
          <p:nvPr/>
        </p:nvGrpSpPr>
        <p:grpSpPr>
          <a:xfrm>
            <a:off x="666720" y="1285860"/>
            <a:ext cx="8786874" cy="1596963"/>
            <a:chOff x="666720" y="2244688"/>
            <a:chExt cx="8786874" cy="1894768"/>
          </a:xfrm>
        </p:grpSpPr>
        <p:sp>
          <p:nvSpPr>
            <p:cNvPr id="170" name="직사각형 169"/>
            <p:cNvSpPr/>
            <p:nvPr/>
          </p:nvSpPr>
          <p:spPr>
            <a:xfrm>
              <a:off x="3230750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A1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1" name="직사각형 170"/>
            <p:cNvSpPr/>
            <p:nvPr/>
          </p:nvSpPr>
          <p:spPr>
            <a:xfrm>
              <a:off x="3945130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B1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2" name="직사각형 171"/>
            <p:cNvSpPr/>
            <p:nvPr/>
          </p:nvSpPr>
          <p:spPr>
            <a:xfrm>
              <a:off x="4659510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B0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3" name="직사각형 172"/>
            <p:cNvSpPr/>
            <p:nvPr/>
          </p:nvSpPr>
          <p:spPr>
            <a:xfrm>
              <a:off x="5373890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IvDC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4" name="직사각형 173"/>
            <p:cNvSpPr/>
            <p:nvPr/>
          </p:nvSpPr>
          <p:spPr>
            <a:xfrm>
              <a:off x="6802650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A0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5" name="직사각형 174"/>
            <p:cNvSpPr/>
            <p:nvPr/>
          </p:nvSpPr>
          <p:spPr>
            <a:xfrm>
              <a:off x="666720" y="2928934"/>
              <a:ext cx="1786065" cy="67710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IC Flag == 1</a:t>
              </a:r>
            </a:p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(IC flag is always parsed </a:t>
              </a:r>
            </a:p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for merge mode)</a:t>
              </a:r>
            </a:p>
          </p:txBody>
        </p:sp>
        <p:sp>
          <p:nvSpPr>
            <p:cNvPr id="176" name="직사각형 175"/>
            <p:cNvSpPr/>
            <p:nvPr/>
          </p:nvSpPr>
          <p:spPr>
            <a:xfrm>
              <a:off x="7562022" y="2928934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B2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8953528" y="3000372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…</a:t>
              </a:r>
              <a:endParaRPr lang="ko-KR" altLang="en-US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78" name="직선 화살표 연결선 177"/>
            <p:cNvCxnSpPr/>
            <p:nvPr/>
          </p:nvCxnSpPr>
          <p:spPr>
            <a:xfrm>
              <a:off x="881034" y="3862457"/>
              <a:ext cx="8572560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TextBox 178"/>
            <p:cNvSpPr txBox="1"/>
            <p:nvPr/>
          </p:nvSpPr>
          <p:spPr>
            <a:xfrm>
              <a:off x="6667512" y="3862457"/>
              <a:ext cx="2598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Merge candidate construction order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180" name="직선 화살표 연결선 179"/>
            <p:cNvCxnSpPr/>
            <p:nvPr/>
          </p:nvCxnSpPr>
          <p:spPr>
            <a:xfrm rot="5400000">
              <a:off x="3302188" y="2714620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TextBox 180"/>
            <p:cNvSpPr txBox="1"/>
            <p:nvPr/>
          </p:nvSpPr>
          <p:spPr>
            <a:xfrm>
              <a:off x="1835690" y="2244688"/>
              <a:ext cx="3661580" cy="3103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The </a:t>
              </a:r>
              <a:r>
                <a:rPr lang="en-US" altLang="ko-KR" sz="11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first spatial</a:t>
              </a:r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merge candidate can be </a:t>
              </a:r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chosen with IC</a:t>
              </a:r>
              <a:endPara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2" name="모서리가 둥근 직사각형 181"/>
            <p:cNvSpPr/>
            <p:nvPr/>
          </p:nvSpPr>
          <p:spPr>
            <a:xfrm>
              <a:off x="3167050" y="2786058"/>
              <a:ext cx="6143668" cy="857256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2530392" y="3340470"/>
              <a:ext cx="58381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IvMC</a:t>
              </a:r>
              <a:r>
                <a:rPr lang="en-US" altLang="ko-KR" sz="8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off</a:t>
              </a:r>
              <a:endParaRPr lang="ko-KR" altLang="en-US" sz="8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6088270" y="3340470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VSP off</a:t>
              </a:r>
              <a:endParaRPr lang="ko-KR" altLang="en-US" sz="8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85" name="그룹 184"/>
            <p:cNvGrpSpPr/>
            <p:nvPr/>
          </p:nvGrpSpPr>
          <p:grpSpPr>
            <a:xfrm>
              <a:off x="2659246" y="3051648"/>
              <a:ext cx="285752" cy="285752"/>
              <a:chOff x="857224" y="571480"/>
              <a:chExt cx="285752" cy="285752"/>
            </a:xfrm>
          </p:grpSpPr>
          <p:cxnSp>
            <p:nvCxnSpPr>
              <p:cNvPr id="186" name="직선 연결선 185"/>
              <p:cNvCxnSpPr/>
              <p:nvPr/>
            </p:nvCxnSpPr>
            <p:spPr>
              <a:xfrm rot="16200000" flipH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 rot="5400000" flipH="1" flipV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그룹 187"/>
            <p:cNvGrpSpPr/>
            <p:nvPr/>
          </p:nvGrpSpPr>
          <p:grpSpPr>
            <a:xfrm>
              <a:off x="6205508" y="3046172"/>
              <a:ext cx="285752" cy="285752"/>
              <a:chOff x="857224" y="571480"/>
              <a:chExt cx="285752" cy="285752"/>
            </a:xfrm>
          </p:grpSpPr>
          <p:cxnSp>
            <p:nvCxnSpPr>
              <p:cNvPr id="189" name="직선 연결선 188"/>
              <p:cNvCxnSpPr/>
              <p:nvPr/>
            </p:nvCxnSpPr>
            <p:spPr>
              <a:xfrm rot="16200000" flipH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직선 연결선 189"/>
              <p:cNvCxnSpPr/>
              <p:nvPr/>
            </p:nvCxnSpPr>
            <p:spPr>
              <a:xfrm rot="5400000" flipH="1" flipV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1" name="TextBox 190"/>
            <p:cNvSpPr txBox="1"/>
            <p:nvPr/>
          </p:nvSpPr>
          <p:spPr>
            <a:xfrm>
              <a:off x="8199401" y="3340470"/>
              <a:ext cx="7425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IvMC</a:t>
              </a:r>
              <a:r>
                <a:rPr lang="en-US" altLang="ko-KR" sz="8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BR off</a:t>
              </a:r>
              <a:endParaRPr lang="ko-KR" altLang="en-US" sz="8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192" name="그룹 191"/>
            <p:cNvGrpSpPr/>
            <p:nvPr/>
          </p:nvGrpSpPr>
          <p:grpSpPr>
            <a:xfrm>
              <a:off x="8368002" y="3051648"/>
              <a:ext cx="285752" cy="285752"/>
              <a:chOff x="857224" y="571480"/>
              <a:chExt cx="285752" cy="285752"/>
            </a:xfrm>
          </p:grpSpPr>
          <p:cxnSp>
            <p:nvCxnSpPr>
              <p:cNvPr id="193" name="직선 연결선 192"/>
              <p:cNvCxnSpPr/>
              <p:nvPr/>
            </p:nvCxnSpPr>
            <p:spPr>
              <a:xfrm rot="16200000" flipH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직선 연결선 193"/>
              <p:cNvCxnSpPr/>
              <p:nvPr/>
            </p:nvCxnSpPr>
            <p:spPr>
              <a:xfrm rot="5400000" flipH="1" flipV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15" name="그룹 214"/>
          <p:cNvGrpSpPr/>
          <p:nvPr/>
        </p:nvGrpSpPr>
        <p:grpSpPr>
          <a:xfrm>
            <a:off x="523844" y="4195627"/>
            <a:ext cx="8929718" cy="1590827"/>
            <a:chOff x="0" y="677697"/>
            <a:chExt cx="8929718" cy="1913353"/>
          </a:xfrm>
        </p:grpSpPr>
        <p:sp>
          <p:nvSpPr>
            <p:cNvPr id="196" name="직사각형 195"/>
            <p:cNvSpPr/>
            <p:nvPr/>
          </p:nvSpPr>
          <p:spPr>
            <a:xfrm>
              <a:off x="2706874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A1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7" name="직사각형 196"/>
            <p:cNvSpPr/>
            <p:nvPr/>
          </p:nvSpPr>
          <p:spPr>
            <a:xfrm>
              <a:off x="3421254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B1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8" name="직사각형 197"/>
            <p:cNvSpPr/>
            <p:nvPr/>
          </p:nvSpPr>
          <p:spPr>
            <a:xfrm>
              <a:off x="4135634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B0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199" name="직사각형 198"/>
            <p:cNvSpPr/>
            <p:nvPr/>
          </p:nvSpPr>
          <p:spPr>
            <a:xfrm>
              <a:off x="4850014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IvDC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0" name="직사각형 199"/>
            <p:cNvSpPr/>
            <p:nvPr/>
          </p:nvSpPr>
          <p:spPr>
            <a:xfrm>
              <a:off x="6278774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A0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1" name="직사각형 200"/>
            <p:cNvSpPr/>
            <p:nvPr/>
          </p:nvSpPr>
          <p:spPr>
            <a:xfrm>
              <a:off x="0" y="1285860"/>
              <a:ext cx="1680845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ko-KR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Merge index &gt; 0</a:t>
              </a:r>
            </a:p>
            <a:p>
              <a:pPr algn="ctr"/>
              <a:r>
                <a:rPr lang="en-US" altLang="ko-KR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&amp;&amp;</a:t>
              </a:r>
            </a:p>
            <a:p>
              <a:pPr algn="ctr"/>
              <a:r>
                <a:rPr lang="en-US" altLang="ko-KR" sz="16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IC Flag == 1</a:t>
              </a:r>
            </a:p>
          </p:txBody>
        </p:sp>
        <p:sp>
          <p:nvSpPr>
            <p:cNvPr id="202" name="TextBox 201"/>
            <p:cNvSpPr txBox="1"/>
            <p:nvPr/>
          </p:nvSpPr>
          <p:spPr>
            <a:xfrm>
              <a:off x="5564394" y="1768834"/>
              <a:ext cx="5277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VSP off</a:t>
              </a:r>
              <a:endParaRPr lang="ko-KR" altLang="en-US" sz="800" dirty="0">
                <a:latin typeface="Tahoma" pitchFamily="34" charset="0"/>
                <a:cs typeface="Tahoma" pitchFamily="34" charset="0"/>
              </a:endParaRPr>
            </a:p>
          </p:txBody>
        </p:sp>
        <p:grpSp>
          <p:nvGrpSpPr>
            <p:cNvPr id="203" name="그룹 75"/>
            <p:cNvGrpSpPr/>
            <p:nvPr/>
          </p:nvGrpSpPr>
          <p:grpSpPr>
            <a:xfrm>
              <a:off x="5681632" y="1474536"/>
              <a:ext cx="285752" cy="285752"/>
              <a:chOff x="857224" y="571480"/>
              <a:chExt cx="285752" cy="285752"/>
            </a:xfrm>
          </p:grpSpPr>
          <p:cxnSp>
            <p:nvCxnSpPr>
              <p:cNvPr id="204" name="직선 연결선 203"/>
              <p:cNvCxnSpPr/>
              <p:nvPr/>
            </p:nvCxnSpPr>
            <p:spPr>
              <a:xfrm rot="16200000" flipH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직선 연결선 204"/>
              <p:cNvCxnSpPr/>
              <p:nvPr/>
            </p:nvCxnSpPr>
            <p:spPr>
              <a:xfrm rot="5400000" flipH="1" flipV="1">
                <a:off x="857224" y="571480"/>
                <a:ext cx="285752" cy="285752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6" name="직사각형 205"/>
            <p:cNvSpPr/>
            <p:nvPr/>
          </p:nvSpPr>
          <p:spPr>
            <a:xfrm>
              <a:off x="7038146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B2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07" name="TextBox 206"/>
            <p:cNvSpPr txBox="1"/>
            <p:nvPr/>
          </p:nvSpPr>
          <p:spPr>
            <a:xfrm>
              <a:off x="8429652" y="1428736"/>
              <a:ext cx="373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…</a:t>
              </a:r>
              <a:endParaRPr lang="ko-KR" altLang="en-US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08" name="직선 화살표 연결선 207"/>
            <p:cNvCxnSpPr/>
            <p:nvPr/>
          </p:nvCxnSpPr>
          <p:spPr>
            <a:xfrm>
              <a:off x="357158" y="2314050"/>
              <a:ext cx="8572560" cy="1588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6143636" y="2314050"/>
              <a:ext cx="2598853" cy="2770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Merge candidate construction order</a:t>
              </a:r>
              <a:endParaRPr lang="ko-KR" altLang="en-US" sz="12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0" name="직사각형 209"/>
            <p:cNvSpPr/>
            <p:nvPr/>
          </p:nvSpPr>
          <p:spPr>
            <a:xfrm>
              <a:off x="2000232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IvMC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sp>
          <p:nvSpPr>
            <p:cNvPr id="211" name="직사각형 210"/>
            <p:cNvSpPr/>
            <p:nvPr/>
          </p:nvSpPr>
          <p:spPr>
            <a:xfrm>
              <a:off x="7752526" y="1357298"/>
              <a:ext cx="571504" cy="571504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100" dirty="0" err="1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IvMC</a:t>
              </a:r>
              <a:endPara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BR</a:t>
              </a:r>
              <a:endParaRPr lang="ko-KR" altLang="en-US" sz="1100" dirty="0">
                <a:latin typeface="Tahoma" pitchFamily="34" charset="0"/>
                <a:cs typeface="Tahoma" pitchFamily="34" charset="0"/>
              </a:endParaRPr>
            </a:p>
          </p:txBody>
        </p:sp>
        <p:cxnSp>
          <p:nvCxnSpPr>
            <p:cNvPr id="212" name="직선 화살표 연결선 211"/>
            <p:cNvCxnSpPr/>
            <p:nvPr/>
          </p:nvCxnSpPr>
          <p:spPr>
            <a:xfrm rot="5400000">
              <a:off x="2778312" y="1142984"/>
              <a:ext cx="428628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TextBox 212"/>
            <p:cNvSpPr txBox="1"/>
            <p:nvPr/>
          </p:nvSpPr>
          <p:spPr>
            <a:xfrm>
              <a:off x="1311814" y="677697"/>
              <a:ext cx="3661580" cy="314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The </a:t>
              </a:r>
              <a:r>
                <a:rPr lang="en-US" altLang="ko-KR" sz="1100" i="1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first spatial</a:t>
              </a:r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 merge candidate can be </a:t>
              </a:r>
              <a:r>
                <a:rPr lang="en-US" altLang="ko-KR" sz="1100" dirty="0" smtClean="0">
                  <a:latin typeface="Tahoma" pitchFamily="34" charset="0"/>
                  <a:ea typeface="Tahoma" pitchFamily="34" charset="0"/>
                  <a:cs typeface="Tahoma" pitchFamily="34" charset="0"/>
                </a:rPr>
                <a:t>chosen with IC</a:t>
              </a:r>
              <a:endParaRPr lang="en-US" altLang="ko-KR" sz="1100" dirty="0" smtClean="0"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4" name="모서리가 둥근 직사각형 213"/>
            <p:cNvSpPr/>
            <p:nvPr/>
          </p:nvSpPr>
          <p:spPr>
            <a:xfrm>
              <a:off x="2643174" y="1214422"/>
              <a:ext cx="6143668" cy="857256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ahoma" pitchFamily="34" charset="0"/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Solution 1 - Remove “IC flag parsing dependency prevention”</a:t>
            </a:r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Solution 2 - Remove “Adaptive disabling </a:t>
            </a:r>
            <a:r>
              <a:rPr lang="en-US" altLang="ko-KR" dirty="0" err="1" smtClean="0"/>
              <a:t>IvMV</a:t>
            </a:r>
            <a:r>
              <a:rPr lang="en-US" altLang="ko-KR" dirty="0" smtClean="0"/>
              <a:t>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290" y="1142984"/>
            <a:ext cx="69975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8290" y="4000504"/>
            <a:ext cx="699752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</a:p>
          <a:p>
            <a:pPr lvl="1" algn="just" latinLnBrk="0"/>
            <a:r>
              <a:rPr lang="en-US" dirty="0" smtClean="0"/>
              <a:t>In the current 3D-HEVC, when the merge index is greater than 0 and the IC flag is equal to 1, the first candidate is never chosen as the best motion vector.</a:t>
            </a:r>
          </a:p>
          <a:p>
            <a:pPr lvl="1" algn="just" latinLnBrk="0"/>
            <a:endParaRPr lang="en-US" dirty="0" smtClean="0"/>
          </a:p>
          <a:p>
            <a:pPr algn="just" latinLnBrk="0"/>
            <a:r>
              <a:rPr lang="en-US" dirty="0" smtClean="0"/>
              <a:t>Solution</a:t>
            </a:r>
          </a:p>
          <a:p>
            <a:pPr lvl="1" algn="just" latinLnBrk="0"/>
            <a:r>
              <a:rPr lang="en-US" dirty="0" smtClean="0"/>
              <a:t>Method 1 : </a:t>
            </a:r>
            <a:r>
              <a:rPr lang="en-US" altLang="ko-KR" dirty="0" smtClean="0"/>
              <a:t>Remove “IC flag parsing dependency prevention”</a:t>
            </a:r>
          </a:p>
          <a:p>
            <a:pPr lvl="2" algn="just" latinLnBrk="0"/>
            <a:r>
              <a:rPr lang="en-US" altLang="ko-KR" dirty="0" smtClean="0"/>
              <a:t>The IC flag can be always parsed for all merge blocks, which makes the first candidate chosen as the best MVP.</a:t>
            </a:r>
          </a:p>
          <a:p>
            <a:pPr lvl="1" algn="just" latinLnBrk="0"/>
            <a:r>
              <a:rPr lang="en-US" altLang="ko-KR" dirty="0" smtClean="0"/>
              <a:t>Method 2 : Remove “Adaptive disabling </a:t>
            </a:r>
            <a:r>
              <a:rPr lang="en-US" altLang="ko-KR" dirty="0" err="1" smtClean="0"/>
              <a:t>IvMV</a:t>
            </a:r>
            <a:r>
              <a:rPr lang="en-US" altLang="ko-KR" dirty="0" smtClean="0"/>
              <a:t>”</a:t>
            </a:r>
          </a:p>
          <a:p>
            <a:pPr lvl="2" algn="just" latinLnBrk="0"/>
            <a:r>
              <a:rPr lang="en-US" altLang="ko-KR" dirty="0" smtClean="0"/>
              <a:t>The first spatial candidate can be chosen because </a:t>
            </a:r>
            <a:r>
              <a:rPr lang="en-US" altLang="ko-KR" dirty="0" err="1" smtClean="0"/>
              <a:t>IvMV</a:t>
            </a:r>
            <a:r>
              <a:rPr lang="en-US" altLang="ko-KR" dirty="0" smtClean="0"/>
              <a:t> will be the first candidate of the merge list.</a:t>
            </a:r>
          </a:p>
          <a:p>
            <a:pPr lvl="2" algn="just" latinLnBrk="0"/>
            <a:endParaRPr lang="en-US" altLang="ko-KR" dirty="0" smtClean="0"/>
          </a:p>
          <a:p>
            <a:pPr algn="just" latinLnBrk="0"/>
            <a:r>
              <a:rPr lang="en-US" altLang="ko-KR" dirty="0" smtClean="0"/>
              <a:t>It is recommended to remove H0070.</a:t>
            </a:r>
          </a:p>
          <a:p>
            <a:pPr lvl="1" algn="just" latinLnBrk="0"/>
            <a:r>
              <a:rPr lang="en-US" altLang="ko-KR" dirty="0" smtClean="0"/>
              <a:t>It brings less coding loss than disabling D0060.</a:t>
            </a:r>
          </a:p>
          <a:p>
            <a:pPr lvl="1" algn="just" latinLnBrk="0"/>
            <a:r>
              <a:rPr lang="en-US" altLang="ko-KR" dirty="0" smtClean="0"/>
              <a:t>Parsing dependency can be removed.</a:t>
            </a:r>
          </a:p>
          <a:p>
            <a:pPr lvl="2" algn="just" latinLnBrk="0"/>
            <a:r>
              <a:rPr lang="en-US" altLang="ko-KR" dirty="0" smtClean="0"/>
              <a:t>According to H0070, the merge list cannot be constructed at the same time because the IC flag is parsed after merge flag and merge index are parsed. 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1554</TotalTime>
  <Words>444</Words>
  <Application>Microsoft Office PowerPoint</Application>
  <PresentationFormat>A4 용지(210x297mm)</PresentationFormat>
  <Paragraphs>99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Problem statement</vt:lpstr>
      <vt:lpstr>Proposed method</vt:lpstr>
      <vt:lpstr>Experimental result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junghak.nam</cp:lastModifiedBy>
  <cp:revision>81</cp:revision>
  <dcterms:created xsi:type="dcterms:W3CDTF">2013-06-25T23:40:50Z</dcterms:created>
  <dcterms:modified xsi:type="dcterms:W3CDTF">2014-07-04T01:27:04Z</dcterms:modified>
</cp:coreProperties>
</file>