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0"/>
  </p:notesMasterIdLst>
  <p:handoutMasterIdLst>
    <p:handoutMasterId r:id="rId21"/>
  </p:handoutMasterIdLst>
  <p:sldIdLst>
    <p:sldId id="272" r:id="rId9"/>
    <p:sldId id="283" r:id="rId10"/>
    <p:sldId id="294" r:id="rId11"/>
    <p:sldId id="295" r:id="rId12"/>
    <p:sldId id="274" r:id="rId13"/>
    <p:sldId id="296" r:id="rId14"/>
    <p:sldId id="297" r:id="rId15"/>
    <p:sldId id="286" r:id="rId16"/>
    <p:sldId id="287" r:id="rId17"/>
    <p:sldId id="292" r:id="rId18"/>
    <p:sldId id="293" r:id="rId1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362" autoAdjust="0"/>
  </p:normalViewPr>
  <p:slideViewPr>
    <p:cSldViewPr>
      <p:cViewPr>
        <p:scale>
          <a:sx n="80" d="100"/>
          <a:sy n="80" d="100"/>
        </p:scale>
        <p:origin x="-1086" y="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	In the working draft, </a:t>
            </a:r>
            <a:r>
              <a:rPr lang="en-US" dirty="0" err="1" smtClean="0"/>
              <a:t>iv_mv_pred_flag</a:t>
            </a:r>
            <a:r>
              <a:rPr lang="en-US" dirty="0" smtClean="0"/>
              <a:t> and log2_sub_pb_size_minus3 are sent for each layer with layer ID not equal to zero. However, in the reference software HTM-11.0 [2], when coding depth picture, </a:t>
            </a:r>
            <a:r>
              <a:rPr lang="en-US" dirty="0" err="1" smtClean="0"/>
              <a:t>iv_mv_pred_flag</a:t>
            </a:r>
            <a:r>
              <a:rPr lang="en-US" dirty="0" smtClean="0"/>
              <a:t> and log2_sub_pb_size_minus3 are only sent if layer ID is not equal to 1. </a:t>
            </a:r>
          </a:p>
          <a:p>
            <a:r>
              <a:rPr lang="en-US" dirty="0" smtClean="0"/>
              <a:t>2.	In the working draft, </a:t>
            </a:r>
            <a:r>
              <a:rPr lang="en-US" dirty="0" err="1" smtClean="0"/>
              <a:t>lim_qt_pred_flag</a:t>
            </a:r>
            <a:r>
              <a:rPr lang="en-US" dirty="0" smtClean="0"/>
              <a:t> is signaled, but it’s removed in the HTM-11.0.</a:t>
            </a:r>
          </a:p>
          <a:p>
            <a:r>
              <a:rPr lang="en-US" dirty="0" smtClean="0"/>
              <a:t>3.	In the working draft, the flag </a:t>
            </a:r>
            <a:r>
              <a:rPr lang="en-US" dirty="0" err="1" smtClean="0"/>
              <a:t>iv_mv_scaling_flag</a:t>
            </a:r>
            <a:r>
              <a:rPr lang="en-US" dirty="0" smtClean="0"/>
              <a:t> is sent before log2_mpi_sub_pb_size_minus3, however, the flag </a:t>
            </a:r>
            <a:r>
              <a:rPr lang="en-US" dirty="0" err="1" smtClean="0"/>
              <a:t>iv_mv_scaling_flag</a:t>
            </a:r>
            <a:r>
              <a:rPr lang="en-US" dirty="0" smtClean="0"/>
              <a:t> is sent after log2_mpi_sub_pb_size_minus3 in the HTM-11.0.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JCTVC-I0099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JCTVC-I0099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1763688" y="4233563"/>
            <a:ext cx="6923112" cy="2329101"/>
          </a:xfrm>
        </p:spPr>
        <p:txBody>
          <a:bodyPr/>
          <a:lstStyle/>
          <a:p>
            <a:r>
              <a:rPr lang="en-US" dirty="0" smtClean="0"/>
              <a:t>Han Huang, Jicheng An, </a:t>
            </a:r>
            <a:r>
              <a:rPr lang="en-US" dirty="0" err="1" smtClean="0"/>
              <a:t>Jian</a:t>
            </a:r>
            <a:r>
              <a:rPr lang="en-US" dirty="0" smtClean="0"/>
              <a:t>-Liang Lin, Kai Zhang, Xianguo Zhang,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899592" y="2348880"/>
            <a:ext cx="7056784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JCTVC-I0099</a:t>
            </a:r>
          </a:p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2000" b="1" spc="-150" dirty="0" smtClean="0">
              <a:latin typeface="+mj-lt"/>
              <a:ea typeface="+mj-ea"/>
              <a:cs typeface="+mj-cs"/>
            </a:endParaRPr>
          </a:p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lang="en-CA" sz="4400" b="1" dirty="0" smtClean="0"/>
              <a:t>On video parameter set extension 2 in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>
            <a:normAutofit/>
          </a:bodyPr>
          <a:lstStyle/>
          <a:p>
            <a:r>
              <a:rPr lang="en-US" dirty="0" smtClean="0"/>
              <a:t>Align working draft to reference software in VPS extension 2 is proposed.</a:t>
            </a:r>
          </a:p>
          <a:p>
            <a:r>
              <a:rPr lang="en-US" dirty="0" smtClean="0"/>
              <a:t>Unification of sub-PU size signaling is proposed. </a:t>
            </a:r>
          </a:p>
          <a:p>
            <a:r>
              <a:rPr lang="en-US" dirty="0" smtClean="0"/>
              <a:t>Experimental results:</a:t>
            </a:r>
          </a:p>
          <a:p>
            <a:pPr lvl="1"/>
            <a:r>
              <a:rPr lang="en-US" dirty="0" smtClean="0"/>
              <a:t>No performance change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2348880"/>
            <a:ext cx="51513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THANK YOU</a:t>
            </a:r>
            <a:endParaRPr lang="en-US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Misalignment between working draft and reference software in VPS extension 2</a:t>
            </a:r>
          </a:p>
          <a:p>
            <a:pPr lvl="1"/>
            <a:r>
              <a:rPr lang="en-US" dirty="0" smtClean="0"/>
              <a:t>Redundancy in signaling sub-PU size.</a:t>
            </a:r>
            <a:endParaRPr lang="en-CA" dirty="0" smtClean="0"/>
          </a:p>
          <a:p>
            <a:r>
              <a:rPr lang="en-CA" dirty="0" smtClean="0"/>
              <a:t>Proposed</a:t>
            </a:r>
          </a:p>
          <a:p>
            <a:pPr lvl="1"/>
            <a:r>
              <a:rPr lang="en-US" dirty="0" smtClean="0"/>
              <a:t>Align working draft to reference software</a:t>
            </a:r>
          </a:p>
          <a:p>
            <a:pPr lvl="1"/>
            <a:r>
              <a:rPr lang="en-US" dirty="0" smtClean="0"/>
              <a:t>Unification of sub-PU size signaling</a:t>
            </a:r>
            <a:endParaRPr lang="en-CA" dirty="0" smtClean="0"/>
          </a:p>
          <a:p>
            <a:r>
              <a:rPr lang="en-CA" dirty="0" smtClean="0"/>
              <a:t>Results:</a:t>
            </a:r>
          </a:p>
          <a:p>
            <a:pPr lvl="2"/>
            <a:r>
              <a:rPr lang="en-CA" dirty="0" smtClean="0"/>
              <a:t>No performance change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34535"/>
          </a:xfrm>
        </p:spPr>
        <p:txBody>
          <a:bodyPr/>
          <a:lstStyle/>
          <a:p>
            <a:r>
              <a:rPr lang="en-US" dirty="0" smtClean="0"/>
              <a:t>Problem, misalignment</a:t>
            </a:r>
            <a:endParaRPr 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323528" y="1058409"/>
          <a:ext cx="3851920" cy="5394927"/>
        </p:xfrm>
        <a:graphic>
          <a:graphicData uri="http://schemas.openxmlformats.org/drawingml/2006/table">
            <a:tbl>
              <a:tblPr/>
              <a:tblGrid>
                <a:gridCol w="3203848"/>
                <a:gridCol w="648072"/>
              </a:tblGrid>
              <a:tr h="268318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dirty="0">
                          <a:latin typeface="Times New Roman"/>
                          <a:ea typeface="Malgun Gothic"/>
                          <a:cs typeface="Times New Roman"/>
                        </a:rPr>
                        <a:t>vps_extension2( ) {</a:t>
                      </a:r>
                    </a:p>
                  </a:txBody>
                  <a:tcPr marL="50796" marR="50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796" marR="50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while( !byte_aligned( )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vps_extension_byte_alignment_reserved_one_bit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for( i = 0; i &lt;= vps_max_layers_minus1; i++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layerId = layer_id_in_nuh[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if ( layerId != 0 )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 b="1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iv_mv_pred_flag</a:t>
                      </a:r>
                      <a:r>
                        <a:rPr lang="en-US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9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US" sz="9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9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log2_sub_pb_size_minus3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if ( !VpsDepthFlag[ layerId ]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iv_res_pred_flag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depth_refinement_flag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view_synthesis_pred_flag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depth_based_blk_part_flag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} else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mpi_flag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vps_depth_modes_flag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dirty="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lim_qt_pred_flag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900" dirty="0" err="1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dirty="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 dirty="0" err="1">
                          <a:latin typeface="Times New Roman"/>
                          <a:ea typeface="Malgun Gothic"/>
                          <a:cs typeface="Times New Roman"/>
                        </a:rPr>
                        <a:t>vps_inter_sdc_flag</a:t>
                      </a:r>
                      <a:r>
                        <a:rPr lang="en-US" sz="900" dirty="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US" sz="900" dirty="0" err="1">
                          <a:latin typeface="Times New Roman"/>
                          <a:ea typeface="Malgun Gothic"/>
                          <a:cs typeface="Times New Roman"/>
                        </a:rPr>
                        <a:t>layerId</a:t>
                      </a:r>
                      <a:r>
                        <a:rPr lang="en-US" sz="900" dirty="0"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cp_precision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for( i = 0; i  &lt;  NumViews; i++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cp_present_flag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if( cp_present_flag[ i ]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cp_in_slice_segment_header_flag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if( !cp_in_slice_segment_header_flag[ i ] 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for( j = 0; j  &lt;  i; j++ ) {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		vps_cp_scale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][ j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		vps_cp_off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][ j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		vps_cp_inv_scale_plus_scale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][ j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		vps_cp_inv_off_plus_off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][ j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iv_mv_scaling_flag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log2_mpi_sub_pb_size_minus3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57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644008" y="1045800"/>
          <a:ext cx="3741853" cy="5623560"/>
        </p:xfrm>
        <a:graphic>
          <a:graphicData uri="http://schemas.openxmlformats.org/drawingml/2006/table">
            <a:tbl>
              <a:tblPr/>
              <a:tblGrid>
                <a:gridCol w="3024336"/>
                <a:gridCol w="717517"/>
              </a:tblGrid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dirty="0">
                          <a:latin typeface="Times New Roman"/>
                          <a:ea typeface="Malgun Gothic"/>
                          <a:cs typeface="Times New Roman"/>
                        </a:rPr>
                        <a:t>vps_extension2(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while( !byte_aligned( ) 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vps_extension_byte_alignment_reserved_one_bit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for( i = 0; i &lt;= vps_max_layers_minus1; i++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layerId = layer_id_in_nuh[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if ( layerId != 0 )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if ( !VpsDepthFlag[ layerId ]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  <a:cs typeface="Times New Roman"/>
                        </a:rPr>
                        <a:t>  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iv_mv_pred_flag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  <a:cs typeface="Times New Roman"/>
                        </a:rPr>
                        <a:t>  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log2_sub_pb_size_minus3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iv_res_pred_flag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depth_refinement_flag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view_synthesis_pred_flag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depth_based_blk_part_flag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} else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宋体"/>
                          <a:cs typeface="Times New Roman"/>
                        </a:rPr>
                        <a:t>         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 ( layerId != 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 ) {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iv_mv_pred_flag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log2_sub_pb_size_minus3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  <a:cs typeface="Times New Roman"/>
                        </a:rPr>
                        <a:t>  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mpi_flag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vps_depth_modes_flag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vps_inter_sdc_flag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layerId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cp_precision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for( i = 0; i  &lt;  NumViews; i++ 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cp_present_flag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if( cp_present_flag[ i ]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cp_in_slice_segment_header_flag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if( !cp_in_slice_segment_header_flag[ i ] 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				for( j = 0; j  &lt;  i; j++ ) {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		vps_cp_scale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][ j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		vps_cp_off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][ j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		vps_cp_inv_scale_plus_scale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][ j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		vps_cp_inv_off_plus_off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[ i ][ j 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se(v)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log2_mpi_sub_pb_size_minus3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iv_mv_scaling_flag</a:t>
                      </a:r>
                      <a:endParaRPr lang="en-US" sz="9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16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764704"/>
            <a:ext cx="1476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Working draft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692696"/>
            <a:ext cx="2004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software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Problem, redundancy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log2_mpi_sub_pb_size_minus3 </a:t>
            </a:r>
            <a:r>
              <a:rPr lang="en-US" dirty="0" smtClean="0"/>
              <a:t>is sent to indicate the sub-PU size for motion parameter inheritance (MPI). Therefore, signaling of </a:t>
            </a:r>
            <a:r>
              <a:rPr lang="en-US" b="1" dirty="0" smtClean="0"/>
              <a:t>log2_sub_pb_size_minus3 </a:t>
            </a:r>
            <a:r>
              <a:rPr lang="en-US" dirty="0" smtClean="0"/>
              <a:t>in depth coding is redundant.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>
            <a:normAutofit/>
          </a:bodyPr>
          <a:lstStyle/>
          <a:p>
            <a:r>
              <a:rPr lang="en-US" dirty="0" smtClean="0"/>
              <a:t>Align working draft to the reference software</a:t>
            </a:r>
          </a:p>
          <a:p>
            <a:r>
              <a:rPr lang="en-US" dirty="0" smtClean="0"/>
              <a:t>Unification of signaling sub-PU size</a:t>
            </a:r>
          </a:p>
          <a:p>
            <a:pPr lvl="1"/>
            <a:r>
              <a:rPr lang="en-US" dirty="0" smtClean="0"/>
              <a:t>Method 1: only signal once in VPS </a:t>
            </a:r>
          </a:p>
          <a:p>
            <a:pPr lvl="1"/>
            <a:r>
              <a:rPr lang="en-US" dirty="0" smtClean="0"/>
              <a:t>Method 2: signal for each layer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Unification of sub-PU size method 1</a:t>
            </a:r>
            <a:endParaRPr 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2195736" y="1371600"/>
          <a:ext cx="4151943" cy="5486400"/>
        </p:xfrm>
        <a:graphic>
          <a:graphicData uri="http://schemas.openxmlformats.org/drawingml/2006/table">
            <a:tbl>
              <a:tblPr/>
              <a:tblGrid>
                <a:gridCol w="3627511"/>
                <a:gridCol w="524432"/>
              </a:tblGrid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vps_extension2( ) {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while( !byte_aligned( ) 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vps_extension_byte_alignment_reserved_one_bit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for( i = 0; i &lt;= vps_max_layers_minus1; i++ ) {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layerId = layer_id_in_nuh[ i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if ( layerId != 0 ) {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if ( !VpsDepthFlag[ layerId ] ) {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  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iv_mv_pred_flag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iv_res_pred_flag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depth_refinement_flag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view_synthesis_pred_flag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 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depth_based_blk_part_flag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 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} else {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    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if ( layerId != 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1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 ) {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    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iv_mv_pred_flag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  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}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mpi_flag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vps_depth_modes_flag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vps_inter_sdc_flag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}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}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}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cp_precision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for( i = 0; i  &lt;  NumViews; i++ ) {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cp_present_flag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if( cp_present_flag[ i ] ) {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cp_in_slice_segment_header_flag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if( !cp_in_slice_segment_header_flag[ i ] 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for( j = 0; j  &lt;  i; j++ ) { 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		vps_cp_scale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][ j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se(v)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		vps_cp_off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][ j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se(v)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		vps_cp_inv_scale_plus_scale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][ j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se(v)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		vps_cp_inv_off_plus_off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][ j ]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se(v)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}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}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}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log2_sub_pb_size_minus3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iv_mv_scaling_flag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98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}</a:t>
                      </a: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49493" marR="494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Unification of sub-PU size method 2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654300" y="1242060"/>
          <a:ext cx="3835400" cy="5623560"/>
        </p:xfrm>
        <a:graphic>
          <a:graphicData uri="http://schemas.openxmlformats.org/drawingml/2006/table">
            <a:tbl>
              <a:tblPr/>
              <a:tblGrid>
                <a:gridCol w="3350951"/>
                <a:gridCol w="484449"/>
              </a:tblGrid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vps_extension2( ) {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while( !byte_aligned( ) 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vps_extension_byte_alignment_reserved_one_bit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for( i = 0; i &lt;= vps_max_layers_minus1; i++ ) {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layerId = layer_id_in_nuh[ i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if ( layerId != 0 ) {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if ( !VpsDepthFlag[ layerId ] ) {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  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iv_mv_pred_flag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  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log2_sub_pb_size_minus3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iv_res_pred_flag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depth_refinement_flag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view_synthesis_pred_flag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 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depth_based_blk_part_flag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 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} else {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宋体"/>
                        </a:rPr>
                        <a:t>         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if ( layerId != 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1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 ) {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    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iv_mv_pred_flag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  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}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US" sz="900">
                          <a:latin typeface="Times New Roman"/>
                          <a:ea typeface="宋体"/>
                        </a:rPr>
                        <a:t>  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log2_sub_pb_size_minus3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mpi_flag</a:t>
                      </a: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[ layerId ]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vps_depth_modes_flag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vps_inter_sdc_flag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layerId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}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}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}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cp_precision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ue(v)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for( i = 0; i  &lt;  NumViews; i++ ) {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US" sz="900" b="1">
                          <a:latin typeface="Times New Roman"/>
                          <a:ea typeface="Malgun Gothic"/>
                        </a:rPr>
                        <a:t>cp_present_flag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if( cp_present_flag[ i ] ) {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cp_in_slice_segment_header_flag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if( !cp_in_slice_segment_header_flag[ i ] 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				for( j = 0; j  &lt;  i; j++ ) { 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		vps_cp_scale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][ j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se(v)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		vps_cp_off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][ j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se(v)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		vps_cp_inv_scale_plus_scale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][ j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se(v)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		vps_cp_inv_off_plus_off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[ i ][ j ]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se(v)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}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}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US" sz="900">
                          <a:latin typeface="Times New Roman"/>
                          <a:ea typeface="Malgun Gothic"/>
                        </a:rPr>
                        <a:t>}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 b="1">
                          <a:latin typeface="Times New Roman"/>
                          <a:ea typeface="Malgun Gothic"/>
                        </a:rPr>
                        <a:t>	iv_mv_scaling_flag</a:t>
                      </a:r>
                      <a:endParaRPr lang="en-US" sz="90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u(1)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0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900">
                          <a:latin typeface="Times New Roman"/>
                          <a:ea typeface="Malgun Gothic"/>
                        </a:rPr>
                        <a:t>}</a:t>
                      </a: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900" dirty="0">
                        <a:latin typeface="Times New Roman"/>
                        <a:ea typeface="Malgun Gothic"/>
                      </a:endParaRPr>
                    </a:p>
                  </a:txBody>
                  <a:tcPr marL="45720" marR="45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Results, method 1</a:t>
            </a:r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83568" y="1700809"/>
          <a:ext cx="7704853" cy="3600402"/>
        </p:xfrm>
        <a:graphic>
          <a:graphicData uri="http://schemas.openxmlformats.org/drawingml/2006/table">
            <a:tbl>
              <a:tblPr/>
              <a:tblGrid>
                <a:gridCol w="844729"/>
                <a:gridCol w="791934"/>
                <a:gridCol w="791934"/>
                <a:gridCol w="791934"/>
                <a:gridCol w="791934"/>
                <a:gridCol w="791934"/>
                <a:gridCol w="791934"/>
                <a:gridCol w="702840"/>
                <a:gridCol w="702840"/>
                <a:gridCol w="702840"/>
              </a:tblGrid>
              <a:tr h="5789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05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96.8%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101.5%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97.8%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Results, method 2</a:t>
            </a:r>
            <a:endParaRPr 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83568" y="1700809"/>
          <a:ext cx="7704853" cy="3600402"/>
        </p:xfrm>
        <a:graphic>
          <a:graphicData uri="http://schemas.openxmlformats.org/drawingml/2006/table">
            <a:tbl>
              <a:tblPr/>
              <a:tblGrid>
                <a:gridCol w="844729"/>
                <a:gridCol w="791934"/>
                <a:gridCol w="791934"/>
                <a:gridCol w="791934"/>
                <a:gridCol w="791934"/>
                <a:gridCol w="791934"/>
                <a:gridCol w="791934"/>
                <a:gridCol w="702840"/>
                <a:gridCol w="702840"/>
                <a:gridCol w="702840"/>
              </a:tblGrid>
              <a:tr h="5789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05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03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97.7%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98.6%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98.6%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247</TotalTime>
  <Words>847</Words>
  <Application>Microsoft Office PowerPoint</Application>
  <PresentationFormat>On-screen Show (4:3)</PresentationFormat>
  <Paragraphs>529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Slide 1</vt:lpstr>
      <vt:lpstr>Overall Summary</vt:lpstr>
      <vt:lpstr>Problem, misalignment</vt:lpstr>
      <vt:lpstr>Problem, redundancy</vt:lpstr>
      <vt:lpstr>Proposed Method</vt:lpstr>
      <vt:lpstr>Unification of sub-PU size method 1</vt:lpstr>
      <vt:lpstr>Unification of sub-PU size method 2</vt:lpstr>
      <vt:lpstr>Experimental Results, method 1</vt:lpstr>
      <vt:lpstr>Experimental Results, method 2</vt:lpstr>
      <vt:lpstr>Conclusion</vt:lpstr>
      <vt:lpstr>Slide 11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118</cp:revision>
  <dcterms:created xsi:type="dcterms:W3CDTF">2014-03-11T04:25:26Z</dcterms:created>
  <dcterms:modified xsi:type="dcterms:W3CDTF">2014-07-01T02:09:57Z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2104358848</vt:i4>
  </property>
  <property fmtid="{D5CDD505-2E9C-101B-9397-08002B2CF9AE}" pid="4" name="_EmailSubject">
    <vt:lpwstr>Please help to check the PPT for my JCTVC-R0114 and JCTVC-R0115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</Properties>
</file>