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6"/>
  </p:notesMasterIdLst>
  <p:handoutMasterIdLst>
    <p:handoutMasterId r:id="rId17"/>
  </p:handoutMasterIdLst>
  <p:sldIdLst>
    <p:sldId id="272" r:id="rId9"/>
    <p:sldId id="271" r:id="rId10"/>
    <p:sldId id="296" r:id="rId11"/>
    <p:sldId id="294" r:id="rId12"/>
    <p:sldId id="295" r:id="rId13"/>
    <p:sldId id="281" r:id="rId14"/>
    <p:sldId id="279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675638" y="14285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600" b="0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JCT3V-I0098</a:t>
            </a:r>
            <a:endParaRPr lang="en-US" altLang="en-US" sz="1600" b="0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675638" y="14285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600" b="0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JCT3V-I0098</a:t>
            </a:r>
            <a:endParaRPr lang="en-US" altLang="en-US" sz="1600" b="0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675638" y="142852"/>
            <a:ext cx="1000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600" b="0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JCT3V-I0098</a:t>
            </a:r>
            <a:endParaRPr lang="en-US" altLang="en-US" sz="1600" b="0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2014/7/3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2014/7/3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Jian-Liang Lin, Yi-</a:t>
            </a:r>
            <a:r>
              <a:rPr lang="en-US" dirty="0" err="1" smtClean="0"/>
              <a:t>Wen</a:t>
            </a:r>
            <a:r>
              <a:rPr lang="en-US" dirty="0" smtClean="0"/>
              <a:t> Chen</a:t>
            </a:r>
            <a:r>
              <a:rPr lang="en-CA" dirty="0" smtClean="0"/>
              <a:t>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TW" dirty="0" smtClean="0"/>
              <a:t>Yu-</a:t>
            </a:r>
            <a:r>
              <a:rPr lang="en-US" altLang="zh-TW" dirty="0" err="1" smtClean="0"/>
              <a:t>Wen</a:t>
            </a:r>
            <a:r>
              <a:rPr lang="en-US" altLang="zh-TW" dirty="0" smtClean="0"/>
              <a:t> Huang, </a:t>
            </a:r>
            <a:r>
              <a:rPr lang="en-US" dirty="0" smtClean="0"/>
              <a:t>and Shawmin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Unification of the merge candidate sets in 3D-HEVC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current 3D-HEVC, three kinds of merge candidate sets are used.</a:t>
            </a:r>
          </a:p>
          <a:p>
            <a:pPr lvl="1"/>
            <a:r>
              <a:rPr lang="en-US" dirty="0" smtClean="0"/>
              <a:t>Independent texture view: </a:t>
            </a:r>
            <a:r>
              <a:rPr lang="en-US" dirty="0" smtClean="0">
                <a:solidFill>
                  <a:srgbClr val="0070C0"/>
                </a:solidFill>
              </a:rPr>
              <a:t>HEVC candidate set</a:t>
            </a:r>
          </a:p>
          <a:p>
            <a:pPr lvl="1"/>
            <a:r>
              <a:rPr lang="en-US" dirty="0" smtClean="0"/>
              <a:t>Dependent texture/depth with PU≥8x8: </a:t>
            </a:r>
            <a:r>
              <a:rPr lang="en-US" dirty="0" smtClean="0">
                <a:solidFill>
                  <a:srgbClr val="0070C0"/>
                </a:solidFill>
              </a:rPr>
              <a:t>3D-HEVC candidate set</a:t>
            </a:r>
          </a:p>
          <a:p>
            <a:pPr lvl="1"/>
            <a:r>
              <a:rPr lang="en-US" dirty="0" smtClean="0"/>
              <a:t>Dependent texture/depth with 4x8/8x4PU: </a:t>
            </a:r>
            <a:r>
              <a:rPr lang="en-US" dirty="0" smtClean="0">
                <a:solidFill>
                  <a:srgbClr val="0070C0"/>
                </a:solidFill>
              </a:rPr>
              <a:t>HEVC candidate set plus VSP inheritance process</a:t>
            </a:r>
          </a:p>
          <a:p>
            <a:r>
              <a:rPr lang="en-US" dirty="0" smtClean="0"/>
              <a:t>To simply and unify the merge candidate sets, it is proposed to apply the HEVC merge candidates for the smallest PU.</a:t>
            </a:r>
          </a:p>
          <a:p>
            <a:r>
              <a:rPr lang="en-US" dirty="0" smtClean="0"/>
              <a:t>The experimental results reportedly show no coding loss.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merge candidate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2143139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The merge mode of the independent texture view is coded using the original HEVC merge candidates.</a:t>
            </a:r>
          </a:p>
          <a:p>
            <a:r>
              <a:rPr lang="en-US" sz="2400" dirty="0" smtClean="0"/>
              <a:t>3D extra merge candidates are added in the 3D-HEVC merge candidate set for the dependent texture and depth map.</a:t>
            </a:r>
          </a:p>
          <a:p>
            <a:r>
              <a:rPr lang="en-US" sz="2400" dirty="0" smtClean="0"/>
              <a:t>To reduce the complexity of the </a:t>
            </a:r>
            <a:r>
              <a:rPr lang="en-US" sz="2400" dirty="0" smtClean="0">
                <a:solidFill>
                  <a:srgbClr val="0070C0"/>
                </a:solidFill>
              </a:rPr>
              <a:t>smallest PU </a:t>
            </a:r>
            <a:r>
              <a:rPr lang="en-US" sz="2400" dirty="0" smtClean="0"/>
              <a:t>in the dependent texture and depth, it was adopted to remove the 3D extra merge candidate except the </a:t>
            </a:r>
            <a:r>
              <a:rPr lang="en-US" sz="2400" dirty="0" smtClean="0">
                <a:solidFill>
                  <a:srgbClr val="7030A0"/>
                </a:solidFill>
              </a:rPr>
              <a:t>VSP inheritance</a:t>
            </a:r>
            <a:r>
              <a:rPr lang="en-US" sz="2400" dirty="0" smtClean="0"/>
              <a:t> for the smallest PU.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00034" y="3786191"/>
          <a:ext cx="8286808" cy="2967790"/>
        </p:xfrm>
        <a:graphic>
          <a:graphicData uri="http://schemas.openxmlformats.org/drawingml/2006/table">
            <a:tbl>
              <a:tblPr/>
              <a:tblGrid>
                <a:gridCol w="2180739"/>
                <a:gridCol w="3034235"/>
                <a:gridCol w="3071834"/>
              </a:tblGrid>
              <a:tr h="404051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 dirty="0">
                          <a:solidFill>
                            <a:srgbClr val="FFFFFF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Texture 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kern="1200">
                          <a:solidFill>
                            <a:srgbClr val="FFFFFF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Depth </a:t>
                      </a:r>
                      <a:endParaRPr lang="en-US" sz="16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59608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Independent view </a:t>
                      </a:r>
                      <a:r>
                        <a:rPr lang="en-US" sz="1600" kern="1200" dirty="0" smtClean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with PU &gt;= 8x8 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HEVC merge candidate set 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0070C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3D-HEVC merge candidate set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98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Independent view </a:t>
                      </a:r>
                      <a:r>
                        <a:rPr lang="en-US" sz="1600" kern="1200" dirty="0" smtClean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with 4x8/8x4 PU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HEVC merge candidate set 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HEVC merge candidate set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81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Dependent view with PU &gt;= 8x8 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rgbClr val="0070C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3D-HEVC merge candidate set</a:t>
                      </a:r>
                      <a:endParaRPr lang="en-US" sz="16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>
                          <a:solidFill>
                            <a:srgbClr val="0070C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3D-HEVC merge candidate set </a:t>
                      </a:r>
                      <a:endParaRPr lang="en-US" sz="16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85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Dependent view with 4x8/8x4 </a:t>
                      </a:r>
                      <a:r>
                        <a:rPr lang="en-US" sz="1800" kern="1200" dirty="0" smtClean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PU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HEVC merge candidate set</a:t>
                      </a:r>
                      <a:r>
                        <a:rPr lang="en-US" sz="1800" kern="1200" dirty="0">
                          <a:solidFill>
                            <a:srgbClr val="7030A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 plus VSP inheritance </a:t>
                      </a:r>
                      <a:r>
                        <a:rPr lang="en-US" sz="1800" kern="1200" dirty="0" smtClean="0">
                          <a:solidFill>
                            <a:srgbClr val="7030A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candidate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HEVC merge candidate set</a:t>
                      </a:r>
                      <a:endParaRPr lang="en-US" sz="16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2613561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In order to simplify and unify the merge candidate set, it is proposed to simply apply the </a:t>
            </a:r>
            <a:r>
              <a:rPr lang="en-CA" dirty="0" smtClean="0">
                <a:solidFill>
                  <a:srgbClr val="00B050"/>
                </a:solidFill>
              </a:rPr>
              <a:t>HEVC merge candidates set </a:t>
            </a:r>
            <a:r>
              <a:rPr lang="en-CA" dirty="0" smtClean="0"/>
              <a:t>for the </a:t>
            </a:r>
            <a:r>
              <a:rPr lang="en-CA" dirty="0" smtClean="0">
                <a:solidFill>
                  <a:srgbClr val="00B050"/>
                </a:solidFill>
              </a:rPr>
              <a:t>4x8 and 8x4 PUs</a:t>
            </a:r>
            <a:r>
              <a:rPr lang="en-CA" dirty="0" smtClean="0">
                <a:solidFill>
                  <a:srgbClr val="0070C0"/>
                </a:solidFill>
              </a:rPr>
              <a:t> </a:t>
            </a:r>
            <a:r>
              <a:rPr lang="en-CA" dirty="0" smtClean="0"/>
              <a:t>in the dependent texture and depth</a:t>
            </a:r>
          </a:p>
          <a:p>
            <a:pPr lvl="1"/>
            <a:r>
              <a:rPr lang="en-CA" dirty="0" smtClean="0"/>
              <a:t>The VSP inheritance process for the 4x8 and 8x4 PUs is removed.</a:t>
            </a:r>
          </a:p>
          <a:p>
            <a:pPr lvl="1"/>
            <a:r>
              <a:rPr lang="en-CA" dirty="0" smtClean="0"/>
              <a:t>Only two kinds of the merge candidate sets, HEVC merge candidate set and 3D-HEVC merge candidate set are used.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1538" y="4500570"/>
          <a:ext cx="7072362" cy="1714512"/>
        </p:xfrm>
        <a:graphic>
          <a:graphicData uri="http://schemas.openxmlformats.org/drawingml/2006/table">
            <a:tbl>
              <a:tblPr/>
              <a:tblGrid>
                <a:gridCol w="4214842"/>
                <a:gridCol w="2857520"/>
              </a:tblGrid>
              <a:tr h="371856">
                <a:tc>
                  <a:txBody>
                    <a:bodyPr/>
                    <a:lstStyle/>
                    <a:p>
                      <a:endParaRPr lang="en-US" sz="14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81173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Independent texture view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Dependent view and depth with </a:t>
                      </a:r>
                      <a:r>
                        <a:rPr lang="en-US" sz="1600" kern="1200" dirty="0">
                          <a:solidFill>
                            <a:srgbClr val="00B05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4x8/8x4 PU</a:t>
                      </a:r>
                      <a:endParaRPr lang="en-US" sz="1400" dirty="0">
                        <a:solidFill>
                          <a:srgbClr val="00B050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HEVC merge candidate set 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92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>
                          <a:solidFill>
                            <a:srgbClr val="35363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Dependent view and depth with PU &gt;= 8x8 </a:t>
                      </a:r>
                      <a:endParaRPr lang="en-US" sz="14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200" dirty="0">
                          <a:solidFill>
                            <a:srgbClr val="0070C0"/>
                          </a:solidFill>
                          <a:latin typeface="Times New Roman"/>
                          <a:ea typeface="新細明體"/>
                          <a:cs typeface="Arial"/>
                        </a:rPr>
                        <a:t>3D-HEVC merge candidate set</a:t>
                      </a:r>
                      <a:endParaRPr lang="en-US" sz="14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892779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2600" dirty="0" smtClean="0"/>
              <a:t>Anchor : HTM-11.0 under CTC</a:t>
            </a:r>
          </a:p>
          <a:p>
            <a:r>
              <a:rPr lang="en-US" altLang="zh-TW" sz="2600" dirty="0" smtClean="0"/>
              <a:t>Tested  : </a:t>
            </a:r>
            <a:r>
              <a:rPr lang="en-CA" sz="2600" dirty="0" smtClean="0"/>
              <a:t>Proposed unification of merge candidate sets </a:t>
            </a:r>
            <a:endParaRPr lang="en-US" altLang="zh-TW" sz="2600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87624" y="5661248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/>
              <a:t>Results crosschecked and confirmed in </a:t>
            </a:r>
            <a:r>
              <a:rPr lang="en-US" altLang="zh-TW" sz="2000" dirty="0" smtClean="0"/>
              <a:t>JCT3V-I0152 </a:t>
            </a:r>
            <a:r>
              <a:rPr lang="en-US" altLang="zh-TW" sz="2000" dirty="0" smtClean="0"/>
              <a:t>(Samsung)</a:t>
            </a:r>
            <a:endParaRPr lang="zh-TW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786058"/>
            <a:ext cx="73400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3542255"/>
          </a:xfrm>
        </p:spPr>
        <p:txBody>
          <a:bodyPr>
            <a:normAutofit fontScale="92500"/>
          </a:bodyPr>
          <a:lstStyle/>
          <a:p>
            <a:pPr hangingPunct="0"/>
            <a:r>
              <a:rPr lang="en-CA" altLang="zh-TW" dirty="0" smtClean="0"/>
              <a:t>It is proposed </a:t>
            </a:r>
            <a:r>
              <a:rPr lang="en-CA" dirty="0" smtClean="0"/>
              <a:t>to simply apply the HEVC merge candidates set for the 4x8/8x4 PUs in the dependent texture and depth view.</a:t>
            </a:r>
          </a:p>
          <a:p>
            <a:pPr lvl="1" hangingPunct="0"/>
            <a:r>
              <a:rPr lang="en-CA" dirty="0" smtClean="0"/>
              <a:t>Reduce the complexity in the smallest PU.</a:t>
            </a:r>
          </a:p>
          <a:p>
            <a:pPr lvl="1" hangingPunct="0"/>
            <a:r>
              <a:rPr lang="en-CA" dirty="0" smtClean="0"/>
              <a:t>Further unify the merge candidate sets in 3D-HEVC. </a:t>
            </a:r>
          </a:p>
          <a:p>
            <a:pPr lvl="1" hangingPunct="0"/>
            <a:r>
              <a:rPr lang="en-CA" dirty="0" smtClean="0"/>
              <a:t>The VSP inheritance process for the 4x8/8x4 PUs </a:t>
            </a:r>
            <a:r>
              <a:rPr lang="en-CA" dirty="0" smtClean="0"/>
              <a:t>is removed</a:t>
            </a:r>
            <a:r>
              <a:rPr lang="en-CA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474</TotalTime>
  <Words>409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Unification of the merge candidate sets in 3D-HEVC</vt:lpstr>
      <vt:lpstr>Overall Summary</vt:lpstr>
      <vt:lpstr>The merge candidate sets</vt:lpstr>
      <vt:lpstr>Proposed Method</vt:lpstr>
      <vt:lpstr>Experiment Results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86</cp:revision>
  <dcterms:created xsi:type="dcterms:W3CDTF">2014-03-11T04:25:26Z</dcterms:created>
  <dcterms:modified xsi:type="dcterms:W3CDTF">2014-07-03T00:36:05Z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