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7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6" r:id="rId3"/>
    <p:sldMasterId id="2147483739" r:id="rId4"/>
  </p:sldMasterIdLst>
  <p:notesMasterIdLst>
    <p:notesMasterId r:id="rId15"/>
  </p:notesMasterIdLst>
  <p:handoutMasterIdLst>
    <p:handoutMasterId r:id="rId16"/>
  </p:handoutMasterIdLst>
  <p:sldIdLst>
    <p:sldId id="267" r:id="rId5"/>
    <p:sldId id="284" r:id="rId6"/>
    <p:sldId id="294" r:id="rId7"/>
    <p:sldId id="287" r:id="rId8"/>
    <p:sldId id="288" r:id="rId9"/>
    <p:sldId id="295" r:id="rId10"/>
    <p:sldId id="293" r:id="rId11"/>
    <p:sldId id="296" r:id="rId12"/>
    <p:sldId id="303" r:id="rId13"/>
    <p:sldId id="304" r:id="rId14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150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9CC2A-CD3F-4BEC-9FC6-720DE53A1EC0}" type="datetimeFigureOut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D5CC2D-AB4E-463B-B5D8-284C94EE19B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20A7F2-352B-465D-A626-4CFD4F9921EA}" type="datetimeFigureOut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2FF867-5013-4724-9852-CBE4FC2DAEAF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FE6992-D5CA-4F2D-A507-864979BBA65A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FE6992-D5CA-4F2D-A507-864979BBA65A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FE6992-D5CA-4F2D-A507-864979BBA65A}" type="slidenum">
              <a:rPr lang="en-US" smtClean="0"/>
              <a:pPr/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FE6992-D5CA-4F2D-A507-864979BBA65A}" type="slidenum">
              <a:rPr lang="en-US" smtClean="0"/>
              <a:pPr/>
              <a:t>9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FE6992-D5CA-4F2D-A507-864979BBA65A}" type="slidenum">
              <a:rPr lang="en-US" smtClean="0"/>
              <a:pPr/>
              <a:t>10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780A71EF-C16F-4F70-B8E5-09AECD6F853A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44404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2859A571-EA56-4605-B452-E0217566CD04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946555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7FFE8-89AD-49A5-A7DC-43EBAD9DDB71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6" name="Picture 5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DCBE830-67E0-41E1-9F7C-ADB91374D009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993595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6BE683C-EFD2-4074-AAC5-7DA3DB92449E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513713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E2300D3-29B0-4F19-9067-A05602A2E2B1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879311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D63CF2-02F8-4D9F-9CA9-04FD14BF9064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022139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FE7C721-A938-4AF1-A80B-6639366CA36B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597682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4F2F7C-2C5A-4DBC-AEEA-C9B6A849F82D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01361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3C7409F-DACC-4F44-ACDC-A9E157341EF3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E28B99F-22DD-4F1A-81F8-B13A64C45318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591770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D876883-DCD7-42F9-90A3-38A5F436FDE0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376381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C6A7EFD-0C02-4099-8B2B-4F9B62EC2E96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155952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715B196-64C8-45EB-9418-8608687DCC3D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439384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0E20DFC-0F2F-4D5D-9F11-720BB968C0E9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535699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9F32E-D81A-4055-A0DC-0803F40980DA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B85EE-231A-4B99-856A-B983CBC39F48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A34D4-5C1C-4334-A4E8-FE8F7AC73820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330AC-8F94-43D8-906B-B24FE7DA780B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4EC1DA4-13ED-4B4A-8E35-A4A203CFAB74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25911944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F76E6-AF86-48DE-AD55-93EE82680CAE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A7820-3C79-4A0A-8112-3A169CE28C2D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7AC6-A387-4C93-B98D-C6B927814ADC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7BEF9-C4E3-411D-8D42-88873B299218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7CDE4-3797-4B02-88CA-908EB8CBABE8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8B5FA-AA69-4E99-9D09-ABD34074E994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Rectangle 35"/>
          <p:cNvSpPr>
            <a:spLocks noChangeArrowheads="1"/>
          </p:cNvSpPr>
          <p:nvPr userDrawn="1"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  <a:cs typeface="+mn-cs"/>
              </a:rPr>
              <a:t>JCT3V-I0095</a:t>
            </a:r>
            <a:endParaRPr lang="zh-TW" altLang="en-US" sz="1400" b="1" dirty="0">
              <a:solidFill>
                <a:srgbClr val="E86C1F"/>
              </a:solidFill>
              <a:ea typeface="新細明體" charset="-120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D9E7-5FA8-4009-97A5-D7CDB11745BB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A7C8D-68F4-49E7-8565-7E6AEE89815E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6084A-0F41-4E5B-AE7E-CEA58EBB13D2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8B9C4A62-93C8-4909-8890-BB0F105C3CA9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61715173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773C9-57CE-42F7-91C8-E6A3B32799EF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07774-2282-41F1-B7B3-F171EFCF1399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7877B-730E-4E9B-A3A8-7F8800A27CBB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AE9AE-47D3-497D-9915-71301790BA63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FAC65-D49D-405A-9A0D-5B16205C2668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BBB2B-AFC4-46C3-B54B-82DF0F43BDEA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104B1-9A49-401B-8FAD-471EE9261004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5C164C1-8F7F-44DA-AC6D-3389D0793FE6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94941DD0-8454-4652-9AF2-95CE7622CA58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50412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BC72A0CA-0C6C-4990-816F-3EE8B884A3C4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732258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3D198EC6-F71C-4F9D-ACAD-C60898B3BC09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79556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3CF27EF-9C1D-41E1-AD84-33DA77D6517E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689920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20CFE01-D1C3-4D66-995E-568A918CEA3C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1045348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DCF3A45E-9351-4C32-ABBF-6FABFAF26B29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13" name="Picture 12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2"/>
                </a:solidFill>
              </a:rPr>
              <a:t>CONFIDENTIAL B</a:t>
            </a:r>
            <a:endParaRPr lang="en-US" altLang="zh-TW" sz="8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250EFF7A-9CA4-4DD4-8F4A-D9EC1C64F3BA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pic>
        <p:nvPicPr>
          <p:cNvPr id="15" name="Picture 14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283A471-A6CB-45CD-BFF9-FE4FF0138548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56FC7322-582D-4372-BF89-32A3DC2DEA17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Rectangle 35"/>
          <p:cNvSpPr>
            <a:spLocks noChangeArrowheads="1"/>
          </p:cNvSpPr>
          <p:nvPr userDrawn="1"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  <a:cs typeface="+mn-cs"/>
              </a:rPr>
              <a:t>JCT3V-I0095</a:t>
            </a:r>
            <a:endParaRPr lang="zh-TW" altLang="en-US" sz="1400" b="1" dirty="0">
              <a:solidFill>
                <a:srgbClr val="E86C1F"/>
              </a:solidFill>
              <a:ea typeface="新細明體" charset="-120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CA" altLang="zh-TW" dirty="0" smtClean="0"/>
              <a:t>3D-CE2: Single depth intra mode for 3D-HEVC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054968"/>
          </a:xfrm>
        </p:spPr>
        <p:txBody>
          <a:bodyPr>
            <a:normAutofit/>
          </a:bodyPr>
          <a:lstStyle/>
          <a:p>
            <a:r>
              <a:rPr lang="en-US" sz="2400" dirty="0" smtClean="0"/>
              <a:t>Yi-</a:t>
            </a:r>
            <a:r>
              <a:rPr lang="en-US" sz="2400" dirty="0" err="1" smtClean="0"/>
              <a:t>Wen</a:t>
            </a:r>
            <a:r>
              <a:rPr lang="en-US" sz="2400" dirty="0" smtClean="0"/>
              <a:t> Chen</a:t>
            </a:r>
            <a:r>
              <a:rPr lang="en-CA" sz="2400" dirty="0" smtClean="0"/>
              <a:t>, </a:t>
            </a:r>
            <a:r>
              <a:rPr lang="en-US" sz="2400" dirty="0" err="1" smtClean="0"/>
              <a:t>Jian</a:t>
            </a:r>
            <a:r>
              <a:rPr lang="en-US" sz="2400" dirty="0" smtClean="0"/>
              <a:t>-Liang Lin, Yu-</a:t>
            </a:r>
            <a:r>
              <a:rPr lang="en-US" sz="2400" dirty="0" err="1" smtClean="0"/>
              <a:t>Wen</a:t>
            </a:r>
            <a:r>
              <a:rPr lang="en-US" sz="2400" dirty="0" smtClean="0"/>
              <a:t> Huang, Shawmin Lei</a:t>
            </a:r>
            <a:endParaRPr lang="en-US" sz="24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内容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TW" sz="6600" dirty="0" smtClean="0"/>
              <a:t>Thank You!</a:t>
            </a:r>
            <a:endParaRPr lang="en-US" sz="6600" dirty="0" smtClean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10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7"/>
            <a:ext cx="8059738" cy="931863"/>
          </a:xfrm>
        </p:spPr>
        <p:txBody>
          <a:bodyPr/>
          <a:lstStyle/>
          <a:p>
            <a:r>
              <a:rPr lang="en-US" dirty="0" smtClean="0"/>
              <a:t>Overall Summary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>
            <a:normAutofit fontScale="92500"/>
          </a:bodyPr>
          <a:lstStyle/>
          <a:p>
            <a:r>
              <a:rPr lang="en-US" altLang="zh-TW" dirty="0" smtClean="0"/>
              <a:t>A</a:t>
            </a:r>
            <a:r>
              <a:rPr lang="x-none" altLang="zh-TW" smtClean="0"/>
              <a:t> coding mode “Single Depth Mode” is proposed to efficiently code the smooth area </a:t>
            </a:r>
            <a:r>
              <a:rPr lang="en-US" altLang="zh-TW" dirty="0" smtClean="0"/>
              <a:t>in depth map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altLang="zh-TW" dirty="0" smtClean="0"/>
              <a:t>The concept is </a:t>
            </a:r>
            <a:r>
              <a:rPr lang="x-none" altLang="zh-TW" smtClean="0"/>
              <a:t>to simply reconstruct the current CU as a smooth area with a </a:t>
            </a:r>
            <a:r>
              <a:rPr lang="en-US" altLang="zh-TW" dirty="0" smtClean="0"/>
              <a:t>single depth value</a:t>
            </a:r>
          </a:p>
          <a:p>
            <a:r>
              <a:rPr lang="en-US" altLang="zh-TW" dirty="0" smtClean="0"/>
              <a:t>Provide overall 0.29% and 0.34% BD-rate savings for CTC and AI</a:t>
            </a:r>
          </a:p>
          <a:p>
            <a:r>
              <a:rPr lang="en-US" dirty="0" smtClean="0"/>
              <a:t>The decoding time is reduced since the parsing and reconstruction of single depth mode is simple</a:t>
            </a:r>
          </a:p>
          <a:p>
            <a:pPr lvl="1"/>
            <a:r>
              <a:rPr lang="en-US" dirty="0" smtClean="0"/>
              <a:t>No transform and residual coding</a:t>
            </a:r>
            <a:endParaRPr lang="en-CA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8"/>
            <a:ext cx="8059738" cy="931862"/>
          </a:xfrm>
        </p:spPr>
        <p:txBody>
          <a:bodyPr/>
          <a:lstStyle/>
          <a:p>
            <a:pPr>
              <a:defRPr/>
            </a:pPr>
            <a:r>
              <a:rPr lang="en-US" altLang="zh-TW" dirty="0" smtClean="0"/>
              <a:t>Syntax of Single Depth Mode</a:t>
            </a:r>
            <a:endParaRPr lang="en-US" dirty="0"/>
          </a:p>
        </p:txBody>
      </p:sp>
      <p:sp>
        <p:nvSpPr>
          <p:cNvPr id="12291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>
            <a:normAutofit/>
          </a:bodyPr>
          <a:lstStyle/>
          <a:p>
            <a:r>
              <a:rPr lang="en-US" altLang="zh-TW" dirty="0" smtClean="0"/>
              <a:t>Three syntax are introduced</a:t>
            </a:r>
          </a:p>
          <a:p>
            <a:pPr lvl="1"/>
            <a:r>
              <a:rPr lang="en-US" altLang="zh-TW" dirty="0" smtClean="0"/>
              <a:t>A slice-level enabling flag</a:t>
            </a:r>
          </a:p>
          <a:p>
            <a:pPr lvl="1"/>
            <a:r>
              <a:rPr lang="en-US" altLang="zh-TW" dirty="0" smtClean="0"/>
              <a:t>One CU-level flag is further signaled to indicate the enabling of the single depth mode for each CU</a:t>
            </a:r>
          </a:p>
          <a:p>
            <a:pPr lvl="1"/>
            <a:r>
              <a:rPr lang="en-US" altLang="zh-TW" dirty="0" smtClean="0"/>
              <a:t>A candidate index is signaled to indicate which sample candidate is selected to fill the current CU</a:t>
            </a:r>
          </a:p>
          <a:p>
            <a:r>
              <a:rPr lang="en-US" altLang="zh-TW" dirty="0" smtClean="0"/>
              <a:t>No syntax for residual</a:t>
            </a:r>
          </a:p>
          <a:p>
            <a:pPr lvl="1"/>
            <a:r>
              <a:rPr lang="en-US" altLang="zh-TW" dirty="0" smtClean="0"/>
              <a:t>No residual coding and transform</a:t>
            </a:r>
            <a:endParaRPr lang="en-US" dirty="0" smtClean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8"/>
            <a:ext cx="8059738" cy="931862"/>
          </a:xfrm>
        </p:spPr>
        <p:txBody>
          <a:bodyPr/>
          <a:lstStyle/>
          <a:p>
            <a:pPr>
              <a:defRPr/>
            </a:pPr>
            <a:r>
              <a:rPr lang="en-US" altLang="zh-TW" dirty="0" smtClean="0"/>
              <a:t>Single Depth Mode</a:t>
            </a:r>
            <a:endParaRPr lang="en-US" dirty="0"/>
          </a:p>
        </p:txBody>
      </p:sp>
      <p:sp>
        <p:nvSpPr>
          <p:cNvPr id="12291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>
            <a:normAutofit fontScale="92500" lnSpcReduction="10000"/>
          </a:bodyPr>
          <a:lstStyle/>
          <a:p>
            <a:r>
              <a:rPr lang="en-US" altLang="zh-TW" dirty="0" smtClean="0"/>
              <a:t>A sample candidate list is first constructed</a:t>
            </a:r>
          </a:p>
          <a:p>
            <a:pPr lvl="1"/>
            <a:r>
              <a:rPr lang="en-US" altLang="zh-TW" dirty="0" smtClean="0"/>
              <a:t>A</a:t>
            </a:r>
            <a:r>
              <a:rPr lang="en-US" altLang="zh-TW" baseline="-25000" dirty="0" smtClean="0"/>
              <a:t>n/2</a:t>
            </a:r>
            <a:r>
              <a:rPr lang="en-US" altLang="zh-TW" dirty="0" smtClean="0">
                <a:sym typeface="Wingdings" pitchFamily="2" charset="2"/>
              </a:rPr>
              <a:t></a:t>
            </a:r>
            <a:r>
              <a:rPr lang="en-US" altLang="zh-TW" dirty="0" smtClean="0"/>
              <a:t> </a:t>
            </a:r>
            <a:r>
              <a:rPr lang="en-US" altLang="zh-TW" dirty="0" err="1" smtClean="0"/>
              <a:t>B</a:t>
            </a:r>
            <a:r>
              <a:rPr lang="en-US" altLang="zh-TW" baseline="-25000" dirty="0" err="1" smtClean="0"/>
              <a:t>n</a:t>
            </a:r>
            <a:r>
              <a:rPr lang="en-US" altLang="zh-TW" baseline="-25000" dirty="0" smtClean="0"/>
              <a:t>/2</a:t>
            </a:r>
            <a:r>
              <a:rPr lang="en-US" altLang="zh-TW" dirty="0" smtClean="0">
                <a:sym typeface="Wingdings" pitchFamily="2" charset="2"/>
              </a:rPr>
              <a:t> </a:t>
            </a:r>
            <a:r>
              <a:rPr lang="en-US" altLang="zh-TW" dirty="0" smtClean="0"/>
              <a:t> B</a:t>
            </a:r>
            <a:r>
              <a:rPr lang="en-US" altLang="zh-TW" baseline="-25000" dirty="0" smtClean="0"/>
              <a:t>0</a:t>
            </a:r>
            <a:r>
              <a:rPr lang="en-US" altLang="zh-TW" dirty="0" smtClean="0">
                <a:sym typeface="Wingdings" pitchFamily="2" charset="2"/>
              </a:rPr>
              <a:t> </a:t>
            </a:r>
            <a:r>
              <a:rPr lang="en-US" altLang="zh-TW" dirty="0" smtClean="0"/>
              <a:t> A</a:t>
            </a:r>
            <a:r>
              <a:rPr lang="en-US" altLang="zh-TW" baseline="-25000" dirty="0" smtClean="0"/>
              <a:t>0</a:t>
            </a:r>
            <a:r>
              <a:rPr lang="en-US" altLang="zh-TW" dirty="0" smtClean="0"/>
              <a:t> </a:t>
            </a:r>
            <a:r>
              <a:rPr lang="en-US" altLang="zh-TW" dirty="0" smtClean="0">
                <a:sym typeface="Wingdings" pitchFamily="2" charset="2"/>
              </a:rPr>
              <a:t></a:t>
            </a:r>
            <a:r>
              <a:rPr lang="en-US" altLang="zh-TW" dirty="0" smtClean="0"/>
              <a:t> B</a:t>
            </a:r>
            <a:r>
              <a:rPr lang="en-US" altLang="zh-TW" baseline="-25000" dirty="0" smtClean="0"/>
              <a:t>-1</a:t>
            </a:r>
            <a:r>
              <a:rPr lang="en-US" dirty="0" smtClean="0"/>
              <a:t> </a:t>
            </a:r>
            <a:endParaRPr lang="en-CA" dirty="0" smtClean="0"/>
          </a:p>
          <a:p>
            <a:pPr lvl="1"/>
            <a:r>
              <a:rPr lang="en-US" altLang="zh-TW" dirty="0" smtClean="0"/>
              <a:t>The size of candidate list is fixed to 2</a:t>
            </a:r>
          </a:p>
          <a:p>
            <a:pPr lvl="1"/>
            <a:r>
              <a:rPr lang="en-US" altLang="zh-TW" dirty="0" smtClean="0"/>
              <a:t>Pruning (at most one comparison )</a:t>
            </a:r>
          </a:p>
          <a:p>
            <a:pPr>
              <a:buNone/>
            </a:pPr>
            <a:endParaRPr lang="en-US" altLang="zh-TW" dirty="0" smtClean="0"/>
          </a:p>
          <a:p>
            <a:r>
              <a:rPr lang="en-US" altLang="zh-TW" dirty="0" smtClean="0"/>
              <a:t>If empty entry exists in the candidate list, offset candidates will be used to fill in those empty entries.</a:t>
            </a:r>
          </a:p>
          <a:p>
            <a:pPr lvl="1"/>
            <a:r>
              <a:rPr lang="en-US" altLang="zh-TW" dirty="0" smtClean="0"/>
              <a:t>Derived by adding offsets to first available candidate</a:t>
            </a:r>
          </a:p>
          <a:p>
            <a:r>
              <a:rPr lang="en-US" altLang="zh-TW" dirty="0" smtClean="0"/>
              <a:t>A candidate index is signaled to indicate which sample candidate is selected to fill the current CU</a:t>
            </a:r>
            <a:endParaRPr lang="en-CA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0498" y="1700808"/>
            <a:ext cx="2271982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CTC Simulation Results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</a:rPr>
              <a:t>Anchor : HTM-11.0</a:t>
            </a:r>
          </a:p>
          <a:p>
            <a:r>
              <a:rPr lang="en-US" altLang="zh-TW" dirty="0" smtClean="0">
                <a:solidFill>
                  <a:schemeClr val="tx1"/>
                </a:solidFill>
              </a:rPr>
              <a:t>Test : HTM-11.0 with single depth mode</a:t>
            </a:r>
          </a:p>
          <a:p>
            <a:r>
              <a:rPr lang="en-US" altLang="zh-TW" dirty="0" smtClean="0"/>
              <a:t>0.3% coding gain with reduced </a:t>
            </a:r>
            <a:r>
              <a:rPr lang="en-US" altLang="zh-TW" dirty="0" err="1" smtClean="0"/>
              <a:t>dec</a:t>
            </a:r>
            <a:r>
              <a:rPr lang="en-US" altLang="zh-TW" dirty="0" smtClean="0"/>
              <a:t>. time</a:t>
            </a:r>
            <a:endParaRPr lang="en-US" altLang="zh-TW" dirty="0" smtClean="0">
              <a:solidFill>
                <a:schemeClr val="tx1"/>
              </a:solidFill>
            </a:endParaRPr>
          </a:p>
          <a:p>
            <a:pPr>
              <a:buNone/>
            </a:pPr>
            <a:endParaRPr lang="en-US" altLang="zh-TW" dirty="0" smtClean="0">
              <a:solidFill>
                <a:schemeClr val="tx1"/>
              </a:solidFill>
            </a:endParaRPr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endParaRPr lang="en-US" altLang="zh-TW" dirty="0" smtClean="0">
              <a:solidFill>
                <a:schemeClr val="tx1"/>
              </a:solidFill>
            </a:endParaRPr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altLang="zh-TW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524000" y="3737923"/>
          <a:ext cx="6096001" cy="2139349"/>
        </p:xfrm>
        <a:graphic>
          <a:graphicData uri="http://schemas.openxmlformats.org/drawingml/2006/table">
            <a:tbl>
              <a:tblPr/>
              <a:tblGrid>
                <a:gridCol w="668341"/>
                <a:gridCol w="626570"/>
                <a:gridCol w="626570"/>
                <a:gridCol w="626570"/>
                <a:gridCol w="626570"/>
                <a:gridCol w="626570"/>
                <a:gridCol w="626570"/>
                <a:gridCol w="556080"/>
                <a:gridCol w="556080"/>
                <a:gridCol w="556080"/>
              </a:tblGrid>
              <a:tr h="30427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0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video 1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2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PSNR / video bitrate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PSNR / total bitrate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synth PSNR / total bitrate 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enc time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dec time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ren time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1646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Balloons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-0.06%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0.08%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99.8%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98.6%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46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Kendo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0.07%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-0.39%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104.0%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89.3%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100.5%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46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Newspaper_CC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-0.07%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-0.06%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-0.25%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101.9%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106.8%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101.6%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46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GT_Fly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-0.06%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-0.76%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101.1%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101.9%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46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Poznan_Hall2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0.07%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-0.05%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100.8%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99.9%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46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Poznan_Street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0.19%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0.06%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102.9%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94.3%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97.7%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46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Undo_Dancer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0.06%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0.07%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0.05%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-0.18%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103.5%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97.6%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2528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Shark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0.07%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-0.39%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100.4%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98.1%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6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1024x768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-0.04%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-0.05%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-0.26%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101.9%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98.2%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2528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1920x1088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0.05%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0.09%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-0.08%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101.6%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98.2%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52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average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0.07%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-0.07%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-0.29%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101.7%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B0F0"/>
                          </a:solidFill>
                          <a:latin typeface="Cambria"/>
                        </a:rPr>
                        <a:t>98.2%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mbria"/>
                        </a:rPr>
                        <a:t>100.2%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AI Simulation Results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</a:rPr>
              <a:t>Anchor : HTM-11.0</a:t>
            </a:r>
          </a:p>
          <a:p>
            <a:r>
              <a:rPr lang="en-US" altLang="zh-TW" dirty="0" smtClean="0">
                <a:solidFill>
                  <a:schemeClr val="tx1"/>
                </a:solidFill>
              </a:rPr>
              <a:t>Test : HTM-11.0 with single depth mode</a:t>
            </a:r>
          </a:p>
          <a:p>
            <a:r>
              <a:rPr lang="en-US" altLang="zh-TW" dirty="0" smtClean="0"/>
              <a:t>0.3% coding gain with reduced </a:t>
            </a:r>
            <a:r>
              <a:rPr lang="en-US" altLang="zh-TW" dirty="0" err="1" smtClean="0"/>
              <a:t>dec</a:t>
            </a:r>
            <a:r>
              <a:rPr lang="en-US" altLang="zh-TW" dirty="0" smtClean="0"/>
              <a:t>. time</a:t>
            </a:r>
            <a:endParaRPr lang="en-US" altLang="zh-TW" dirty="0" smtClean="0">
              <a:solidFill>
                <a:schemeClr val="tx1"/>
              </a:solidFill>
            </a:endParaRPr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endParaRPr lang="en-US" altLang="zh-TW" dirty="0" smtClean="0">
              <a:solidFill>
                <a:schemeClr val="tx1"/>
              </a:solidFill>
            </a:endParaRPr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altLang="zh-TW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6</a:t>
            </a:fld>
            <a:endParaRPr lang="en-US" altLang="ja-JP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524000" y="3737923"/>
          <a:ext cx="6096001" cy="2139349"/>
        </p:xfrm>
        <a:graphic>
          <a:graphicData uri="http://schemas.openxmlformats.org/drawingml/2006/table">
            <a:tbl>
              <a:tblPr/>
              <a:tblGrid>
                <a:gridCol w="668341"/>
                <a:gridCol w="626570"/>
                <a:gridCol w="626570"/>
                <a:gridCol w="626570"/>
                <a:gridCol w="626570"/>
                <a:gridCol w="626570"/>
                <a:gridCol w="626570"/>
                <a:gridCol w="556080"/>
                <a:gridCol w="556080"/>
                <a:gridCol w="556080"/>
              </a:tblGrid>
              <a:tr h="30427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0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1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2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PSNR / video bitrate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PSNR / total bitrate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synth PSNR / total bitrate 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enc time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dec time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ren time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1646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Balloons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99.4%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99.7%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46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Kendo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-0.28%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100.5%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95.9%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46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Newspaper_CC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-0.29%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93.7%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46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GT_Fly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-0.74%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100.5%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93.3%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46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Poznan_Hall2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-0.25%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94.2%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46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Poznan_Street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-0.33%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93.2%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98.9%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46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Undo_Dancer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-0.01%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95.3%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102.7%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2528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Shark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-0.29%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-0.56%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98.9%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98.5%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68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1024x768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-0.12%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-0.27%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98.9%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98.0%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98.1%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2528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1920x1088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-0.25%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-0.38%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99.4%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94.9%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52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average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0.00%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-0.20%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-0.34%</a:t>
                      </a:r>
                    </a:p>
                  </a:txBody>
                  <a:tcPr marL="7842" marR="7842" marT="784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99.2%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B0F0"/>
                          </a:solidFill>
                          <a:latin typeface="Cambria"/>
                        </a:rPr>
                        <a:t>96.0%</a:t>
                      </a:r>
                    </a:p>
                  </a:txBody>
                  <a:tcPr marL="7842" marR="7842" marT="784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mbria"/>
                        </a:rPr>
                        <a:t>99.3%</a:t>
                      </a:r>
                    </a:p>
                  </a:txBody>
                  <a:tcPr marL="7842" marR="7842" marT="784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8"/>
            <a:ext cx="8059738" cy="931862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12291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>
            <a:normAutofit/>
          </a:bodyPr>
          <a:lstStyle/>
          <a:p>
            <a:r>
              <a:rPr lang="en-US" altLang="zh-TW" dirty="0" smtClean="0"/>
              <a:t>Single depth mode is proposed to efficiently code the smooth area within a depth map</a:t>
            </a:r>
          </a:p>
          <a:p>
            <a:r>
              <a:rPr lang="en-US" altLang="zh-TW" dirty="0" smtClean="0"/>
              <a:t>Single depth mode introduces </a:t>
            </a:r>
            <a:r>
              <a:rPr lang="en-US" altLang="zh-TW" dirty="0" smtClean="0">
                <a:solidFill>
                  <a:srgbClr val="00B0F0"/>
                </a:solidFill>
              </a:rPr>
              <a:t>0.29%</a:t>
            </a:r>
            <a:r>
              <a:rPr lang="en-US" altLang="zh-TW" dirty="0" smtClean="0"/>
              <a:t> and </a:t>
            </a:r>
            <a:r>
              <a:rPr lang="en-US" altLang="zh-TW" dirty="0" smtClean="0">
                <a:solidFill>
                  <a:srgbClr val="00B0F0"/>
                </a:solidFill>
              </a:rPr>
              <a:t>0.34%</a:t>
            </a:r>
            <a:r>
              <a:rPr lang="en-US" altLang="zh-TW" dirty="0" smtClean="0"/>
              <a:t> BD-rate savings for CTC &amp; AI conditions</a:t>
            </a:r>
          </a:p>
          <a:p>
            <a:r>
              <a:rPr lang="en-US" dirty="0" smtClean="0"/>
              <a:t>The parsing and reconstruction of single depth mode is simple</a:t>
            </a:r>
          </a:p>
          <a:p>
            <a:pPr lvl="1"/>
            <a:r>
              <a:rPr lang="en-US" dirty="0" smtClean="0"/>
              <a:t>No transform and residual coding</a:t>
            </a:r>
          </a:p>
          <a:p>
            <a:pPr lvl="1"/>
            <a:r>
              <a:rPr lang="en-US" dirty="0" smtClean="0"/>
              <a:t>The decoding time is reduce by 2% – 4%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7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7"/>
            <a:ext cx="8059738" cy="931863"/>
          </a:xfrm>
        </p:spPr>
        <p:txBody>
          <a:bodyPr/>
          <a:lstStyle/>
          <a:p>
            <a:r>
              <a:rPr lang="en-US" dirty="0" smtClean="0"/>
              <a:t>Additional Experiments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>
            <a:normAutofit/>
          </a:bodyPr>
          <a:lstStyle/>
          <a:p>
            <a:r>
              <a:rPr lang="en-US" altLang="zh-TW" dirty="0" smtClean="0"/>
              <a:t>Modified intra SDC encoder to imitate single depth mode</a:t>
            </a:r>
          </a:p>
          <a:p>
            <a:pPr lvl="1"/>
            <a:r>
              <a:rPr lang="en-US" altLang="zh-TW" dirty="0" smtClean="0"/>
              <a:t>Perform additional RDO test for the DC values equal to the sample candidates of single depth</a:t>
            </a:r>
          </a:p>
          <a:p>
            <a:r>
              <a:rPr lang="en-US" dirty="0" smtClean="0"/>
              <a:t>Include DDD into the candidate list of single depth mode</a:t>
            </a:r>
          </a:p>
          <a:p>
            <a:r>
              <a:rPr lang="en-US" dirty="0" smtClean="0"/>
              <a:t>Perform residual coding for single depth mode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8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8"/>
            <a:ext cx="8059738" cy="931862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Summary of Additional Results</a:t>
            </a:r>
            <a:endParaRPr lang="en-US" dirty="0"/>
          </a:p>
        </p:txBody>
      </p:sp>
      <p:sp>
        <p:nvSpPr>
          <p:cNvPr id="12291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>
            <a:normAutofit/>
          </a:bodyPr>
          <a:lstStyle/>
          <a:p>
            <a:r>
              <a:rPr lang="en-US" altLang="zh-TW" dirty="0" smtClean="0"/>
              <a:t>Anchor : HTM-11.0 </a:t>
            </a:r>
            <a:endParaRPr lang="en-US" dirty="0" smtClean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9</a:t>
            </a:fld>
            <a:endParaRPr lang="en-US" altLang="ja-JP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07504" y="2132856"/>
          <a:ext cx="8856984" cy="239776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296144"/>
                <a:gridCol w="1782198"/>
                <a:gridCol w="1926214"/>
                <a:gridCol w="1926214"/>
                <a:gridCol w="1926214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Single depth mode</a:t>
                      </a:r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Modified intra SDC encoding</a:t>
                      </a:r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Single depth mode + DDD</a:t>
                      </a:r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Single depth</a:t>
                      </a:r>
                      <a:r>
                        <a:rPr lang="en-US" baseline="0" dirty="0" smtClean="0"/>
                        <a:t> mode + delta DC coding</a:t>
                      </a:r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CTC gain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-0.29%</a:t>
                      </a:r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0.00%</a:t>
                      </a:r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-0.26%</a:t>
                      </a:r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-0.29%</a:t>
                      </a:r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AI    gain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-0.34%</a:t>
                      </a:r>
                      <a:endParaRPr lang="en-US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-0.01%</a:t>
                      </a:r>
                      <a:endParaRPr lang="en-US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-0.34%**</a:t>
                      </a:r>
                      <a:endParaRPr lang="en-US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-0.35%</a:t>
                      </a:r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Enc. Time*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100.45%</a:t>
                      </a:r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114.3%</a:t>
                      </a:r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99.6%</a:t>
                      </a:r>
                      <a:endParaRPr lang="en-US" dirty="0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105.65%</a:t>
                      </a:r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Dec.</a:t>
                      </a:r>
                      <a:r>
                        <a:rPr lang="en-US" baseline="0" dirty="0" smtClean="0"/>
                        <a:t> Time*</a:t>
                      </a:r>
                      <a:endParaRPr lang="en-US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97.1%</a:t>
                      </a:r>
                      <a:endParaRPr lang="en-US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100.3%</a:t>
                      </a:r>
                      <a:endParaRPr lang="en-US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96.85%</a:t>
                      </a:r>
                      <a:endParaRPr lang="en-US" dirty="0"/>
                    </a:p>
                  </a:txBody>
                  <a:tcP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98.7%</a:t>
                      </a:r>
                      <a:endParaRPr lang="en-US" dirty="0"/>
                    </a:p>
                  </a:txBody>
                  <a:tcPr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23528" y="4869160"/>
            <a:ext cx="3960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     Average of CTC and AI</a:t>
            </a:r>
          </a:p>
          <a:p>
            <a:r>
              <a:rPr lang="en-US" dirty="0" smtClean="0"/>
              <a:t>**   DDD does not affect AI conditions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diaTek-Confidential_B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MediaTek-Confidential_A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MediaTek-Confidential_B</Template>
  <TotalTime>1911</TotalTime>
  <Words>1011</Words>
  <Application>Microsoft Office PowerPoint</Application>
  <PresentationFormat>On-screen Show (4:3)</PresentationFormat>
  <Paragraphs>358</Paragraphs>
  <Slides>10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MediaTek-Confidential_B</vt:lpstr>
      <vt:lpstr>Custom Design</vt:lpstr>
      <vt:lpstr>MediaTek</vt:lpstr>
      <vt:lpstr>MediaTek-Confidential_A</vt:lpstr>
      <vt:lpstr>3D-CE2: Single depth intra mode for 3D-HEVC</vt:lpstr>
      <vt:lpstr>Overall Summary</vt:lpstr>
      <vt:lpstr>Syntax of Single Depth Mode</vt:lpstr>
      <vt:lpstr>Single Depth Mode</vt:lpstr>
      <vt:lpstr>CTC Simulation Results</vt:lpstr>
      <vt:lpstr>AI Simulation Results</vt:lpstr>
      <vt:lpstr>Conclusions</vt:lpstr>
      <vt:lpstr>Additional Experiments</vt:lpstr>
      <vt:lpstr>Summary of Additional Results</vt:lpstr>
      <vt:lpstr>Slide 10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Title (Confidential A)</dc:title>
  <dc:creator>yuwen</dc:creator>
  <cp:lastModifiedBy>MTK03795 - YiWen Chen (陳渏紋)</cp:lastModifiedBy>
  <cp:revision>146</cp:revision>
  <dcterms:created xsi:type="dcterms:W3CDTF">2014-03-11T04:25:26Z</dcterms:created>
  <dcterms:modified xsi:type="dcterms:W3CDTF">2014-07-01T08:07:59Z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-1893377238</vt:i4>
  </property>
  <property fmtid="{D5CDD505-2E9C-101B-9397-08002B2CF9AE}" pid="3" name="_NewReviewCycle">
    <vt:lpwstr/>
  </property>
  <property fmtid="{D5CDD505-2E9C-101B-9397-08002B2CF9AE}" pid="4" name="_EmailSubject">
    <vt:lpwstr>slides</vt:lpwstr>
  </property>
  <property fmtid="{D5CDD505-2E9C-101B-9397-08002B2CF9AE}" pid="5" name="_AuthorEmail">
    <vt:lpwstr>yiwen.chen@mediatek.com</vt:lpwstr>
  </property>
  <property fmtid="{D5CDD505-2E9C-101B-9397-08002B2CF9AE}" pid="6" name="_AuthorEmailDisplayName">
    <vt:lpwstr>YiWen Chen (陳渏紋)</vt:lpwstr>
  </property>
  <property fmtid="{D5CDD505-2E9C-101B-9397-08002B2CF9AE}" pid="7" name="_PreviousAdHocReviewCycleID">
    <vt:i4>-1701226681</vt:i4>
  </property>
</Properties>
</file>