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9"/>
  </p:notesMasterIdLst>
  <p:handoutMasterIdLst>
    <p:handoutMasterId r:id="rId20"/>
  </p:handoutMasterIdLst>
  <p:sldIdLst>
    <p:sldId id="272" r:id="rId9"/>
    <p:sldId id="286" r:id="rId10"/>
    <p:sldId id="271" r:id="rId11"/>
    <p:sldId id="274" r:id="rId12"/>
    <p:sldId id="290" r:id="rId13"/>
    <p:sldId id="291" r:id="rId14"/>
    <p:sldId id="292" r:id="rId15"/>
    <p:sldId id="276" r:id="rId16"/>
    <p:sldId id="289" r:id="rId17"/>
    <p:sldId id="285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6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JCT3V-I0075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JCT3V-I0075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JCT3V-I0075: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Segmental prediction for Inter-SDC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12777"/>
            <a:ext cx="8686800" cy="46208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segmental prediction method for Inter-SDC</a:t>
            </a:r>
          </a:p>
          <a:p>
            <a:pPr lvl="1"/>
            <a:r>
              <a:rPr lang="en-US" dirty="0" smtClean="0"/>
              <a:t>Besides the current Inter-SDC mode, three segmental Inter-SDC modes with 1, 2 and 3 segments are added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0.4% BD-rate saving for the synthesized views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3600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 Inter-SDC is a special inter mode for depth coding</a:t>
            </a:r>
          </a:p>
          <a:p>
            <a:pPr lvl="1"/>
            <a:r>
              <a:rPr lang="en-US" dirty="0" smtClean="0"/>
              <a:t>A normal inter-prediction is conducted first. </a:t>
            </a:r>
          </a:p>
          <a:p>
            <a:pPr lvl="1"/>
            <a:r>
              <a:rPr lang="en-US" dirty="0" smtClean="0"/>
              <a:t>A coded offset is added to prediction sample values to get the reconstructed sample values</a:t>
            </a:r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pPr lvl="1"/>
            <a:r>
              <a:rPr lang="en-US" dirty="0" smtClean="0"/>
              <a:t>the coding process loses high-frequency information </a:t>
            </a:r>
          </a:p>
          <a:p>
            <a:pPr lvl="1"/>
            <a:r>
              <a:rPr lang="en-CA" dirty="0" smtClean="0"/>
              <a:t>The coding efficiency of </a:t>
            </a:r>
            <a:r>
              <a:rPr lang="en-US" dirty="0" smtClean="0"/>
              <a:t>Inter-SDC</a:t>
            </a:r>
            <a:r>
              <a:rPr lang="en-CA" dirty="0" smtClean="0"/>
              <a:t> will be reduced when such reconstructed pixels are referred to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763688" y="4365104"/>
          <a:ext cx="2160240" cy="2160240"/>
        </p:xfrm>
        <a:graphic>
          <a:graphicData uri="http://schemas.openxmlformats.org/presentationml/2006/ole">
            <p:oleObj spid="_x0000_s110594" name="Visio" r:id="rId3" imgW="1474470" imgH="1474470" progId="Visio.Drawing.11">
              <p:embed/>
            </p:oleObj>
          </a:graphicData>
        </a:graphic>
      </p:graphicFrame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4572000" y="4365104"/>
          <a:ext cx="2088232" cy="2088232"/>
        </p:xfrm>
        <a:graphic>
          <a:graphicData uri="http://schemas.openxmlformats.org/presentationml/2006/ole">
            <p:oleObj spid="_x0000_s110596" name="Visio" r:id="rId4" imgW="1474470" imgH="147447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r>
              <a:rPr lang="en-US" dirty="0" smtClean="0"/>
              <a:t>A segmental prediction method for Inter-SDC (</a:t>
            </a:r>
            <a:r>
              <a:rPr lang="en-US" dirty="0" err="1" smtClean="0"/>
              <a:t>segInter</a:t>
            </a:r>
            <a:r>
              <a:rPr lang="en-US" dirty="0" smtClean="0"/>
              <a:t>-SDC) is proposed. </a:t>
            </a:r>
          </a:p>
          <a:p>
            <a:pPr lvl="1"/>
            <a:r>
              <a:rPr lang="en-US" dirty="0" smtClean="0"/>
              <a:t>A flag is signaled whether to use the normal Inter-SDC or the </a:t>
            </a:r>
            <a:r>
              <a:rPr lang="en-US" dirty="0" err="1" smtClean="0"/>
              <a:t>segInter</a:t>
            </a:r>
            <a:r>
              <a:rPr lang="en-US" dirty="0" smtClean="0"/>
              <a:t>-SDC for a CU coded with Inter-SDC mode. </a:t>
            </a:r>
          </a:p>
          <a:p>
            <a:pPr lvl="1"/>
            <a:r>
              <a:rPr lang="en-US" dirty="0" smtClean="0"/>
              <a:t>A block can be divided into 1,2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T</a:t>
            </a:r>
            <a:r>
              <a:rPr lang="en-CA" dirty="0" smtClean="0"/>
              <a:t>wo steps are applied to obtain the reconstructed block from the prediction block.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34535"/>
          </a:xfrm>
        </p:spPr>
        <p:txBody>
          <a:bodyPr/>
          <a:lstStyle/>
          <a:p>
            <a:r>
              <a:rPr lang="en-US" dirty="0" smtClean="0"/>
              <a:t>Step1</a:t>
            </a:r>
            <a:r>
              <a:rPr lang="en-US" smtClean="0"/>
              <a:t>: Classification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76485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Samples in the prediction block are classified</a:t>
            </a:r>
          </a:p>
          <a:p>
            <a:pPr lvl="1"/>
            <a:r>
              <a:rPr lang="en-CA" dirty="0" smtClean="0"/>
              <a:t>When there is 1 segment: all samples are in segment 0.</a:t>
            </a:r>
          </a:p>
          <a:p>
            <a:pPr lvl="1"/>
            <a:r>
              <a:rPr lang="en-CA" dirty="0" smtClean="0"/>
              <a:t>When the prediction block is divided into 2 segments:</a:t>
            </a:r>
          </a:p>
          <a:p>
            <a:pPr lvl="2"/>
            <a:r>
              <a:rPr lang="en-CA" dirty="0" smtClean="0"/>
              <a:t>The average value of all the samples in the prediction block serves as a threshold </a:t>
            </a:r>
            <a:r>
              <a:rPr lang="en-CA" i="1" dirty="0" smtClean="0"/>
              <a:t>T</a:t>
            </a:r>
            <a:r>
              <a:rPr lang="en-CA" dirty="0" smtClean="0"/>
              <a:t>.</a:t>
            </a:r>
          </a:p>
          <a:p>
            <a:pPr lvl="2"/>
            <a:r>
              <a:rPr lang="en-CA" dirty="0" smtClean="0"/>
              <a:t>A sample is classified to segment 0 or 1 depending on whether its value is smaller than </a:t>
            </a:r>
            <a:r>
              <a:rPr lang="en-CA" i="1" dirty="0" smtClean="0"/>
              <a:t>T </a:t>
            </a:r>
            <a:r>
              <a:rPr lang="en-CA" dirty="0" smtClean="0"/>
              <a:t>or not.</a:t>
            </a:r>
          </a:p>
          <a:p>
            <a:pPr lvl="1"/>
            <a:r>
              <a:rPr lang="en-CA" dirty="0" smtClean="0"/>
              <a:t>When the prediction block is divided into 3 segments:</a:t>
            </a:r>
          </a:p>
          <a:p>
            <a:pPr lvl="2"/>
            <a:r>
              <a:rPr lang="en-US" i="1" dirty="0" err="1" smtClean="0"/>
              <a:t>Vmax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Vmin</a:t>
            </a:r>
            <a:r>
              <a:rPr lang="en-US" dirty="0" smtClean="0"/>
              <a:t> are the minimum sample value and the maximum sample value in the prediction block respectively</a:t>
            </a:r>
            <a:r>
              <a:rPr lang="en-CA" dirty="0" smtClean="0"/>
              <a:t> </a:t>
            </a:r>
          </a:p>
          <a:p>
            <a:pPr lvl="2"/>
            <a:r>
              <a:rPr lang="en-CA" dirty="0" smtClean="0"/>
              <a:t>Two thresholds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= (</a:t>
            </a:r>
            <a:r>
              <a:rPr lang="en-US" i="1" dirty="0" err="1" smtClean="0"/>
              <a:t>T+Vmin</a:t>
            </a:r>
            <a:r>
              <a:rPr lang="en-US" dirty="0" smtClean="0"/>
              <a:t>)/2 and 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= (</a:t>
            </a:r>
            <a:r>
              <a:rPr lang="en-US" i="1" dirty="0" err="1" smtClean="0"/>
              <a:t>Vmax+T</a:t>
            </a:r>
            <a:r>
              <a:rPr lang="en-US" dirty="0" smtClean="0"/>
              <a:t>)/2</a:t>
            </a:r>
          </a:p>
          <a:p>
            <a:pPr lvl="2"/>
            <a:r>
              <a:rPr lang="en-CA" dirty="0" smtClean="0"/>
              <a:t>A sample is classified to segment 0, 1, or 2 depending on which of the ranges [0,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), [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,</a:t>
            </a:r>
            <a:r>
              <a:rPr lang="en-US" i="1" dirty="0" smtClean="0"/>
              <a:t> T</a:t>
            </a:r>
            <a:r>
              <a:rPr lang="en-US" baseline="-25000" dirty="0" smtClean="0"/>
              <a:t>2</a:t>
            </a:r>
            <a:r>
              <a:rPr lang="en-CA" dirty="0" smtClean="0"/>
              <a:t>], or (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,255</a:t>
            </a:r>
            <a:r>
              <a:rPr lang="en-CA" dirty="0" smtClean="0"/>
              <a:t>] its value belongs to.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Step2: Reconstruction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</a:t>
            </a:r>
            <a:r>
              <a:rPr lang="en-CA" dirty="0" smtClean="0"/>
              <a:t> single value is assigned to all samples in each segment of the reconstruction block</a:t>
            </a:r>
          </a:p>
          <a:p>
            <a:pPr lvl="1"/>
            <a:r>
              <a:rPr lang="en-CA" dirty="0" smtClean="0"/>
              <a:t>The single value </a:t>
            </a:r>
            <a:r>
              <a:rPr lang="en-US" i="1" dirty="0" smtClean="0"/>
              <a:t>V</a:t>
            </a:r>
            <a:r>
              <a:rPr lang="en-US" i="1" baseline="-25000" dirty="0" smtClean="0"/>
              <a:t> </a:t>
            </a:r>
            <a:r>
              <a:rPr lang="en-US" dirty="0" smtClean="0"/>
              <a:t>is calculated as </a:t>
            </a:r>
            <a:r>
              <a:rPr lang="en-US" i="1" dirty="0" smtClean="0"/>
              <a:t>V</a:t>
            </a:r>
            <a:r>
              <a:rPr lang="en-US" dirty="0" smtClean="0"/>
              <a:t> =</a:t>
            </a:r>
            <a:r>
              <a:rPr lang="en-US" i="1" dirty="0" smtClean="0"/>
              <a:t> E</a:t>
            </a:r>
            <a:r>
              <a:rPr lang="en-US" dirty="0" smtClean="0"/>
              <a:t> + </a:t>
            </a:r>
            <a:r>
              <a:rPr lang="en-US" i="1" dirty="0" smtClean="0"/>
              <a:t>O</a:t>
            </a:r>
            <a:endParaRPr lang="en-CA" dirty="0" smtClean="0"/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is an estimated value for the segment of the IBC prediction block. </a:t>
            </a:r>
          </a:p>
          <a:p>
            <a:pPr lvl="2"/>
            <a:r>
              <a:rPr lang="en-US" dirty="0" smtClean="0"/>
              <a:t>If there is only one segment, </a:t>
            </a:r>
            <a:r>
              <a:rPr lang="en-US" i="1" dirty="0" smtClean="0"/>
              <a:t>E</a:t>
            </a:r>
            <a:r>
              <a:rPr lang="en-US" dirty="0" smtClean="0"/>
              <a:t>=</a:t>
            </a:r>
            <a:r>
              <a:rPr lang="en-US" i="1" dirty="0" smtClean="0"/>
              <a:t>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Otherwise</a:t>
            </a:r>
            <a:r>
              <a:rPr lang="en-US" i="1" dirty="0" smtClean="0"/>
              <a:t> E</a:t>
            </a:r>
            <a:r>
              <a:rPr lang="en-US" dirty="0" smtClean="0"/>
              <a:t> = (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max+V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min</a:t>
            </a:r>
            <a:r>
              <a:rPr lang="en-US" dirty="0" smtClean="0"/>
              <a:t>)/2.</a:t>
            </a:r>
          </a:p>
          <a:p>
            <a:pPr lvl="3"/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max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min</a:t>
            </a:r>
            <a:r>
              <a:rPr lang="en-US" dirty="0" smtClean="0"/>
              <a:t> are the minimum sample value and maximum sample value in the segment, respectively.</a:t>
            </a:r>
          </a:p>
          <a:p>
            <a:r>
              <a:rPr lang="en-US" i="1" dirty="0" smtClean="0"/>
              <a:t>O</a:t>
            </a:r>
            <a:r>
              <a:rPr lang="en-US" dirty="0" smtClean="0"/>
              <a:t> is an offset signaled by the encoder</a:t>
            </a:r>
          </a:p>
          <a:p>
            <a:pPr lvl="1"/>
            <a:r>
              <a:rPr lang="en-US" dirty="0" smtClean="0"/>
              <a:t>When DLT is available, </a:t>
            </a:r>
            <a:r>
              <a:rPr lang="en-US" i="1" dirty="0" smtClean="0"/>
              <a:t>O </a:t>
            </a:r>
            <a:r>
              <a:rPr lang="en-US" dirty="0" smtClean="0"/>
              <a:t>is coded with DLT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for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0918" y="2909875"/>
            <a:ext cx="3115265" cy="246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667" y="2564904"/>
            <a:ext cx="25241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564904"/>
            <a:ext cx="315524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Thanks for </a:t>
            </a:r>
            <a:r>
              <a:rPr lang="en-US" dirty="0" err="1" smtClean="0"/>
              <a:t>Hisilicon’s</a:t>
            </a:r>
            <a:r>
              <a:rPr lang="en-US" dirty="0" smtClean="0"/>
              <a:t> crosscheck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09" y="1916832"/>
          <a:ext cx="8640962" cy="3456385"/>
        </p:xfrm>
        <a:graphic>
          <a:graphicData uri="http://schemas.openxmlformats.org/drawingml/2006/table">
            <a:tbl>
              <a:tblPr/>
              <a:tblGrid>
                <a:gridCol w="1008115"/>
                <a:gridCol w="827396"/>
                <a:gridCol w="888151"/>
                <a:gridCol w="888151"/>
                <a:gridCol w="888151"/>
                <a:gridCol w="888151"/>
                <a:gridCol w="888151"/>
                <a:gridCol w="788232"/>
                <a:gridCol w="788232"/>
                <a:gridCol w="788232"/>
              </a:tblGrid>
              <a:tr h="4915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110.3%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segInter</a:t>
            </a:r>
            <a:r>
              <a:rPr lang="en-US" smtClean="0"/>
              <a:t>-SDC </a:t>
            </a:r>
            <a:r>
              <a:rPr lang="en-US" dirty="0" smtClean="0"/>
              <a:t>is proposed.</a:t>
            </a:r>
          </a:p>
          <a:p>
            <a:pPr lvl="1"/>
            <a:r>
              <a:rPr lang="en-US" dirty="0" smtClean="0"/>
              <a:t>Three segmental Inter-SDC modes with 1, 2 and 3 segments are appended to Inter-SDC</a:t>
            </a:r>
          </a:p>
          <a:p>
            <a:pPr lvl="1"/>
            <a:r>
              <a:rPr lang="en-US" dirty="0" smtClean="0"/>
              <a:t>A block can be divided into 1,2 or 3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0.4% BD-rate saving for the synthesized views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499</TotalTime>
  <Words>782</Words>
  <Application>Microsoft Office PowerPoint</Application>
  <PresentationFormat>全屏显示(4:3)</PresentationFormat>
  <Paragraphs>182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Step1: Classification</vt:lpstr>
      <vt:lpstr>Step2: Reconstruction</vt:lpstr>
      <vt:lpstr>An example for segInter-SDC</vt:lpstr>
      <vt:lpstr>Experimental results</vt:lpstr>
      <vt:lpstr>Conclusion</vt:lpstr>
      <vt:lpstr>幻灯片 10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88</cp:revision>
  <dcterms:created xsi:type="dcterms:W3CDTF">2014-03-11T04:25:26Z</dcterms:created>
  <dcterms:modified xsi:type="dcterms:W3CDTF">2014-06-26T08:35:58Z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