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0"/>
  </p:notesMasterIdLst>
  <p:handoutMasterIdLst>
    <p:handoutMasterId r:id="rId21"/>
  </p:handoutMasterIdLst>
  <p:sldIdLst>
    <p:sldId id="272" r:id="rId9"/>
    <p:sldId id="286" r:id="rId10"/>
    <p:sldId id="271" r:id="rId11"/>
    <p:sldId id="274" r:id="rId12"/>
    <p:sldId id="290" r:id="rId13"/>
    <p:sldId id="293" r:id="rId14"/>
    <p:sldId id="294" r:id="rId15"/>
    <p:sldId id="295" r:id="rId16"/>
    <p:sldId id="276" r:id="rId17"/>
    <p:sldId id="289" r:id="rId18"/>
    <p:sldId id="285" r:id="rId1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JCT3V-I0074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JCT3V-I0074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JCT3V-I0074: </a:t>
            </a: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Depth compensation calibration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4016" y="1744133"/>
            <a:ext cx="8964488" cy="4289481"/>
          </a:xfrm>
        </p:spPr>
        <p:txBody>
          <a:bodyPr/>
          <a:lstStyle/>
          <a:p>
            <a:r>
              <a:rPr lang="en-US" dirty="0" smtClean="0"/>
              <a:t>Depth compensation calibration (DCC) is proposed</a:t>
            </a:r>
          </a:p>
          <a:p>
            <a:pPr lvl="1"/>
            <a:r>
              <a:rPr lang="en-US" dirty="0" smtClean="0"/>
              <a:t>DCC serves as a special merging candidate after the texture candidate in depth coding</a:t>
            </a:r>
          </a:p>
          <a:p>
            <a:pPr lvl="1"/>
            <a:r>
              <a:rPr lang="en-US" dirty="0" smtClean="0"/>
              <a:t>The inter-prediction depth block is calibrated based on the difference between two texture pictures in different views</a:t>
            </a:r>
          </a:p>
          <a:p>
            <a:pPr lvl="1"/>
            <a:r>
              <a:rPr lang="en-US" dirty="0" smtClean="0"/>
              <a:t>0.3% BD-rate saving for the synthesized views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46208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Redundancy is between depth and texture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Depth compensation calibration (DCC) is proposed</a:t>
            </a:r>
          </a:p>
          <a:p>
            <a:pPr lvl="1"/>
            <a:r>
              <a:rPr lang="en-US" dirty="0" smtClean="0"/>
              <a:t>The inter-prediction depth block is calibrated based on the difference between two texture pictures in different views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0.3% BD-rate saving for the synthesized views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16024" y="980728"/>
            <a:ext cx="8748464" cy="54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fundamental redundancy between depth and texture</a:t>
            </a:r>
          </a:p>
          <a:p>
            <a:pPr lvl="1"/>
            <a:r>
              <a:rPr lang="en-US" sz="2400" dirty="0" smtClean="0"/>
              <a:t>Disparity information is attainable by analyzing two texture pictures in different views -&gt; a depth picture can be generated</a:t>
            </a:r>
          </a:p>
          <a:p>
            <a:pPr lvl="1"/>
            <a:r>
              <a:rPr lang="en-US" sz="2400" dirty="0" smtClean="0"/>
              <a:t>This approach is widely used to get the depth picture when no distance measurement equipment is available</a:t>
            </a:r>
          </a:p>
          <a:p>
            <a:pPr lvl="1"/>
            <a:r>
              <a:rPr lang="en-US" sz="2400" dirty="0" smtClean="0"/>
              <a:t>Redundancy occurs when a depth picture on View 1 is signaled after two texture pictures on View 0 and View 1 </a:t>
            </a:r>
          </a:p>
          <a:p>
            <a:pPr lvl="2"/>
            <a:r>
              <a:rPr lang="en-US" sz="2000" dirty="0" smtClean="0"/>
              <a:t>Depth information is hidden in the two texture pictures implicitly</a:t>
            </a:r>
          </a:p>
          <a:p>
            <a:r>
              <a:rPr lang="en-US" sz="2800" dirty="0" smtClean="0"/>
              <a:t>Disparity derived depth (DDD) coding </a:t>
            </a:r>
            <a:r>
              <a:rPr lang="en-US" sz="2800" smtClean="0"/>
              <a:t>has been adopted </a:t>
            </a:r>
            <a:r>
              <a:rPr lang="en-US" sz="2800" dirty="0" smtClean="0"/>
              <a:t>to address this redundancy</a:t>
            </a:r>
          </a:p>
          <a:p>
            <a:pPr lvl="1"/>
            <a:r>
              <a:rPr lang="en-US" sz="2400" dirty="0" smtClean="0"/>
              <a:t>DDD can only be applied when the collocated texture block is inter-view predicted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34535"/>
          </a:xfrm>
        </p:spPr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008" y="908721"/>
            <a:ext cx="8964488" cy="31683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Depth compensation calibration (DCC) is proposed</a:t>
            </a:r>
          </a:p>
          <a:p>
            <a:pPr lvl="1"/>
            <a:r>
              <a:rPr lang="en-US" dirty="0" smtClean="0"/>
              <a:t>DCC serves as a special merging candidate after the texture candidate in depth coding</a:t>
            </a:r>
          </a:p>
          <a:p>
            <a:pPr lvl="1"/>
            <a:r>
              <a:rPr lang="en-US" dirty="0" smtClean="0"/>
              <a:t>When DCC candidate is applied, normal motion compensation is performed as a texture candidate first. </a:t>
            </a:r>
          </a:p>
          <a:p>
            <a:pPr lvl="1"/>
            <a:r>
              <a:rPr lang="en-US" dirty="0" smtClean="0"/>
              <a:t>Then the prediction block is calibrated before it is used to predict the current block</a:t>
            </a:r>
          </a:p>
          <a:p>
            <a:pPr lvl="1"/>
            <a:r>
              <a:rPr lang="en-US" dirty="0" smtClean="0"/>
              <a:t>Only applied on dependent views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63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6305" name="Object 1"/>
          <p:cNvGraphicFramePr>
            <a:graphicFrameLocks noChangeAspect="1"/>
          </p:cNvGraphicFramePr>
          <p:nvPr/>
        </p:nvGraphicFramePr>
        <p:xfrm>
          <a:off x="611560" y="4005064"/>
          <a:ext cx="7433084" cy="2304256"/>
        </p:xfrm>
        <a:graphic>
          <a:graphicData uri="http://schemas.openxmlformats.org/presentationml/2006/ole">
            <p:oleObj spid="_x0000_s226305" name="Visio" r:id="rId3" imgW="7998571" imgH="246973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34535"/>
          </a:xfrm>
        </p:spPr>
        <p:txBody>
          <a:bodyPr/>
          <a:lstStyle/>
          <a:p>
            <a:r>
              <a:rPr lang="en-US" dirty="0" smtClean="0"/>
              <a:t>Calibration process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268761"/>
            <a:ext cx="8712968" cy="476485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prediction block is processed by 4x4block-wise </a:t>
            </a:r>
          </a:p>
          <a:p>
            <a:pPr lvl="1"/>
            <a:r>
              <a:rPr lang="en-US" dirty="0" smtClean="0"/>
              <a:t>For each 4x4 block, a single calibrated depth value is obtained, to fill all samples in the 4x4 block</a:t>
            </a:r>
          </a:p>
          <a:p>
            <a:r>
              <a:rPr lang="en-US" dirty="0" smtClean="0"/>
              <a:t>The calibrated depth value is selected from several candidate depth values, including</a:t>
            </a:r>
          </a:p>
          <a:p>
            <a:pPr lvl="1"/>
            <a:r>
              <a:rPr lang="en-US" dirty="0" smtClean="0"/>
              <a:t>Values from four corner samples and one center samples in the 4x4 block (seed candidates) </a:t>
            </a:r>
          </a:p>
          <a:p>
            <a:pPr lvl="1"/>
            <a:r>
              <a:rPr lang="en-US" dirty="0" smtClean="0"/>
              <a:t>For a seed candidate </a:t>
            </a:r>
            <a:r>
              <a:rPr lang="en-US" i="1" dirty="0" smtClean="0"/>
              <a:t>C</a:t>
            </a:r>
            <a:r>
              <a:rPr lang="en-US" dirty="0" smtClean="0"/>
              <a:t>, values from </a:t>
            </a:r>
            <a:r>
              <a:rPr lang="en-US" i="1" dirty="0" smtClean="0"/>
              <a:t>C</a:t>
            </a:r>
            <a:r>
              <a:rPr lang="en-US" dirty="0" smtClean="0"/>
              <a:t> - 4 to </a:t>
            </a:r>
            <a:r>
              <a:rPr lang="en-US" i="1" dirty="0" smtClean="0"/>
              <a:t>C</a:t>
            </a:r>
            <a:r>
              <a:rPr lang="en-US" dirty="0" smtClean="0"/>
              <a:t> + 4 are also in the candidate list </a:t>
            </a:r>
          </a:p>
          <a:p>
            <a:pPr lvl="1"/>
            <a:r>
              <a:rPr lang="en-US" dirty="0" smtClean="0"/>
              <a:t>At most 16 candidates are allowed </a:t>
            </a:r>
          </a:p>
          <a:p>
            <a:pPr lvl="1"/>
            <a:r>
              <a:rPr lang="en-US" dirty="0" smtClean="0"/>
              <a:t>Since seed candidates usually hold the same value, the actual candidate number is usually much lower than 16.</a:t>
            </a:r>
            <a:endParaRPr lang="en-CA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process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435280" cy="4289481"/>
          </a:xfrm>
        </p:spPr>
        <p:txBody>
          <a:bodyPr>
            <a:normAutofit/>
          </a:bodyPr>
          <a:lstStyle/>
          <a:p>
            <a:r>
              <a:rPr lang="en-US" dirty="0" smtClean="0"/>
              <a:t>For each candidate value </a:t>
            </a:r>
            <a:r>
              <a:rPr lang="en-US" i="1" dirty="0" smtClean="0"/>
              <a:t>C</a:t>
            </a:r>
            <a:r>
              <a:rPr lang="en-US" dirty="0" smtClean="0"/>
              <a:t>, a </a:t>
            </a:r>
            <a:r>
              <a:rPr lang="en-US" i="1" dirty="0" smtClean="0"/>
              <a:t>DV</a:t>
            </a:r>
            <a:r>
              <a:rPr lang="en-US" dirty="0" smtClean="0"/>
              <a:t> is derived as </a:t>
            </a:r>
            <a:r>
              <a:rPr lang="en-US" i="1" dirty="0" smtClean="0"/>
              <a:t>DV </a:t>
            </a:r>
            <a:r>
              <a:rPr lang="en-US" dirty="0" smtClean="0"/>
              <a:t>= ( </a:t>
            </a:r>
            <a:r>
              <a:rPr lang="en-US" dirty="0" err="1" smtClean="0"/>
              <a:t>DepthToDisparityB</a:t>
            </a:r>
            <a:r>
              <a:rPr lang="en-US" dirty="0" smtClean="0"/>
              <a:t>[ </a:t>
            </a:r>
            <a:r>
              <a:rPr lang="en-US" i="1" dirty="0" smtClean="0"/>
              <a:t>C </a:t>
            </a:r>
            <a:r>
              <a:rPr lang="en-US" dirty="0" smtClean="0"/>
              <a:t>], 0 ) </a:t>
            </a:r>
          </a:p>
          <a:p>
            <a:r>
              <a:rPr lang="en-US" dirty="0" smtClean="0"/>
              <a:t>With </a:t>
            </a:r>
            <a:r>
              <a:rPr lang="en-US" i="1" dirty="0" smtClean="0"/>
              <a:t>DV</a:t>
            </a:r>
            <a:r>
              <a:rPr lang="en-US" dirty="0" smtClean="0"/>
              <a:t>, SAD between the corresponding 4x4 block in the texture picture in the current view and the DV aligned 4x4 block in the texture picture in the base view is calculated. </a:t>
            </a:r>
          </a:p>
          <a:p>
            <a:r>
              <a:rPr lang="en-US" dirty="0" smtClean="0"/>
              <a:t>The candidate depth value producing the minimum SAD is the calibrated depth value.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process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73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7329" name="Object 1"/>
          <p:cNvGraphicFramePr>
            <a:graphicFrameLocks noChangeAspect="1"/>
          </p:cNvGraphicFramePr>
          <p:nvPr/>
        </p:nvGraphicFramePr>
        <p:xfrm>
          <a:off x="1043608" y="1383432"/>
          <a:ext cx="6433317" cy="5501952"/>
        </p:xfrm>
        <a:graphic>
          <a:graphicData uri="http://schemas.openxmlformats.org/presentationml/2006/ole">
            <p:oleObj spid="_x0000_s227329" name="Visio" r:id="rId3" imgW="6772704" imgH="579286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process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candidate number is less than 10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547664" y="2348880"/>
          <a:ext cx="6048672" cy="3600396"/>
        </p:xfrm>
        <a:graphic>
          <a:graphicData uri="http://schemas.openxmlformats.org/drawingml/2006/table">
            <a:tbl>
              <a:tblPr/>
              <a:tblGrid>
                <a:gridCol w="2314444"/>
                <a:gridCol w="933557"/>
                <a:gridCol w="933557"/>
                <a:gridCol w="933557"/>
                <a:gridCol w="933557"/>
              </a:tblGrid>
              <a:tr h="324360">
                <a:tc rowSpan="2"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Sequences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QP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43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2436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Balloons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10.44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10.50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10.31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10.06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2436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Kendo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10.35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10.40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10.23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9.74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2436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Newspaper_CC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10.14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10.21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10.00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9.61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2436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GT_Fly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6.31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7.33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7.60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7.87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2436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Poznan_Hall2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9.13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9.21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9.11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8.57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2436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Poznan_Street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9.73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9.64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9.38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9.21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2436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Undo_Dancer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8.07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8.46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8.70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8.52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405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Shark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8.14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8.69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9.12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9.47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4057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9.04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9.31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9.31</a:t>
                      </a:r>
                      <a:endParaRPr lang="en-US" sz="20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9.13</a:t>
                      </a:r>
                      <a:endParaRPr lang="en-US" sz="20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Thanks for Samsung’s crosscheck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95536" y="1844827"/>
          <a:ext cx="8568951" cy="3888428"/>
        </p:xfrm>
        <a:graphic>
          <a:graphicData uri="http://schemas.openxmlformats.org/drawingml/2006/table">
            <a:tbl>
              <a:tblPr/>
              <a:tblGrid>
                <a:gridCol w="1008112"/>
                <a:gridCol w="812102"/>
                <a:gridCol w="880749"/>
                <a:gridCol w="880749"/>
                <a:gridCol w="880749"/>
                <a:gridCol w="880749"/>
                <a:gridCol w="880749"/>
                <a:gridCol w="781664"/>
                <a:gridCol w="781664"/>
                <a:gridCol w="781664"/>
              </a:tblGrid>
              <a:tr h="553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5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102.4%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465</TotalTime>
  <Words>789</Words>
  <Application>Microsoft Office PowerPoint</Application>
  <PresentationFormat>全屏显示(4:3)</PresentationFormat>
  <Paragraphs>229</Paragraphs>
  <Slides>11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Proposed method</vt:lpstr>
      <vt:lpstr>Calibration process</vt:lpstr>
      <vt:lpstr>Calibration process (Cont.)</vt:lpstr>
      <vt:lpstr>Calibration process (Cont.)</vt:lpstr>
      <vt:lpstr>Calibration process (Cont.)</vt:lpstr>
      <vt:lpstr>Experimental results</vt:lpstr>
      <vt:lpstr>Conclusion</vt:lpstr>
      <vt:lpstr>幻灯片 11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87</cp:revision>
  <dcterms:created xsi:type="dcterms:W3CDTF">2014-03-11T04:25:26Z</dcterms:created>
  <dcterms:modified xsi:type="dcterms:W3CDTF">2014-06-26T06:27:12Z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