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18"/>
  </p:notesMasterIdLst>
  <p:handoutMasterIdLst>
    <p:handoutMasterId r:id="rId19"/>
  </p:handoutMasterIdLst>
  <p:sldIdLst>
    <p:sldId id="272" r:id="rId9"/>
    <p:sldId id="286" r:id="rId10"/>
    <p:sldId id="271" r:id="rId11"/>
    <p:sldId id="274" r:id="rId12"/>
    <p:sldId id="287" r:id="rId13"/>
    <p:sldId id="288" r:id="rId14"/>
    <p:sldId id="276" r:id="rId15"/>
    <p:sldId id="289" r:id="rId16"/>
    <p:sldId id="285" r:id="rId17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2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7" name="TextBox 6"/>
          <p:cNvSpPr txBox="1"/>
          <p:nvPr userDrawn="1"/>
        </p:nvSpPr>
        <p:spPr>
          <a:xfrm>
            <a:off x="7380312" y="11663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800" b="1" kern="1200" spc="-150" dirty="0" smtClean="0">
                <a:solidFill>
                  <a:schemeClr val="accent1"/>
                </a:solidFill>
                <a:latin typeface="+mn-lt"/>
                <a:ea typeface="+mj-ea"/>
                <a:cs typeface="Times New Roman" pitchFamily="18" charset="0"/>
              </a:rPr>
              <a:t>JCT3V-I0073</a:t>
            </a:r>
            <a:endParaRPr lang="en-US" altLang="en-US" sz="1800" b="1" kern="1200" spc="-150" dirty="0">
              <a:solidFill>
                <a:schemeClr val="accent1"/>
              </a:solidFill>
              <a:latin typeface="+mn-lt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380312" y="11663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800" b="1" kern="1200" spc="-150" dirty="0" smtClean="0">
                <a:solidFill>
                  <a:schemeClr val="accent1"/>
                </a:solidFill>
                <a:latin typeface="+mn-lt"/>
                <a:ea typeface="+mj-ea"/>
                <a:cs typeface="Times New Roman" pitchFamily="18" charset="0"/>
              </a:rPr>
              <a:t>JCT3V-I0073</a:t>
            </a:r>
            <a:endParaRPr lang="en-US" altLang="en-US" sz="1800" b="1" kern="1200" spc="-150" dirty="0">
              <a:solidFill>
                <a:schemeClr val="accent1"/>
              </a:solidFill>
              <a:latin typeface="+mn-lt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3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3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3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>
            <a:spLocks noGrp="1"/>
          </p:cNvSpPr>
          <p:nvPr>
            <p:ph type="subTitle" idx="1"/>
          </p:nvPr>
        </p:nvSpPr>
        <p:spPr>
          <a:xfrm>
            <a:off x="827584" y="4233563"/>
            <a:ext cx="7859216" cy="2329101"/>
          </a:xfrm>
        </p:spPr>
        <p:txBody>
          <a:bodyPr/>
          <a:lstStyle/>
          <a:p>
            <a:r>
              <a:rPr lang="en-US" dirty="0" smtClean="0"/>
              <a:t>Kai Zhang, Jicheng An, Xianguo Zhang, Han Huang, </a:t>
            </a:r>
            <a:r>
              <a:rPr lang="en-US" dirty="0" err="1" smtClean="0"/>
              <a:t>Jian</a:t>
            </a:r>
            <a:r>
              <a:rPr lang="en-US" dirty="0" smtClean="0"/>
              <a:t>-Liang Lin, Shawmin Lei</a:t>
            </a:r>
            <a:endParaRPr lang="zh-TW" altLang="en-US" dirty="0"/>
          </a:p>
        </p:txBody>
      </p:sp>
      <p:sp>
        <p:nvSpPr>
          <p:cNvPr id="5" name="標題 2"/>
          <p:cNvSpPr txBox="1">
            <a:spLocks/>
          </p:cNvSpPr>
          <p:nvPr/>
        </p:nvSpPr>
        <p:spPr>
          <a:xfrm>
            <a:off x="107504" y="2348880"/>
            <a:ext cx="8712968" cy="19442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 algn="ctr" defTabSz="457200">
              <a:lnSpc>
                <a:spcPct val="80000"/>
              </a:lnSpc>
              <a:spcBef>
                <a:spcPct val="0"/>
              </a:spcBef>
              <a:defRPr/>
            </a:pPr>
            <a: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JCT3V-I0073: </a:t>
            </a:r>
            <a:b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en-CA" sz="4400" b="1" dirty="0" smtClean="0"/>
              <a:t> MV sharing </a:t>
            </a:r>
            <a:r>
              <a:rPr lang="en-CA" sz="4400" b="1" dirty="0" smtClean="0"/>
              <a:t>for </a:t>
            </a:r>
            <a:r>
              <a:rPr lang="en-CA" sz="4400" b="1" smtClean="0"/>
              <a:t>depth coding in </a:t>
            </a:r>
            <a:r>
              <a:rPr lang="en-CA" sz="4400" b="1" dirty="0" smtClean="0"/>
              <a:t>3D-HEVC</a:t>
            </a:r>
            <a:endParaRPr kumimoji="0" lang="zh-TW" altLang="en-US" sz="4400" b="1" i="0" u="none" strike="noStrike" kern="1200" cap="none" spc="-15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412777"/>
            <a:ext cx="8229600" cy="4620838"/>
          </a:xfrm>
        </p:spPr>
        <p:txBody>
          <a:bodyPr>
            <a:normAutofit/>
          </a:bodyPr>
          <a:lstStyle/>
          <a:p>
            <a:r>
              <a:rPr lang="en-US" dirty="0" smtClean="0"/>
              <a:t>Problem</a:t>
            </a:r>
          </a:p>
          <a:p>
            <a:pPr lvl="1"/>
            <a:r>
              <a:rPr lang="en-US" dirty="0" smtClean="0"/>
              <a:t>TMVP requires MV storage for texture/depth</a:t>
            </a:r>
          </a:p>
          <a:p>
            <a:r>
              <a:rPr lang="en-US" dirty="0" smtClean="0"/>
              <a:t>Proposed</a:t>
            </a:r>
          </a:p>
          <a:p>
            <a:pPr lvl="1"/>
            <a:r>
              <a:rPr lang="en-US" dirty="0" smtClean="0"/>
              <a:t>MV storage for TMVP is shared by texture/depth</a:t>
            </a:r>
          </a:p>
          <a:p>
            <a:pPr lvl="1"/>
            <a:r>
              <a:rPr lang="en-US" dirty="0" smtClean="0"/>
              <a:t>Depth fetches TMVP from texture</a:t>
            </a:r>
          </a:p>
          <a:p>
            <a:pPr lvl="1"/>
            <a:r>
              <a:rPr lang="en-US" dirty="0" smtClean="0"/>
              <a:t>MV storage for TMVP is halved</a:t>
            </a:r>
          </a:p>
          <a:p>
            <a:r>
              <a:rPr lang="en-US" dirty="0" smtClean="0"/>
              <a:t>Results</a:t>
            </a:r>
          </a:p>
          <a:p>
            <a:pPr lvl="1"/>
            <a:r>
              <a:rPr lang="en-US" dirty="0" smtClean="0"/>
              <a:t>No coding performance loss</a:t>
            </a:r>
          </a:p>
          <a:p>
            <a:pPr lvl="1"/>
            <a:endParaRPr lang="en-US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34535"/>
          </a:xfrm>
        </p:spPr>
        <p:txBody>
          <a:bodyPr/>
          <a:lstStyle/>
          <a:p>
            <a:r>
              <a:rPr lang="en-US" altLang="zh-TW" dirty="0" smtClean="0"/>
              <a:t>Introduction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72008" y="980728"/>
            <a:ext cx="8748464" cy="468052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 TMVP are applied on both texture and depth</a:t>
            </a:r>
          </a:p>
          <a:p>
            <a:pPr lvl="1"/>
            <a:r>
              <a:rPr lang="en-US" dirty="0" smtClean="0"/>
              <a:t>A MV is fetched from the MV buffer of a </a:t>
            </a:r>
            <a:r>
              <a:rPr lang="en-US" dirty="0" err="1" smtClean="0"/>
              <a:t>col</a:t>
            </a:r>
            <a:r>
              <a:rPr lang="en-US" dirty="0" smtClean="0"/>
              <a:t>-picture</a:t>
            </a:r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05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0593" name="Object 1"/>
          <p:cNvGraphicFramePr>
            <a:graphicFrameLocks noChangeAspect="1"/>
          </p:cNvGraphicFramePr>
          <p:nvPr/>
        </p:nvGraphicFramePr>
        <p:xfrm>
          <a:off x="1907704" y="2060847"/>
          <a:ext cx="4792771" cy="4496433"/>
        </p:xfrm>
        <a:graphic>
          <a:graphicData uri="http://schemas.openxmlformats.org/presentationml/2006/ole">
            <p:oleObj spid="_x0000_s110593" name="Visio" r:id="rId3" imgW="5266944" imgH="4288822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Proposed method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124744"/>
            <a:ext cx="8424936" cy="5472607"/>
          </a:xfrm>
        </p:spPr>
        <p:txBody>
          <a:bodyPr>
            <a:normAutofit/>
          </a:bodyPr>
          <a:lstStyle/>
          <a:p>
            <a:r>
              <a:rPr lang="en-US" dirty="0" smtClean="0"/>
              <a:t>The MV storage for TMVP is shared by depth and texture. </a:t>
            </a:r>
          </a:p>
          <a:p>
            <a:pPr lvl="1"/>
            <a:r>
              <a:rPr lang="en-US" sz="2400" dirty="0" smtClean="0"/>
              <a:t>Depth fetches MV from the corresponding texture </a:t>
            </a:r>
            <a:r>
              <a:rPr lang="en-US" sz="2400" dirty="0" err="1" smtClean="0"/>
              <a:t>col-pic</a:t>
            </a:r>
            <a:endParaRPr lang="en-US" sz="2400" dirty="0" smtClean="0"/>
          </a:p>
          <a:p>
            <a:pPr lvl="1"/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95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95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9571" name="Object 3"/>
          <p:cNvGraphicFramePr>
            <a:graphicFrameLocks noChangeAspect="1"/>
          </p:cNvGraphicFramePr>
          <p:nvPr/>
        </p:nvGraphicFramePr>
        <p:xfrm>
          <a:off x="2627784" y="2816152"/>
          <a:ext cx="4104456" cy="3969839"/>
        </p:xfrm>
        <a:graphic>
          <a:graphicData uri="http://schemas.openxmlformats.org/presentationml/2006/ole">
            <p:oleObj spid="_x0000_s109571" name="Visio" r:id="rId3" imgW="5050917" imgH="4324668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1268760"/>
            <a:ext cx="8496944" cy="5112568"/>
          </a:xfrm>
        </p:spPr>
        <p:txBody>
          <a:bodyPr/>
          <a:lstStyle/>
          <a:p>
            <a:r>
              <a:rPr lang="en-US" dirty="0" smtClean="0"/>
              <a:t>The MV storage for TMVP is halved</a:t>
            </a:r>
          </a:p>
          <a:p>
            <a:pPr lvl="1"/>
            <a:r>
              <a:rPr lang="en-US" dirty="0" smtClean="0"/>
              <a:t>Depth does not need to store MV for TMVP/IVMP</a:t>
            </a:r>
          </a:p>
          <a:p>
            <a:pPr lvl="1"/>
            <a:r>
              <a:rPr lang="en-US" dirty="0" smtClean="0"/>
              <a:t>The saved storage can be used by other modules</a:t>
            </a:r>
          </a:p>
          <a:p>
            <a:r>
              <a:rPr lang="en-US" dirty="0" smtClean="0"/>
              <a:t>Motion compression process for TMVP is no more required by a depth picture</a:t>
            </a:r>
          </a:p>
          <a:p>
            <a:r>
              <a:rPr lang="en-US" dirty="0" smtClean="0"/>
              <a:t>The times of loading MV buffers from the external memory to the on-chip memory can also be halved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loading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19137" name="Object 1"/>
          <p:cNvGraphicFramePr>
            <a:graphicFrameLocks noChangeAspect="1"/>
          </p:cNvGraphicFramePr>
          <p:nvPr/>
        </p:nvGraphicFramePr>
        <p:xfrm>
          <a:off x="107504" y="1772816"/>
          <a:ext cx="4104457" cy="4104456"/>
        </p:xfrm>
        <a:graphic>
          <a:graphicData uri="http://schemas.openxmlformats.org/presentationml/2006/ole">
            <p:oleObj spid="_x0000_s219137" name="Visio" r:id="rId3" imgW="4816888" imgH="4500134" progId="Visio.Drawing.11">
              <p:embed/>
            </p:oleObj>
          </a:graphicData>
        </a:graphic>
      </p:graphicFrame>
      <p:sp>
        <p:nvSpPr>
          <p:cNvPr id="2191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19139" name="Object 3"/>
          <p:cNvGraphicFramePr>
            <a:graphicFrameLocks noChangeAspect="1"/>
          </p:cNvGraphicFramePr>
          <p:nvPr/>
        </p:nvGraphicFramePr>
        <p:xfrm>
          <a:off x="4355976" y="1844824"/>
          <a:ext cx="4398882" cy="3888432"/>
        </p:xfrm>
        <a:graphic>
          <a:graphicData uri="http://schemas.openxmlformats.org/presentationml/2006/ole">
            <p:oleObj spid="_x0000_s219139" name="Visio" r:id="rId4" imgW="4816888" imgH="4252817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9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4836862"/>
          </a:xfrm>
        </p:spPr>
        <p:txBody>
          <a:bodyPr/>
          <a:lstStyle/>
          <a:p>
            <a:r>
              <a:rPr lang="en-US" dirty="0" smtClean="0"/>
              <a:t>Thanks for Sharp’s crosscheck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323528" y="1772816"/>
          <a:ext cx="8568952" cy="3672407"/>
        </p:xfrm>
        <a:graphic>
          <a:graphicData uri="http://schemas.openxmlformats.org/drawingml/2006/table">
            <a:tbl>
              <a:tblPr/>
              <a:tblGrid>
                <a:gridCol w="1008112"/>
                <a:gridCol w="812103"/>
                <a:gridCol w="880749"/>
                <a:gridCol w="880749"/>
                <a:gridCol w="880749"/>
                <a:gridCol w="880749"/>
                <a:gridCol w="880749"/>
                <a:gridCol w="781664"/>
                <a:gridCol w="781664"/>
                <a:gridCol w="781664"/>
              </a:tblGrid>
              <a:tr h="52232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0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1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2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video bitrate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total bitrate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synth PSNR / total bitrate 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ren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82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Balloons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106.1%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2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Kendo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104.3%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2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Newspaper_CC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102.5%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2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GT_Fly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101.5%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2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Poznan_Hall2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95.2%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2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Poznan_Street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98.9%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2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Undo_Dancer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95.5%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616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Shark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88.7%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1024x768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104.3%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616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1920x1088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96.0%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16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average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100.4%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99.1%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mbria"/>
                        </a:rPr>
                        <a:t>100.1%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MV storage for TMVP is shared by depth and texture.</a:t>
            </a:r>
          </a:p>
          <a:p>
            <a:pPr lvl="1"/>
            <a:r>
              <a:rPr lang="en-US" dirty="0" smtClean="0"/>
              <a:t>The MV storage for TMVP is halved</a:t>
            </a:r>
          </a:p>
          <a:p>
            <a:pPr lvl="1"/>
            <a:r>
              <a:rPr lang="en-US" dirty="0" smtClean="0"/>
              <a:t>Motion compression process is no more required by a depth picture</a:t>
            </a:r>
          </a:p>
          <a:p>
            <a:pPr lvl="1"/>
            <a:r>
              <a:rPr lang="en-US" dirty="0" smtClean="0"/>
              <a:t>The times of loading MV buffers is halved</a:t>
            </a:r>
          </a:p>
          <a:p>
            <a:pPr lvl="1"/>
            <a:r>
              <a:rPr lang="en-US" dirty="0" smtClean="0"/>
              <a:t>No coding loss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矩形 4"/>
          <p:cNvSpPr/>
          <p:nvPr/>
        </p:nvSpPr>
        <p:spPr>
          <a:xfrm>
            <a:off x="1573043" y="2967335"/>
            <a:ext cx="599792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Thank you </a:t>
            </a:r>
          </a:p>
          <a:p>
            <a:pPr algn="ctr"/>
            <a:r>
              <a:rPr lang="en-US" altLang="zh-CN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for your attention</a:t>
            </a:r>
            <a:endParaRPr lang="zh-CN" alt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C0C0C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C0C0C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335</TotalTime>
  <Words>457</Words>
  <Application>Microsoft Office PowerPoint</Application>
  <PresentationFormat>全屏显示(4:3)</PresentationFormat>
  <Paragraphs>162</Paragraphs>
  <Slides>9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8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8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Visio</vt:lpstr>
      <vt:lpstr>幻灯片 1</vt:lpstr>
      <vt:lpstr>Overall summary</vt:lpstr>
      <vt:lpstr>Introduction</vt:lpstr>
      <vt:lpstr>Proposed method</vt:lpstr>
      <vt:lpstr>Benefits</vt:lpstr>
      <vt:lpstr>Memory loading</vt:lpstr>
      <vt:lpstr>Experimental results</vt:lpstr>
      <vt:lpstr>Conclusion</vt:lpstr>
      <vt:lpstr>幻灯片 9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Kai Zhang</cp:lastModifiedBy>
  <cp:revision>66</cp:revision>
  <dcterms:created xsi:type="dcterms:W3CDTF">2014-03-11T04:25:26Z</dcterms:created>
  <dcterms:modified xsi:type="dcterms:W3CDTF">2014-06-26T09:56:36Z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-1701226681</vt:i4>
  </property>
  <property fmtid="{D5CDD505-2E9C-101B-9397-08002B2CF9AE}" pid="3" name="_NewReviewCycle">
    <vt:lpwstr/>
  </property>
  <property fmtid="{D5CDD505-2E9C-101B-9397-08002B2CF9AE}" pid="4" name="_EmailSubject">
    <vt:lpwstr>New PowerPoint Templates</vt:lpwstr>
  </property>
  <property fmtid="{D5CDD505-2E9C-101B-9397-08002B2CF9AE}" pid="5" name="_AuthorEmail">
    <vt:lpwstr>yuwen.huang@mediatek.com</vt:lpwstr>
  </property>
  <property fmtid="{D5CDD505-2E9C-101B-9397-08002B2CF9AE}" pid="6" name="_AuthorEmailDisplayName">
    <vt:lpwstr>YW Huang (黃毓文)</vt:lpwstr>
  </property>
  <property fmtid="{D5CDD505-2E9C-101B-9397-08002B2CF9AE}" pid="7" name="_PreviousAdHocReviewCycleID">
    <vt:i4>2140999986</vt:i4>
  </property>
</Properties>
</file>