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9" r:id="rId7"/>
    <p:sldId id="264" r:id="rId8"/>
    <p:sldId id="276" r:id="rId9"/>
    <p:sldId id="270" r:id="rId10"/>
    <p:sldId id="271" r:id="rId11"/>
    <p:sldId id="265" r:id="rId12"/>
    <p:sldId id="267" r:id="rId13"/>
    <p:sldId id="274" r:id="rId14"/>
    <p:sldId id="268" r:id="rId15"/>
    <p:sldId id="272" r:id="rId16"/>
    <p:sldId id="266" r:id="rId17"/>
    <p:sldId id="275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3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96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CC688-C7B5-40CB-9DAC-0DCA0E43F2B8}" type="datetimeFigureOut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B5154-8243-4DAD-AF2F-CF2471ED73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1102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54669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5713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19127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99297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8193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20603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17203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05777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3273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568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656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9406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4412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3146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3545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282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5154-8243-4DAD-AF2F-CF2471ED735A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7351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7" y="2514601"/>
            <a:ext cx="6600451" cy="2262781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7" y="4777382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1AF03-C752-4289-BBD7-C72FE7E6ED82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60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3"/>
            <a:ext cx="584978" cy="365125"/>
          </a:xfrm>
        </p:spPr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1895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E205-0B98-4020-8EFF-C9E1DE6FEC76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9235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4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344D-5EAE-485D-8B1B-121FDD5E6486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7" y="648005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4" y="2905306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3841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2438403"/>
            <a:ext cx="6591985" cy="2724845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D18A-DCF6-416C-AA21-313196AA4B4A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9727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4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6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01D5-663A-475F-88FC-3CA178EE94B9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7" y="648005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4" y="2905306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5318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36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6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2B6F1-7A60-43C0-A26B-DBEC86A4C136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1578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663D-DB30-4DD2-854C-B431BE89708B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7411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8"/>
            <a:ext cx="1656132" cy="5283817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8"/>
            <a:ext cx="4716348" cy="528381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B9AF9-816B-41AD-99B5-A667DA3FBE40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0000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2" y="277402"/>
            <a:ext cx="6589199" cy="107806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6" y="1463040"/>
            <a:ext cx="6591985" cy="4448181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250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2074562"/>
            <a:ext cx="6591985" cy="1468800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D95E2-344E-4D14-95DE-80CE0CA29FBB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861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7" y="2136708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8" y="2136708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66EF-AB42-48E7-8391-DAADB0B82ECB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5"/>
            <a:ext cx="584978" cy="365125"/>
          </a:xfrm>
        </p:spPr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879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90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5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6" y="2799662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4D1A5-A97D-49CF-84B9-A1545E62437D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5"/>
            <a:ext cx="584978" cy="365125"/>
          </a:xfrm>
        </p:spPr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625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93EC-D7DE-4D1C-8F7D-1A42DB87D78D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45202" y="277402"/>
            <a:ext cx="6589199" cy="107806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21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F998-A050-47EF-AC76-2B9AB55D5FD9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9025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15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5" y="446091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2B07-A411-4772-8A6E-11A6E4300501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8390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6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77D6F-02E2-41E5-8A02-DE798F44D4EF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712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228602"/>
            <a:ext cx="6589200" cy="105441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1399026"/>
            <a:ext cx="6591985" cy="4620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58904" y="6135091"/>
            <a:ext cx="879877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12861-9A91-4C61-B947-C55B59B71D1D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11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5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FEFFFF"/>
                </a:solidFill>
              </a:defRPr>
            </a:lvl1pPr>
          </a:lstStyle>
          <a:p>
            <a:fld id="{86C03051-4FD4-48F5-9C61-6D0ED73EC4F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5352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hf hdr="0"/>
  <p:txStyles>
    <p:titleStyle>
      <a:lvl1pPr algn="l" defTabSz="342900" rtl="0" eaLnBrk="1" latinLnBrk="0" hangingPunct="1">
        <a:spcBef>
          <a:spcPct val="0"/>
        </a:spcBef>
        <a:buNone/>
        <a:defRPr sz="32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altLang="zh-TW" sz="3200" b="1" dirty="0"/>
              <a:t>JCT3V-I0069:</a:t>
            </a:r>
            <a:br>
              <a:rPr lang="en-CA" altLang="zh-TW" sz="3200" b="1" dirty="0"/>
            </a:br>
            <a:r>
              <a:rPr lang="en-US" altLang="zh-TW" sz="3200" b="1" dirty="0"/>
              <a:t>AHG7: Complexity Assessment on Depth Intra Modes with Simplified Data Flows</a:t>
            </a:r>
            <a:endParaRPr lang="zh-TW" altLang="en-US" sz="28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TW" sz="2000" b="1" u="sng" dirty="0"/>
              <a:t>Chun-Fu Chen</a:t>
            </a:r>
            <a:r>
              <a:rPr lang="en-US" altLang="zh-TW" sz="2000" dirty="0"/>
              <a:t>, Chun-Hsi </a:t>
            </a:r>
            <a:r>
              <a:rPr lang="en-US" altLang="zh-TW" sz="2000" dirty="0" smtClean="0"/>
              <a:t>Huang, </a:t>
            </a:r>
            <a:r>
              <a:rPr lang="en-US" altLang="zh-TW" sz="2000" dirty="0"/>
              <a:t>Gwo Giun </a:t>
            </a:r>
            <a:r>
              <a:rPr lang="en-US" altLang="zh-TW" sz="2000" dirty="0" smtClean="0"/>
              <a:t>Lee </a:t>
            </a:r>
            <a:r>
              <a:rPr lang="en-US" altLang="zh-TW" sz="2000" dirty="0"/>
              <a:t/>
            </a:r>
            <a:br>
              <a:rPr lang="en-US" altLang="zh-TW" sz="2000" dirty="0"/>
            </a:br>
            <a:r>
              <a:rPr lang="en-US" altLang="zh-TW" sz="2000" dirty="0"/>
              <a:t>National Cheng Kung </a:t>
            </a:r>
            <a:r>
              <a:rPr lang="en-US" altLang="zh-TW" sz="2000" dirty="0" smtClean="0"/>
              <a:t>University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596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Number of </a:t>
            </a:r>
            <a:r>
              <a:rPr lang="en-US" altLang="zh-TW" dirty="0"/>
              <a:t>operations for 64</a:t>
            </a:r>
            <a:r>
              <a:rPr lang="en-US" altLang="zh-TW" dirty="0">
                <a:sym typeface="Symbol" panose="05050102010706020507" pitchFamily="18" charset="2"/>
              </a:rPr>
              <a:t>64 CU</a:t>
            </a:r>
            <a:r>
              <a:rPr lang="en-US" altLang="zh-TW" dirty="0" smtClean="0"/>
              <a:t> </a:t>
            </a:r>
            <a:r>
              <a:rPr lang="en-US" altLang="zh-TW" dirty="0" smtClean="0"/>
              <a:t>– DMM 4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TU size is equal to PU size, for 64</a:t>
            </a:r>
            <a:r>
              <a:rPr lang="en-US" altLang="zh-TW" dirty="0">
                <a:sym typeface="Symbol" panose="05050102010706020507" pitchFamily="18" charset="2"/>
              </a:rPr>
              <a:t>64 PU, 4 3232 TU are applied.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10</a:t>
            </a:fld>
            <a:endParaRPr lang="zh-TW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605638"/>
              </p:ext>
            </p:extLst>
          </p:nvPr>
        </p:nvGraphicFramePr>
        <p:xfrm>
          <a:off x="2041072" y="1945708"/>
          <a:ext cx="6393752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6135"/>
                <a:gridCol w="840804"/>
                <a:gridCol w="581660"/>
                <a:gridCol w="813435"/>
                <a:gridCol w="683260"/>
                <a:gridCol w="715010"/>
                <a:gridCol w="481203"/>
                <a:gridCol w="813435"/>
                <a:gridCol w="63881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SDC OFF + DLT OFF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SDC ON + DLT OFF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PU size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Mul.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Div.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Add/Sub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/Comp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LUT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Mul.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Div.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Add/Sub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/Comp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LUT 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64×64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12,372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32×32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96,256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111,672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12,372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16×16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53,248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67,808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12,624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8×8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32,768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45,952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13,632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256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4×4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26,624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42,496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17,664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1,024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8382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SDC OFF + DLT ON</a:t>
                      </a:r>
                      <a:endParaRPr lang="zh-TW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SDC ON + DLT ON</a:t>
                      </a:r>
                      <a:endParaRPr lang="zh-TW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PU size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Mul.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Div.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Add/Sub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/Comp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LUT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Mul.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Div.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Add/Sub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/Comp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LUT 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64×64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12,372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32×32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96,256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111,672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8,208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12,372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16×16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53,248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67,808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8,256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12,624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128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8×8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32,768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45,952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8,448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13,632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512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4×4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26,624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42,496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9,216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17,664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2,048 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文字方塊 8"/>
          <p:cNvSpPr txBox="1"/>
          <p:nvPr/>
        </p:nvSpPr>
        <p:spPr>
          <a:xfrm>
            <a:off x="1942414" y="5911221"/>
            <a:ext cx="671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De-quantization and inverse transform are applied when SDC is disabled.</a:t>
            </a:r>
            <a:endParaRPr lang="zh-TW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3629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Number of </a:t>
            </a:r>
            <a:r>
              <a:rPr lang="en-US" altLang="zh-TW" dirty="0" smtClean="0"/>
              <a:t>operations for 64</a:t>
            </a:r>
            <a:r>
              <a:rPr lang="en-US" altLang="zh-TW" dirty="0" smtClean="0">
                <a:sym typeface="Symbol" panose="05050102010706020507" pitchFamily="18" charset="2"/>
              </a:rPr>
              <a:t>64 CU</a:t>
            </a:r>
            <a:r>
              <a:rPr lang="en-US" altLang="zh-TW" dirty="0" smtClean="0"/>
              <a:t> </a:t>
            </a:r>
            <a:r>
              <a:rPr lang="en-US" altLang="zh-TW" dirty="0" smtClean="0"/>
              <a:t>– </a:t>
            </a:r>
            <a:r>
              <a:rPr lang="en-US" altLang="zh-TW" dirty="0" smtClean="0"/>
              <a:t>Angular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TU size is equal to PU size, for 64</a:t>
            </a:r>
            <a:r>
              <a:rPr lang="en-US" altLang="zh-TW" dirty="0">
                <a:sym typeface="Symbol" panose="05050102010706020507" pitchFamily="18" charset="2"/>
              </a:rPr>
              <a:t>64 PU, 4 3232 TU are applied.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11</a:t>
            </a:fld>
            <a:endParaRPr lang="zh-TW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301975"/>
              </p:ext>
            </p:extLst>
          </p:nvPr>
        </p:nvGraphicFramePr>
        <p:xfrm>
          <a:off x="2041072" y="1945708"/>
          <a:ext cx="6393752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6135"/>
                <a:gridCol w="840804"/>
                <a:gridCol w="581660"/>
                <a:gridCol w="813435"/>
                <a:gridCol w="683260"/>
                <a:gridCol w="715010"/>
                <a:gridCol w="481203"/>
                <a:gridCol w="813435"/>
                <a:gridCol w="63881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SDC OFF + DLT OFF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SDC ON + DLT OFF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PU size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Mul.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Div.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/Comp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LUT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 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Mul.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Div.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/Comp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LUT 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64×64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400">
                          <a:effectLst/>
                        </a:rPr>
                        <a:t>112,640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4,096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120,064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16,384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21,000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32×32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112,640</a:t>
                      </a:r>
                      <a:endParaRPr lang="zh-TW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</a:rPr>
                        <a:t>4,096</a:t>
                      </a:r>
                      <a:endParaRPr lang="zh-TW" sz="18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</a:rPr>
                        <a:t>120,320 </a:t>
                      </a:r>
                      <a:endParaRPr lang="zh-TW" sz="18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8,192 </a:t>
                      </a:r>
                      <a:endParaRPr lang="zh-TW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16,384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21,000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16×16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69,632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4,096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76,800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16,384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21,536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8×8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49,152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4,096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55,296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16,384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22,656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4×4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43,008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4,096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51,200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16,384 </a:t>
                      </a:r>
                      <a:endParaRPr lang="zh-TW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0 </a:t>
                      </a:r>
                      <a:endParaRPr lang="zh-TW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25,088 </a:t>
                      </a:r>
                      <a:endParaRPr lang="zh-TW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0 </a:t>
                      </a:r>
                      <a:endParaRPr lang="zh-TW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8382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zh-TW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SDC OFF + DLT ON</a:t>
                      </a:r>
                      <a:endParaRPr lang="zh-TW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SDC ON + DLT ON</a:t>
                      </a:r>
                      <a:endParaRPr lang="zh-TW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PU size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Mul.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Div.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Add/Sub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/Comp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LUT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 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Mul.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Div.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/Comp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LUT 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64×64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5"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400">
                          <a:effectLst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rowSpan="5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400">
                          <a:effectLst/>
                        </a:rPr>
                        <a:t>16,384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21,020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32×32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16,384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21,020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16×16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16,384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21,616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8×8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16,384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22,976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128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4×4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16,384 </a:t>
                      </a:r>
                      <a:endParaRPr lang="zh-TW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0 </a:t>
                      </a:r>
                      <a:endParaRPr lang="zh-TW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26,368 </a:t>
                      </a:r>
                      <a:endParaRPr lang="zh-TW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</a:rPr>
                        <a:t>512 </a:t>
                      </a:r>
                      <a:endParaRPr lang="zh-TW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文字方塊 8"/>
          <p:cNvSpPr txBox="1"/>
          <p:nvPr/>
        </p:nvSpPr>
        <p:spPr>
          <a:xfrm>
            <a:off x="1942414" y="5911221"/>
            <a:ext cx="671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De-quantization and inverse transform are applied when SDC is disabled.</a:t>
            </a:r>
            <a:endParaRPr lang="zh-TW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931320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Experimental results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AI configuration: anchor is HTM 11.0; test turns </a:t>
            </a:r>
            <a:r>
              <a:rPr lang="en-US" altLang="zh-TW" b="1" dirty="0" smtClean="0"/>
              <a:t>DMM, SDC, and DLT OFF</a:t>
            </a:r>
            <a:r>
              <a:rPr lang="en-US" altLang="zh-TW" dirty="0" smtClean="0"/>
              <a:t>.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12</a:t>
            </a:fld>
            <a:endParaRPr lang="zh-TW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348600"/>
              </p:ext>
            </p:extLst>
          </p:nvPr>
        </p:nvGraphicFramePr>
        <p:xfrm>
          <a:off x="1257300" y="2433796"/>
          <a:ext cx="7572088" cy="29260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6010"/>
                <a:gridCol w="535622"/>
                <a:gridCol w="535622"/>
                <a:gridCol w="535622"/>
                <a:gridCol w="975360"/>
                <a:gridCol w="937260"/>
                <a:gridCol w="943610"/>
                <a:gridCol w="670994"/>
                <a:gridCol w="670994"/>
                <a:gridCol w="670994"/>
              </a:tblGrid>
              <a:tr h="592433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zh-TW" sz="1200" dirty="0">
                          <a:effectLst/>
                        </a:rPr>
                        <a:t>　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video 0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video 1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video 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dirty="0">
                          <a:effectLst/>
                        </a:rPr>
                        <a:t>video PSNR / </a:t>
                      </a:r>
                      <a:r>
                        <a:rPr lang="en-US" sz="1200" dirty="0" smtClean="0">
                          <a:effectLst/>
                        </a:rPr>
                        <a:t/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video </a:t>
                      </a:r>
                      <a:r>
                        <a:rPr lang="en-US" sz="1200" dirty="0">
                          <a:effectLst/>
                        </a:rPr>
                        <a:t>bitrate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dirty="0">
                          <a:effectLst/>
                        </a:rPr>
                        <a:t>video </a:t>
                      </a:r>
                      <a:r>
                        <a:rPr lang="en-US" sz="1200" dirty="0" smtClean="0">
                          <a:effectLst/>
                        </a:rPr>
                        <a:t>PSNR /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total </a:t>
                      </a:r>
                      <a:r>
                        <a:rPr lang="en-US" sz="1200" dirty="0">
                          <a:effectLst/>
                        </a:rPr>
                        <a:t>bitrate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dirty="0">
                          <a:effectLst/>
                        </a:rPr>
                        <a:t>synth PSNR </a:t>
                      </a:r>
                      <a:r>
                        <a:rPr lang="en-US" sz="1200" dirty="0" smtClean="0">
                          <a:effectLst/>
                        </a:rPr>
                        <a:t>/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total </a:t>
                      </a:r>
                      <a:r>
                        <a:rPr lang="en-US" sz="1200" dirty="0">
                          <a:effectLst/>
                        </a:rPr>
                        <a:t>bitrate 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enc time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dec time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ren time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Balloons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7.5%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39.6%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107.3%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100.7%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Kendo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3.9%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39.0%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107.5%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Newspaper_CC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1.4%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12.7%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39.8%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107.5%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GT_Fly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1.8%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39.9%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108.1%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98.6%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Poznan_Hall2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0.7%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39.3%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101.2%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99.9%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Poznan_Street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40.7%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118.3%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104.9%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Undo_Dancer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12.4%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39.9%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105.4%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19075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Shark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14.3%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43.4%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105.0%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99.8%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1024x768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9.8%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39.4%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107.4%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100.9%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19075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1920x1088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40.6%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107.6%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19075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average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0.0%</a:t>
                      </a:r>
                      <a:endParaRPr lang="zh-TW" sz="18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1.8%</a:t>
                      </a:r>
                      <a:endParaRPr lang="zh-TW" sz="18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10.3%</a:t>
                      </a:r>
                      <a:endParaRPr lang="zh-TW" sz="18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0" dirty="0">
                          <a:effectLst/>
                        </a:rPr>
                        <a:t>40.2%</a:t>
                      </a:r>
                      <a:endParaRPr lang="zh-TW" sz="1800" b="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107.5%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100.9%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307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Experimental results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CTC configuration: anchor is HTM 11.0; test turns </a:t>
            </a:r>
            <a:r>
              <a:rPr lang="en-US" altLang="zh-TW" b="1" dirty="0" smtClean="0"/>
              <a:t>DMM, SDC, and DLT OFF</a:t>
            </a:r>
            <a:r>
              <a:rPr lang="en-US" altLang="zh-TW" dirty="0" smtClean="0"/>
              <a:t>.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13</a:t>
            </a:fld>
            <a:endParaRPr lang="zh-TW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634587"/>
              </p:ext>
            </p:extLst>
          </p:nvPr>
        </p:nvGraphicFramePr>
        <p:xfrm>
          <a:off x="1257300" y="2433796"/>
          <a:ext cx="7572088" cy="29260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6010"/>
                <a:gridCol w="535622"/>
                <a:gridCol w="535622"/>
                <a:gridCol w="535622"/>
                <a:gridCol w="975360"/>
                <a:gridCol w="937260"/>
                <a:gridCol w="943610"/>
                <a:gridCol w="670994"/>
                <a:gridCol w="670994"/>
                <a:gridCol w="670994"/>
              </a:tblGrid>
              <a:tr h="592433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zh-TW" sz="1200" dirty="0">
                          <a:effectLst/>
                        </a:rPr>
                        <a:t>　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video 0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video 1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video 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dirty="0">
                          <a:effectLst/>
                        </a:rPr>
                        <a:t>video PSNR / </a:t>
                      </a:r>
                      <a:r>
                        <a:rPr lang="en-US" sz="1200" dirty="0" smtClean="0">
                          <a:effectLst/>
                        </a:rPr>
                        <a:t/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video </a:t>
                      </a:r>
                      <a:r>
                        <a:rPr lang="en-US" sz="1200" dirty="0">
                          <a:effectLst/>
                        </a:rPr>
                        <a:t>bitrate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dirty="0">
                          <a:effectLst/>
                        </a:rPr>
                        <a:t>video </a:t>
                      </a:r>
                      <a:r>
                        <a:rPr lang="en-US" sz="1200" dirty="0" smtClean="0">
                          <a:effectLst/>
                        </a:rPr>
                        <a:t>PSNR /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total </a:t>
                      </a:r>
                      <a:r>
                        <a:rPr lang="en-US" sz="1200" dirty="0">
                          <a:effectLst/>
                        </a:rPr>
                        <a:t>bitrate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dirty="0">
                          <a:effectLst/>
                        </a:rPr>
                        <a:t>synth PSNR </a:t>
                      </a:r>
                      <a:r>
                        <a:rPr lang="en-US" sz="1200" dirty="0" smtClean="0">
                          <a:effectLst/>
                        </a:rPr>
                        <a:t>/</a:t>
                      </a:r>
                      <a:br>
                        <a:rPr lang="en-US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total </a:t>
                      </a:r>
                      <a:r>
                        <a:rPr lang="en-US" sz="1200" dirty="0">
                          <a:effectLst/>
                        </a:rPr>
                        <a:t>bitrate 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enc time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dec time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ren time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Balloons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0.0%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92.8%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107.8%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109.2%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Kendo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-0.2%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93.1%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99.0%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Newspaper_CC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0.8%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6.3%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91.0%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95.9%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98.2%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GT_Fly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0.4%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88.8%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100.4%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99.8%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Poznan_Hall2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-0.4%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2.9%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89.7%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Poznan_Street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89.5%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99.9%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99.8%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Undo_Dancer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1.2%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0.8%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5.0%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91.6%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19075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Shark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0.2%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1.2%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5.4%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91.1%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100.4%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1024x768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3.9%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92.3%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100.9%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102.7%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19075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1920x1088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3.5%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90.1%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100.3%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100.0%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  <a:tr h="219075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>
                          <a:effectLst/>
                        </a:rPr>
                        <a:t>average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0.0%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0.3%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0.1%</a:t>
                      </a:r>
                      <a:endParaRPr lang="zh-TW" sz="18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effectLst/>
                        </a:rPr>
                        <a:t>0.7%</a:t>
                      </a:r>
                      <a:endParaRPr lang="zh-TW" sz="1800" b="1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3.6%</a:t>
                      </a:r>
                      <a:endParaRPr lang="zh-TW" sz="18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90.9%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100.6%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101.0%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46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Simplified data flows could present another perspective of complexity.</a:t>
            </a:r>
          </a:p>
          <a:p>
            <a:r>
              <a:rPr lang="en-US" altLang="zh-TW" dirty="0" smtClean="0"/>
              <a:t>SDC not only reduces the number of operations but also increases algorithmic performance due to the fact that it codes depth data according to its characteristics.</a:t>
            </a:r>
          </a:p>
          <a:p>
            <a:r>
              <a:rPr lang="en-US" altLang="zh-TW" dirty="0" smtClean="0"/>
              <a:t>Coding tools of depth intra modes in 3D-HEVC can provide significant coding gain</a:t>
            </a:r>
            <a:r>
              <a:rPr lang="en-US" altLang="zh-TW" dirty="0" smtClean="0"/>
              <a:t>.</a:t>
            </a:r>
          </a:p>
          <a:p>
            <a:r>
              <a:rPr lang="en-CA" altLang="zh-TW" dirty="0"/>
              <a:t>It is recommended to keep monitoring depth intra coding tools in 3D-HEVC while developing. This proposal suggests anchor complexity and benefits brings from these tools.</a:t>
            </a:r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968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Appendix</a:t>
            </a:r>
            <a:endParaRPr lang="zh-TW" altLang="en-US"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8184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Number of operations - De-quantization and inverse transform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hangingPunct="0"/>
            <a:r>
              <a:rPr lang="en-US" altLang="zh-TW" b="1" dirty="0"/>
              <a:t>Inverse quantization:</a:t>
            </a:r>
            <a:r>
              <a:rPr lang="en-US" altLang="zh-TW" dirty="0"/>
              <a:t> </a:t>
            </a:r>
            <a:r>
              <a:rPr lang="en-US" altLang="zh-TW" b="1" dirty="0"/>
              <a:t>N</a:t>
            </a:r>
            <a:r>
              <a:rPr lang="en-US" altLang="zh-TW" b="1" baseline="30000" dirty="0"/>
              <a:t>2</a:t>
            </a:r>
            <a:r>
              <a:rPr lang="en-US" altLang="zh-TW" b="1" dirty="0"/>
              <a:t> comparison (1-bit), 2N</a:t>
            </a:r>
            <a:r>
              <a:rPr lang="en-US" altLang="zh-TW" b="1" baseline="30000" dirty="0"/>
              <a:t>2</a:t>
            </a:r>
            <a:r>
              <a:rPr lang="en-US" altLang="zh-TW" b="1" dirty="0"/>
              <a:t> LUT access, 2N</a:t>
            </a:r>
            <a:r>
              <a:rPr lang="en-US" altLang="zh-TW" b="1" baseline="30000" dirty="0"/>
              <a:t>2</a:t>
            </a:r>
            <a:r>
              <a:rPr lang="en-US" altLang="zh-TW" b="1" dirty="0"/>
              <a:t> multiplications, N</a:t>
            </a:r>
            <a:r>
              <a:rPr lang="en-US" altLang="zh-TW" b="1" baseline="30000" dirty="0"/>
              <a:t>2</a:t>
            </a:r>
            <a:r>
              <a:rPr lang="en-US" altLang="zh-TW" b="1" dirty="0"/>
              <a:t> divisions</a:t>
            </a:r>
            <a:endParaRPr lang="zh-TW" altLang="zh-TW" dirty="0"/>
          </a:p>
          <a:p>
            <a:pPr lvl="1" hangingPunct="0"/>
            <a:r>
              <a:rPr lang="en-US" altLang="zh-TW" dirty="0"/>
              <a:t>For 0 &lt;= x, y &lt; N</a:t>
            </a:r>
            <a:br>
              <a:rPr lang="en-US" altLang="zh-TW" dirty="0"/>
            </a:br>
            <a:r>
              <a:rPr lang="en-US" altLang="zh-TW" dirty="0"/>
              <a:t>   m = (</a:t>
            </a:r>
            <a:r>
              <a:rPr lang="en-US" altLang="zh-TW" dirty="0" err="1"/>
              <a:t>scaling_list_enabled_flag</a:t>
            </a:r>
            <a:r>
              <a:rPr lang="en-US" altLang="zh-TW" dirty="0"/>
              <a:t> == 0)? 16 : </a:t>
            </a:r>
            <a:r>
              <a:rPr lang="en-US" altLang="zh-TW" dirty="0" err="1"/>
              <a:t>ScalingFactor</a:t>
            </a:r>
            <a:r>
              <a:rPr lang="en-US" altLang="zh-TW" dirty="0"/>
              <a:t>[ </a:t>
            </a:r>
            <a:r>
              <a:rPr lang="en-US" altLang="zh-TW" dirty="0" err="1"/>
              <a:t>sizeId</a:t>
            </a:r>
            <a:r>
              <a:rPr lang="en-US" altLang="zh-TW" dirty="0"/>
              <a:t> ][ </a:t>
            </a:r>
            <a:r>
              <a:rPr lang="en-US" altLang="zh-TW" dirty="0" err="1"/>
              <a:t>matrixId</a:t>
            </a:r>
            <a:r>
              <a:rPr lang="en-US" altLang="zh-TW" dirty="0"/>
              <a:t> ][ x ][ y ]</a:t>
            </a:r>
            <a:br>
              <a:rPr lang="en-US" altLang="zh-TW" dirty="0"/>
            </a:br>
            <a:r>
              <a:rPr lang="en-US" altLang="zh-TW" dirty="0"/>
              <a:t>   </a:t>
            </a:r>
            <a:r>
              <a:rPr lang="en-US" altLang="zh-TW" dirty="0" err="1"/>
              <a:t>ScaledTransCoeff</a:t>
            </a:r>
            <a:r>
              <a:rPr lang="en-US" altLang="zh-TW" dirty="0"/>
              <a:t>[x][y] = </a:t>
            </a:r>
            <a:r>
              <a:rPr lang="en-US" altLang="zh-TW" dirty="0" err="1"/>
              <a:t>TransCoeffLevel</a:t>
            </a:r>
            <a:r>
              <a:rPr lang="en-US" altLang="zh-TW" dirty="0"/>
              <a:t>[ </a:t>
            </a:r>
            <a:r>
              <a:rPr lang="en-US" altLang="zh-TW" dirty="0" err="1"/>
              <a:t>xTbY</a:t>
            </a:r>
            <a:r>
              <a:rPr lang="en-US" altLang="zh-TW" dirty="0"/>
              <a:t> ][ </a:t>
            </a:r>
            <a:r>
              <a:rPr lang="en-US" altLang="zh-TW" dirty="0" err="1"/>
              <a:t>yTbY</a:t>
            </a:r>
            <a:r>
              <a:rPr lang="en-US" altLang="zh-TW" dirty="0"/>
              <a:t> ][ </a:t>
            </a:r>
            <a:r>
              <a:rPr lang="en-US" altLang="zh-TW" dirty="0" err="1"/>
              <a:t>cIdx</a:t>
            </a:r>
            <a:r>
              <a:rPr lang="en-US" altLang="zh-TW" dirty="0"/>
              <a:t> ][ x ][ y ] * m * 			</a:t>
            </a:r>
            <a:r>
              <a:rPr lang="en-US" altLang="zh-TW" dirty="0" err="1"/>
              <a:t>levelScale</a:t>
            </a:r>
            <a:r>
              <a:rPr lang="en-US" altLang="zh-TW" dirty="0"/>
              <a:t>[ qP%6 ]  &lt;&lt;  (</a:t>
            </a:r>
            <a:r>
              <a:rPr lang="en-US" altLang="zh-TW" dirty="0" err="1"/>
              <a:t>qP</a:t>
            </a:r>
            <a:r>
              <a:rPr lang="en-US" altLang="zh-TW" dirty="0"/>
              <a:t> / 6 )</a:t>
            </a:r>
            <a:endParaRPr lang="zh-TW" altLang="zh-TW" dirty="0"/>
          </a:p>
          <a:p>
            <a:pPr lvl="0" hangingPunct="0"/>
            <a:r>
              <a:rPr lang="en-US" altLang="zh-TW" b="1" dirty="0"/>
              <a:t>Inverse transform:</a:t>
            </a:r>
            <a:r>
              <a:rPr lang="en-US" altLang="zh-TW" dirty="0"/>
              <a:t> </a:t>
            </a:r>
            <a:r>
              <a:rPr lang="en-CA" altLang="zh-TW" dirty="0"/>
              <a:t>please refer to the attached spreadsheet; the value cannot be expressed associated with block size.</a:t>
            </a:r>
            <a:endParaRPr lang="zh-TW" altLang="zh-TW" dirty="0"/>
          </a:p>
          <a:p>
            <a:pPr lvl="1" hangingPunct="0"/>
            <a:r>
              <a:rPr lang="en-US" altLang="zh-TW" dirty="0"/>
              <a:t>The complexity of inverse transform is assessed according to reference software, that is, partial butterfly is applied. After this process, </a:t>
            </a:r>
            <a:r>
              <a:rPr lang="en-US" altLang="zh-TW" dirty="0" err="1"/>
              <a:t>Resiblock</a:t>
            </a:r>
            <a:r>
              <a:rPr lang="en-US" altLang="zh-TW" dirty="0"/>
              <a:t>, residual of each pixel, is obtained.</a:t>
            </a:r>
            <a:endParaRPr lang="zh-TW" altLang="zh-TW" dirty="0"/>
          </a:p>
          <a:p>
            <a:pPr lvl="0" hangingPunct="0"/>
            <a:r>
              <a:rPr lang="en-US" altLang="zh-TW" b="1" dirty="0"/>
              <a:t>Block reconstruction:</a:t>
            </a:r>
            <a:r>
              <a:rPr lang="en-US" altLang="zh-TW" dirty="0"/>
              <a:t> </a:t>
            </a:r>
            <a:r>
              <a:rPr lang="en-US" altLang="zh-TW" b="1" dirty="0"/>
              <a:t>N</a:t>
            </a:r>
            <a:r>
              <a:rPr lang="en-US" altLang="zh-TW" b="1" baseline="30000" dirty="0"/>
              <a:t>2</a:t>
            </a:r>
            <a:r>
              <a:rPr lang="en-US" altLang="zh-TW" b="1" dirty="0"/>
              <a:t> additions</a:t>
            </a:r>
            <a:endParaRPr lang="zh-TW" altLang="zh-TW" dirty="0"/>
          </a:p>
          <a:p>
            <a:pPr lvl="1" hangingPunct="0"/>
            <a:r>
              <a:rPr lang="en-US" altLang="zh-TW" dirty="0"/>
              <a:t>For 0 &lt;= x, y &lt; N</a:t>
            </a:r>
            <a:br>
              <a:rPr lang="en-US" altLang="zh-TW" dirty="0"/>
            </a:br>
            <a:r>
              <a:rPr lang="en-GB" altLang="zh-TW" dirty="0" err="1"/>
              <a:t>Recblock</a:t>
            </a:r>
            <a:r>
              <a:rPr lang="en-GB" altLang="zh-TW" dirty="0"/>
              <a:t> [ x ][ y ] = </a:t>
            </a:r>
            <a:r>
              <a:rPr lang="en-GB" altLang="zh-TW" dirty="0" err="1"/>
              <a:t>predSamples</a:t>
            </a:r>
            <a:r>
              <a:rPr lang="en-GB" altLang="zh-TW" dirty="0"/>
              <a:t>[ x ][ y ] + </a:t>
            </a:r>
            <a:r>
              <a:rPr lang="en-US" altLang="zh-TW" dirty="0" err="1"/>
              <a:t>Resiblock</a:t>
            </a:r>
            <a:r>
              <a:rPr lang="en-GB" altLang="zh-TW" dirty="0"/>
              <a:t>[ x ][ y ]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6910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Number of operations - De-quantization and inverse transform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altLang="zh-TW" dirty="0" smtClean="0"/>
              <a:t>Storage </a:t>
            </a:r>
            <a:r>
              <a:rPr lang="en-US" altLang="zh-TW" dirty="0"/>
              <a:t>requirement</a:t>
            </a:r>
          </a:p>
          <a:p>
            <a:pPr lvl="1" hangingPunct="0"/>
            <a:r>
              <a:rPr lang="en-US" altLang="zh-TW" dirty="0" smtClean="0"/>
              <a:t>LUT </a:t>
            </a:r>
            <a:r>
              <a:rPr lang="en-US" altLang="zh-TW" dirty="0"/>
              <a:t>of scaling factor (</a:t>
            </a:r>
            <a:r>
              <a:rPr lang="en-US" altLang="zh-TW" dirty="0" err="1"/>
              <a:t>ScalingFactor</a:t>
            </a:r>
            <a:r>
              <a:rPr lang="en-US" altLang="zh-TW" dirty="0"/>
              <a:t>): </a:t>
            </a:r>
            <a:r>
              <a:rPr lang="en-US" altLang="zh-TW" dirty="0" smtClean="0"/>
              <a:t>M</a:t>
            </a:r>
            <a:r>
              <a:rPr lang="en-US" altLang="zh-TW" dirty="0" smtClean="0">
                <a:sym typeface="Symbol" panose="05050102010706020507" pitchFamily="18" charset="2"/>
              </a:rPr>
              <a:t></a:t>
            </a:r>
            <a:r>
              <a:rPr lang="en-US" altLang="zh-TW" dirty="0" smtClean="0"/>
              <a:t>N</a:t>
            </a:r>
            <a:r>
              <a:rPr lang="en-US" altLang="zh-TW" dirty="0" smtClean="0">
                <a:sym typeface="Symbol" panose="05050102010706020507" pitchFamily="18" charset="2"/>
              </a:rPr>
              <a:t></a:t>
            </a:r>
            <a:r>
              <a:rPr lang="en-US" altLang="zh-TW" dirty="0" smtClean="0"/>
              <a:t>8 </a:t>
            </a:r>
            <a:r>
              <a:rPr lang="en-US" altLang="zh-TW" dirty="0"/>
              <a:t>+ </a:t>
            </a:r>
            <a:r>
              <a:rPr lang="en-US" altLang="zh-TW" dirty="0" smtClean="0"/>
              <a:t>6</a:t>
            </a:r>
            <a:r>
              <a:rPr lang="en-US" altLang="zh-TW" dirty="0" smtClean="0">
                <a:sym typeface="Symbol" panose="05050102010706020507" pitchFamily="18" charset="2"/>
              </a:rPr>
              <a:t></a:t>
            </a:r>
            <a:r>
              <a:rPr lang="en-US" altLang="zh-TW" dirty="0" smtClean="0"/>
              <a:t>8</a:t>
            </a:r>
            <a:endParaRPr lang="en-US" altLang="zh-TW" dirty="0"/>
          </a:p>
          <a:p>
            <a:pPr lvl="1" hangingPunct="0"/>
            <a:r>
              <a:rPr lang="en-US" altLang="zh-TW" dirty="0"/>
              <a:t>One </a:t>
            </a:r>
            <a:r>
              <a:rPr lang="en-US" altLang="zh-TW" dirty="0" smtClean="0"/>
              <a:t>M</a:t>
            </a:r>
            <a:r>
              <a:rPr lang="en-US" altLang="zh-TW" dirty="0" smtClean="0">
                <a:sym typeface="Symbol" panose="05050102010706020507" pitchFamily="18" charset="2"/>
              </a:rPr>
              <a:t></a:t>
            </a:r>
            <a:r>
              <a:rPr lang="en-US" altLang="zh-TW" dirty="0" smtClean="0"/>
              <a:t>N </a:t>
            </a:r>
            <a:r>
              <a:rPr lang="en-US" altLang="zh-TW" dirty="0"/>
              <a:t>block which is recorded the scaling factor for each pixel. Bit-width of scaling factor is 8-bit. </a:t>
            </a:r>
          </a:p>
          <a:p>
            <a:pPr lvl="1" hangingPunct="0"/>
            <a:r>
              <a:rPr lang="en-US" altLang="zh-TW" dirty="0" smtClean="0"/>
              <a:t>level </a:t>
            </a:r>
            <a:r>
              <a:rPr lang="en-US" altLang="zh-TW" dirty="0"/>
              <a:t>scale (</a:t>
            </a:r>
            <a:r>
              <a:rPr lang="en-US" altLang="zh-TW" dirty="0" err="1"/>
              <a:t>levelScale</a:t>
            </a:r>
            <a:r>
              <a:rPr lang="en-US" altLang="zh-TW" dirty="0"/>
              <a:t>): one storage with six contents. Bit-width of each content is 8-bit.</a:t>
            </a:r>
          </a:p>
          <a:p>
            <a:pPr hangingPunct="0"/>
            <a:r>
              <a:rPr lang="en-US" altLang="zh-TW" dirty="0" smtClean="0"/>
              <a:t>Data </a:t>
            </a:r>
            <a:r>
              <a:rPr lang="en-US" altLang="zh-TW" dirty="0"/>
              <a:t>transfer rate</a:t>
            </a:r>
          </a:p>
          <a:p>
            <a:pPr lvl="1" hangingPunct="0"/>
            <a:r>
              <a:rPr lang="en-US" altLang="zh-TW" dirty="0" smtClean="0"/>
              <a:t>LUT </a:t>
            </a:r>
            <a:r>
              <a:rPr lang="en-US" altLang="zh-TW" dirty="0"/>
              <a:t>of scaling factor (</a:t>
            </a:r>
            <a:r>
              <a:rPr lang="en-US" altLang="zh-TW" dirty="0" err="1"/>
              <a:t>ScalingFactor</a:t>
            </a:r>
            <a:r>
              <a:rPr lang="en-US" altLang="zh-TW" dirty="0"/>
              <a:t>): </a:t>
            </a:r>
            <a:r>
              <a:rPr lang="en-US" altLang="zh-TW" dirty="0" smtClean="0"/>
              <a:t>M</a:t>
            </a:r>
            <a:r>
              <a:rPr lang="en-US" altLang="zh-TW" dirty="0" smtClean="0">
                <a:sym typeface="Symbol" panose="05050102010706020507" pitchFamily="18" charset="2"/>
              </a:rPr>
              <a:t></a:t>
            </a:r>
            <a:r>
              <a:rPr lang="en-US" altLang="zh-TW" dirty="0" smtClean="0"/>
              <a:t>N</a:t>
            </a:r>
            <a:r>
              <a:rPr lang="en-US" altLang="zh-TW" dirty="0" smtClean="0">
                <a:sym typeface="Symbol" panose="05050102010706020507" pitchFamily="18" charset="2"/>
              </a:rPr>
              <a:t></a:t>
            </a:r>
            <a:r>
              <a:rPr lang="en-US" altLang="zh-TW" dirty="0" smtClean="0"/>
              <a:t>8</a:t>
            </a:r>
            <a:endParaRPr lang="en-US" altLang="zh-TW" dirty="0"/>
          </a:p>
          <a:p>
            <a:pPr lvl="1" hangingPunct="0"/>
            <a:r>
              <a:rPr lang="en-US" altLang="zh-TW" dirty="0"/>
              <a:t>One </a:t>
            </a:r>
            <a:r>
              <a:rPr lang="en-US" altLang="zh-TW" dirty="0" smtClean="0"/>
              <a:t>M</a:t>
            </a:r>
            <a:r>
              <a:rPr lang="en-US" altLang="zh-TW" dirty="0" smtClean="0">
                <a:sym typeface="Symbol" panose="05050102010706020507" pitchFamily="18" charset="2"/>
              </a:rPr>
              <a:t></a:t>
            </a:r>
            <a:r>
              <a:rPr lang="en-US" altLang="zh-TW" dirty="0" smtClean="0"/>
              <a:t>N </a:t>
            </a:r>
            <a:r>
              <a:rPr lang="en-US" altLang="zh-TW" dirty="0"/>
              <a:t>block which is recorded the scaling factor for each pixel. Bit-width of scaling factor is 8-bit.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013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smtClean="0"/>
              <a:t>Abstract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Differences from JCT3V-H0127</a:t>
            </a:r>
            <a:endParaRPr lang="en-US" altLang="zh-TW" dirty="0"/>
          </a:p>
          <a:p>
            <a:pPr lvl="1"/>
            <a:r>
              <a:rPr lang="en-US" altLang="zh-TW" dirty="0" smtClean="0"/>
              <a:t>Simplified data flows of segmental depth intra coding is demonstrated.</a:t>
            </a:r>
          </a:p>
          <a:p>
            <a:pPr lvl="1"/>
            <a:r>
              <a:rPr lang="en-US" altLang="zh-TW" dirty="0" smtClean="0"/>
              <a:t>Complexity of de-quantization and inverse transform is provided to comprehensively present the complexity when SDC is disabled.</a:t>
            </a:r>
          </a:p>
          <a:p>
            <a:pPr lvl="1"/>
            <a:r>
              <a:rPr lang="en-US" altLang="zh-TW" dirty="0" smtClean="0"/>
              <a:t>More coding </a:t>
            </a:r>
            <a:r>
              <a:rPr lang="en-US" altLang="zh-TW" dirty="0" smtClean="0"/>
              <a:t>configurations are </a:t>
            </a:r>
            <a:r>
              <a:rPr lang="en-US" altLang="zh-TW" dirty="0" smtClean="0"/>
              <a:t>considered, e.g., DLT, SDC, and DMM. </a:t>
            </a:r>
            <a:endParaRPr lang="en-US" altLang="zh-TW" dirty="0"/>
          </a:p>
          <a:p>
            <a:r>
              <a:rPr lang="en-US" altLang="zh-TW" dirty="0" smtClean="0"/>
              <a:t>Coding performance (DLT, SDC, and DMM are disabled.)</a:t>
            </a:r>
            <a:endParaRPr lang="en-US" altLang="zh-TW" dirty="0"/>
          </a:p>
          <a:p>
            <a:pPr lvl="1"/>
            <a:r>
              <a:rPr lang="en-CA" altLang="zh-TW" dirty="0" smtClean="0"/>
              <a:t>AI</a:t>
            </a:r>
            <a:r>
              <a:rPr lang="en-CA" altLang="zh-TW" dirty="0"/>
              <a:t>: 1.8% and 10.3% </a:t>
            </a:r>
            <a:r>
              <a:rPr lang="en-CA" altLang="zh-TW" dirty="0" smtClean="0"/>
              <a:t>BD-rate increase </a:t>
            </a:r>
            <a:r>
              <a:rPr lang="en-CA" altLang="zh-TW" dirty="0"/>
              <a:t>for video PSNR vs. total bitrate and synth PSNR vs. total bitrate on </a:t>
            </a:r>
            <a:r>
              <a:rPr lang="en-CA" altLang="zh-TW" dirty="0" smtClean="0"/>
              <a:t>average</a:t>
            </a:r>
          </a:p>
          <a:p>
            <a:pPr lvl="1"/>
            <a:r>
              <a:rPr lang="en-US" altLang="zh-TW" dirty="0"/>
              <a:t>CTC: </a:t>
            </a:r>
            <a:r>
              <a:rPr lang="en-CA" altLang="zh-TW" dirty="0"/>
              <a:t>0.7% and 3.6% </a:t>
            </a:r>
            <a:r>
              <a:rPr lang="en-CA" altLang="zh-TW" dirty="0" smtClean="0"/>
              <a:t>BD-rate increase </a:t>
            </a:r>
            <a:r>
              <a:rPr lang="en-CA" altLang="zh-TW" dirty="0"/>
              <a:t>for video PSNR vs. total bitrate and synth PSNR vs. total bitrate on </a:t>
            </a:r>
            <a:r>
              <a:rPr lang="en-CA" altLang="zh-TW" dirty="0" smtClean="0"/>
              <a:t>average</a:t>
            </a:r>
          </a:p>
          <a:p>
            <a:r>
              <a:rPr lang="en-CA" altLang="zh-TW" dirty="0" smtClean="0"/>
              <a:t>Fix the spec text with appropriate expressions.</a:t>
            </a:r>
            <a:endParaRPr lang="en-CA" altLang="zh-TW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886D-5A7F-49B8-B592-47AED666BB4A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602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Abstract</a:t>
            </a:r>
          </a:p>
          <a:p>
            <a:r>
              <a:rPr lang="en-US" altLang="zh-TW" dirty="0" smtClean="0"/>
              <a:t>Simplified data flows of segmental depth intra coding</a:t>
            </a:r>
            <a:endParaRPr lang="en-US" altLang="zh-TW" dirty="0"/>
          </a:p>
          <a:p>
            <a:r>
              <a:rPr lang="en-US" altLang="zh-TW" dirty="0" smtClean="0"/>
              <a:t>Complexity assessment – number of operations</a:t>
            </a:r>
            <a:endParaRPr lang="en-US" altLang="zh-TW" dirty="0"/>
          </a:p>
          <a:p>
            <a:r>
              <a:rPr lang="en-US" altLang="zh-TW" dirty="0" smtClean="0"/>
              <a:t>Experimental </a:t>
            </a:r>
            <a:r>
              <a:rPr lang="en-US" altLang="zh-TW" dirty="0" smtClean="0"/>
              <a:t>results</a:t>
            </a:r>
          </a:p>
          <a:p>
            <a:r>
              <a:rPr lang="en-US" altLang="zh-TW" dirty="0" smtClean="0"/>
              <a:t>Conclusion</a:t>
            </a:r>
            <a:endParaRPr lang="en-US" altLang="zh-TW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F18E-F4D8-49B2-9DFF-1231362DB996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6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Simplified data flows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DMM 1 and DMM 4</a:t>
            </a:r>
            <a:r>
              <a:rPr lang="en-US" altLang="zh-TW" dirty="0" smtClean="0"/>
              <a:t>: segmental depth intra </a:t>
            </a:r>
            <a:r>
              <a:rPr lang="en-US" altLang="zh-TW" dirty="0"/>
              <a:t>coding</a:t>
            </a:r>
            <a:endParaRPr lang="zh-TW" altLang="en-US" dirty="0"/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2086994" y="2754090"/>
            <a:ext cx="5571908" cy="1556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zh-TW" sz="1600" b="1" dirty="0" smtClean="0">
                <a:solidFill>
                  <a:schemeClr val="tx1"/>
                </a:solidFill>
              </a:rPr>
              <a:t>Pixel-wise process</a:t>
            </a:r>
            <a:endParaRPr lang="zh-TW" alt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86993" y="4353972"/>
            <a:ext cx="5571909" cy="168788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altLang="zh-TW" sz="1600" b="1" dirty="0" smtClean="0">
                <a:solidFill>
                  <a:schemeClr val="tx1"/>
                </a:solidFill>
              </a:rPr>
              <a:t>Segment-wise process</a:t>
            </a:r>
            <a:endParaRPr lang="zh-TW" altLang="en-US" sz="1600" b="1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86994" y="2174667"/>
            <a:ext cx="659980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 = 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dcVal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</a:t>
            </a:r>
            <a:b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[1] = 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dcVal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[1]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sz="1200" strike="sngStrike" dirty="0" smtClean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strike="sngStrike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If 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(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DltFlag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strike="sngStrike" dirty="0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==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1)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279400" indent="-139700"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For 0&lt;= x, y &lt; N:</a:t>
            </a:r>
            <a:b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dltIdxPred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= </a:t>
            </a:r>
            <a:r>
              <a:rPr lang="en-US" altLang="zh-TW" sz="1200" strike="sngStrike" dirty="0">
                <a:highlight>
                  <a:srgbClr val="00FFFF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DepthValue2Idx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strike="sngStrike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wedgePattern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[x][y]]]</a:t>
            </a:r>
            <a:b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dltIdxResi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= </a:t>
            </a:r>
            <a:r>
              <a:rPr lang="en-US" altLang="zh-TW" sz="1200" strike="sngStrike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DcOffset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xTb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yTb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wedgePattern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[x][y]]</a:t>
            </a:r>
            <a:b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Recblock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[x][y] = </a:t>
            </a:r>
            <a:r>
              <a:rPr lang="en-US" altLang="zh-TW" sz="1200" strike="sngStrike" dirty="0">
                <a:highlight>
                  <a:srgbClr val="00FFFF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Idx2DepthValue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dltIdxPred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strike="sngStrike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dltIdxResi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]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Otherwise (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DltFlag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== 0)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279400" indent="-139700"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5875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For 0&lt;= x, y &lt; N:</a:t>
            </a:r>
            <a:b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Recblock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[x][y] = 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predSamples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[x][y] </a:t>
            </a:r>
            <a:r>
              <a:rPr lang="en-US" altLang="zh-TW" sz="1200" strike="sngStrike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strike="sngStrike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DcOffset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xTb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yTb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wedgePattern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[x][y</a:t>
            </a:r>
            <a:r>
              <a:rPr lang="en-US" altLang="zh-TW" sz="1200" strike="sngStrike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]]</a:t>
            </a:r>
          </a:p>
          <a:p>
            <a:pPr marL="279400" indent="-139700"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58750" algn="l"/>
                <a:tab pos="457200" algn="l"/>
                <a:tab pos="685800" algn="l"/>
                <a:tab pos="914400" algn="l"/>
              </a:tabLst>
            </a:pP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If (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DltFlag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dirty="0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==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1)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139700"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RecPixel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 = </a:t>
            </a:r>
            <a:r>
              <a:rPr lang="en-US" altLang="zh-TW" sz="1200" dirty="0">
                <a:highlight>
                  <a:srgbClr val="00FFFF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Idx2DepthValue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>
                <a:highlight>
                  <a:srgbClr val="00FFFF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DepthValue2Idx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[0]] </a:t>
            </a:r>
            <a:r>
              <a:rPr lang="en-US" altLang="zh-TW" sz="1200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DcOffset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xTb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yTb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][0]]</a:t>
            </a:r>
            <a:b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RecPixel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[1] = </a:t>
            </a:r>
            <a:r>
              <a:rPr lang="en-US" altLang="zh-TW" sz="1200" dirty="0">
                <a:highlight>
                  <a:srgbClr val="00FFFF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Idx2DepthValue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>
                <a:highlight>
                  <a:srgbClr val="00FFFF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DepthValue2Idx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[1]] </a:t>
            </a:r>
            <a:r>
              <a:rPr lang="en-US" altLang="zh-TW" sz="1200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DcOffset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xTb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yTb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][1]]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Otherwise 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(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DltFlag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== 0)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139700"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RecPixel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 = </a:t>
            </a:r>
            <a:r>
              <a:rPr lang="en-US" altLang="zh-TW" sz="1200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 </a:t>
            </a:r>
            <a:r>
              <a:rPr lang="en-US" altLang="zh-TW" sz="1200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DcOffset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xTb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yTb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][0] </a:t>
            </a:r>
            <a:b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RecPixel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[1] = </a:t>
            </a:r>
            <a:r>
              <a:rPr lang="en-US" altLang="zh-TW" sz="1200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[1] </a:t>
            </a:r>
            <a:r>
              <a:rPr lang="en-US" altLang="zh-TW" sz="1200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DcOffset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xTb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yTb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0]</a:t>
            </a:r>
          </a:p>
          <a:p>
            <a:pPr marL="139700" indent="-139700" hangingPunct="0"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For 0&lt;= x, y &lt; N:</a:t>
            </a:r>
            <a:br>
              <a:rPr lang="en-US" altLang="zh-TW" sz="1200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dirty="0" err="1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Recblock</a:t>
            </a:r>
            <a:r>
              <a:rPr lang="en-US" altLang="zh-TW" sz="1200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[x][y] = </a:t>
            </a:r>
            <a:r>
              <a:rPr lang="en-US" altLang="zh-TW" sz="1200" dirty="0" err="1" smtClean="0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RecPixel</a:t>
            </a:r>
            <a:r>
              <a:rPr lang="en-US" altLang="zh-TW" sz="1200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 err="1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wedgePattern</a:t>
            </a:r>
            <a:r>
              <a:rPr lang="en-US" altLang="zh-TW" sz="1200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[x][y]]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3593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086991" y="4639345"/>
            <a:ext cx="6175263" cy="4708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zh-TW" sz="1600" b="1" dirty="0" smtClean="0">
                <a:solidFill>
                  <a:schemeClr val="tx1"/>
                </a:solidFill>
              </a:rPr>
              <a:t>Pixel-wise process</a:t>
            </a:r>
            <a:endParaRPr lang="zh-TW" altLang="en-US" sz="1600" b="1" dirty="0">
              <a:solidFill>
                <a:schemeClr val="tx1"/>
              </a:solidFill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Simplified data flows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Angular: segmental depth intra coding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2086993" y="2917371"/>
            <a:ext cx="6175263" cy="805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zh-TW" sz="1600" b="1" dirty="0" smtClean="0">
                <a:solidFill>
                  <a:schemeClr val="tx1"/>
                </a:solidFill>
              </a:rPr>
              <a:t>Pixel-wise process</a:t>
            </a:r>
            <a:endParaRPr lang="zh-TW" alt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86992" y="3722915"/>
            <a:ext cx="6175263" cy="63137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altLang="zh-TW" sz="1600" b="1" dirty="0" smtClean="0">
                <a:solidFill>
                  <a:schemeClr val="tx1"/>
                </a:solidFill>
              </a:rPr>
              <a:t>Segment-wise process</a:t>
            </a:r>
            <a:endParaRPr lang="zh-TW" altLang="en-US" sz="1600" b="1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86991" y="5110161"/>
            <a:ext cx="6175263" cy="71162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altLang="zh-TW" sz="1600" b="1" dirty="0" smtClean="0">
                <a:solidFill>
                  <a:schemeClr val="tx1"/>
                </a:solidFill>
              </a:rPr>
              <a:t>Segment-wise process</a:t>
            </a:r>
            <a:endParaRPr lang="zh-TW" altLang="en-US" sz="1600" b="1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86994" y="2174667"/>
            <a:ext cx="6599806" cy="3675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If (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DltFlag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dirty="0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==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1)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908050" indent="-76835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 = ( 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predSamples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[0][0] </a:t>
            </a:r>
            <a:r>
              <a:rPr lang="en-US" altLang="zh-TW" sz="1200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predSamples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[0][N − 1] </a:t>
            </a:r>
            <a:r>
              <a:rPr lang="en-US" altLang="zh-TW" sz="1200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b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predSamples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[N − 1][ 0 ] </a:t>
            </a:r>
            <a:r>
              <a:rPr lang="en-US" altLang="zh-TW" sz="1200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predSamples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[N − 1][N − 1] + 2 )  &gt;&gt;  2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279400" indent="-13970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For 0&lt;= x, y &lt; N:</a:t>
            </a:r>
            <a:b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dltIdxPred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= </a:t>
            </a:r>
            <a:r>
              <a:rPr lang="en-US" altLang="zh-TW" sz="1200" strike="sngStrike" dirty="0">
                <a:highlight>
                  <a:srgbClr val="00FFFF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DepthValue2Idx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[0]]</a:t>
            </a:r>
            <a:b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dltIdxResi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= </a:t>
            </a:r>
            <a:r>
              <a:rPr lang="en-US" altLang="zh-TW" sz="1200" strike="sngStrike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DcOffset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xTb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yTb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][0]</a:t>
            </a:r>
            <a:b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Recblock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[x][y] = 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predSamples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[x][y] </a:t>
            </a:r>
            <a:r>
              <a:rPr lang="en-US" altLang="zh-TW" sz="1200" strike="sngStrike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strike="sngStrike" dirty="0">
                <a:highlight>
                  <a:srgbClr val="00FFFF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Idx2DepthValue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dltIdxPred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strike="sngStrike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dltIdxResi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] </a:t>
            </a:r>
            <a:r>
              <a:rPr lang="en-US" altLang="zh-TW" sz="1200" strike="sngStrike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−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 </a:t>
            </a:r>
            <a:r>
              <a:rPr lang="en-US" altLang="zh-TW" sz="1200" strike="sngStrike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13970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8034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dltIdxPred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= </a:t>
            </a:r>
            <a:r>
              <a:rPr lang="en-US" altLang="zh-TW" sz="1200" dirty="0">
                <a:highlight>
                  <a:srgbClr val="00FFFF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DepthValue2Idx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[0]]</a:t>
            </a:r>
            <a:b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dltIdxResi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= </a:t>
            </a:r>
            <a:r>
              <a:rPr lang="en-US" altLang="zh-TW" sz="1200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DcOffset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xTb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yTb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][0]</a:t>
            </a:r>
            <a:b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Resi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= </a:t>
            </a:r>
            <a:r>
              <a:rPr lang="en-US" altLang="zh-TW" sz="1200" dirty="0">
                <a:highlight>
                  <a:srgbClr val="00FFFF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Idx2DepthValue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dltIdxPred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dltIdxResi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 </a:t>
            </a:r>
            <a:r>
              <a:rPr lang="en-US" altLang="zh-TW" sz="1200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−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 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dcPred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[0]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Otherwise 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(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DltFlag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== 0)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279400" indent="-13970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5875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For 0&lt;= x, y &lt; N:</a:t>
            </a:r>
            <a:b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Recblock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[x][y] = 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predSamples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[x][y] </a:t>
            </a:r>
            <a:r>
              <a:rPr lang="en-US" altLang="zh-TW" sz="1200" strike="sngStrike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strike="sngStrike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DcOffset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xTb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strike="sngStrike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yTb</a:t>
            </a:r>
            <a:r>
              <a:rPr lang="en-US" altLang="zh-TW" sz="1200" strike="sngStrike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][0]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279400" indent="-13970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5875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 err="1">
                <a:latin typeface="Times New Roman" panose="02020603050405020304" pitchFamily="18" charset="0"/>
                <a:ea typeface="MS Mincho" panose="02020609040205080304" pitchFamily="49" charset="-128"/>
              </a:rPr>
              <a:t>Resi</a:t>
            </a:r>
            <a:r>
              <a:rPr lang="en-US" altLang="zh-TW" sz="1200" dirty="0">
                <a:latin typeface="Times New Roman" panose="02020603050405020304" pitchFamily="18" charset="0"/>
                <a:ea typeface="MS Mincho" panose="02020609040205080304" pitchFamily="49" charset="-128"/>
              </a:rPr>
              <a:t> = </a:t>
            </a:r>
            <a:r>
              <a:rPr lang="en-US" altLang="zh-TW" sz="1200" dirty="0" err="1">
                <a:highlight>
                  <a:srgbClr val="C0C0C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DcOffset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xTb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yTb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][0]</a:t>
            </a:r>
            <a:endParaRPr lang="zh-TW" altLang="zh-TW" sz="12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174625" indent="-174625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158750" algn="l"/>
                <a:tab pos="457200" algn="l"/>
                <a:tab pos="685800" algn="l"/>
                <a:tab pos="914400" algn="l"/>
              </a:tabLst>
            </a:pPr>
            <a:r>
              <a:rPr lang="en-US" altLang="zh-TW" sz="1200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    For 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0&lt;= x, y &lt; N:</a:t>
            </a:r>
            <a:b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1200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    </a:t>
            </a:r>
            <a:r>
              <a:rPr lang="en-US" altLang="zh-TW" sz="1200" dirty="0" err="1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Recblock</a:t>
            </a:r>
            <a:r>
              <a:rPr lang="en-US" altLang="zh-TW" sz="1200" dirty="0" smtClean="0">
                <a:latin typeface="Times New Roman" panose="02020603050405020304" pitchFamily="18" charset="0"/>
                <a:ea typeface="新細明體" panose="02020500000000000000" pitchFamily="18" charset="-120"/>
              </a:rPr>
              <a:t>[x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][y] = </a:t>
            </a:r>
            <a:r>
              <a:rPr lang="en-US" altLang="zh-TW" sz="1200" dirty="0" err="1">
                <a:latin typeface="Times New Roman" panose="02020603050405020304" pitchFamily="18" charset="0"/>
                <a:ea typeface="新細明體" panose="02020500000000000000" pitchFamily="18" charset="-120"/>
              </a:rPr>
              <a:t>predSamples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[x][y] </a:t>
            </a:r>
            <a:r>
              <a:rPr lang="en-US" altLang="zh-TW" sz="1200" dirty="0">
                <a:highlight>
                  <a:srgbClr val="00FF00"/>
                </a:highlight>
                <a:latin typeface="Times New Roman" panose="02020603050405020304" pitchFamily="18" charset="0"/>
                <a:ea typeface="新細明體" panose="02020500000000000000" pitchFamily="18" charset="-120"/>
              </a:rPr>
              <a:t>+</a:t>
            </a:r>
            <a:r>
              <a:rPr lang="en-US" altLang="zh-TW" sz="12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1200" dirty="0" err="1">
                <a:latin typeface="Times New Roman" panose="02020603050405020304" pitchFamily="18" charset="0"/>
                <a:ea typeface="MS Mincho" panose="02020609040205080304" pitchFamily="49" charset="-128"/>
              </a:rPr>
              <a:t>Resi</a:t>
            </a:r>
            <a:endParaRPr lang="zh-TW" altLang="zh-TW" sz="1200" dirty="0"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7332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en-US" altLang="zh-TW" dirty="0"/>
              <a:t>Number of operations – DMM </a:t>
            </a:r>
            <a:r>
              <a:rPr lang="en-US" altLang="zh-TW" dirty="0" smtClean="0"/>
              <a:t>1</a:t>
            </a:r>
            <a:endParaRPr lang="zh-TW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166999"/>
              </p:ext>
            </p:extLst>
          </p:nvPr>
        </p:nvGraphicFramePr>
        <p:xfrm>
          <a:off x="1415143" y="1622421"/>
          <a:ext cx="7430797" cy="185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3485"/>
                <a:gridCol w="646748"/>
                <a:gridCol w="661035"/>
                <a:gridCol w="813435"/>
                <a:gridCol w="646748"/>
                <a:gridCol w="661035"/>
                <a:gridCol w="697918"/>
                <a:gridCol w="867998"/>
                <a:gridCol w="672395"/>
              </a:tblGrid>
              <a:tr h="360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Original, based on spec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Simplified, segment-wise processing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Processes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Comp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pixel)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pixel)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Derive and assign depth partition value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+8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Segmental depth intra coding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Total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+9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="1" baseline="300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+5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2N</a:t>
                      </a:r>
                      <a:r>
                        <a:rPr lang="en-US" sz="1400" b="1" baseline="300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+4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+13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7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3416152" y="1285747"/>
            <a:ext cx="3857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SDC and DLT are enabled (PU is N</a:t>
            </a:r>
            <a:r>
              <a:rPr lang="en-US" altLang="zh-TW" dirty="0">
                <a:sym typeface="Symbol" panose="05050102010706020507" pitchFamily="18" charset="2"/>
              </a:rPr>
              <a:t></a:t>
            </a:r>
            <a:r>
              <a:rPr lang="en-US" altLang="zh-TW" dirty="0"/>
              <a:t>N)</a:t>
            </a:r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875051" y="3934539"/>
            <a:ext cx="4729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/>
              <a:t>SDC is enabled but DLT is disabled </a:t>
            </a:r>
            <a:r>
              <a:rPr lang="en-US" altLang="zh-TW" dirty="0"/>
              <a:t>(PU is N</a:t>
            </a:r>
            <a:r>
              <a:rPr lang="en-US" altLang="zh-TW" dirty="0">
                <a:sym typeface="Symbol" panose="05050102010706020507" pitchFamily="18" charset="2"/>
              </a:rPr>
              <a:t></a:t>
            </a:r>
            <a:r>
              <a:rPr lang="en-US" altLang="zh-TW" dirty="0"/>
              <a:t>N)</a:t>
            </a:r>
            <a:endParaRPr lang="zh-TW" altLang="en-US" dirty="0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255913"/>
              </p:ext>
            </p:extLst>
          </p:nvPr>
        </p:nvGraphicFramePr>
        <p:xfrm>
          <a:off x="1372002" y="4253804"/>
          <a:ext cx="7430797" cy="185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3485"/>
                <a:gridCol w="646748"/>
                <a:gridCol w="661035"/>
                <a:gridCol w="813435"/>
                <a:gridCol w="646748"/>
                <a:gridCol w="661035"/>
                <a:gridCol w="697918"/>
                <a:gridCol w="867998"/>
                <a:gridCol w="672395"/>
              </a:tblGrid>
              <a:tr h="360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Original, based on spec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Simplified, segment-wise processing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Processes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Comp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pixel)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pixel)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Derive and assign depth partition value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+8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Segmental depth intra coding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Total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+9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="1" baseline="300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+5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+13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7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1436914" y="6500936"/>
            <a:ext cx="7271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Lookup a datum for the storage has just two data is considered as 1-bit comparison. 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558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7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en-US" altLang="zh-TW" dirty="0"/>
              <a:t>Number of operations – DMM 4</a:t>
            </a:r>
            <a:endParaRPr lang="zh-TW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335787"/>
              </p:ext>
            </p:extLst>
          </p:nvPr>
        </p:nvGraphicFramePr>
        <p:xfrm>
          <a:off x="1415143" y="1622421"/>
          <a:ext cx="7430797" cy="228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3485"/>
                <a:gridCol w="646748"/>
                <a:gridCol w="661035"/>
                <a:gridCol w="813435"/>
                <a:gridCol w="646748"/>
                <a:gridCol w="661035"/>
                <a:gridCol w="697918"/>
                <a:gridCol w="867998"/>
                <a:gridCol w="672395"/>
              </a:tblGrid>
              <a:tr h="360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Original, based on spec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Simplified, segment-wise processing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Processes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Comp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pixel)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pixel)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Contour pattern generation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Derive and assign depth partition value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+8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8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Segmental depth intra coding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Total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+9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2N</a:t>
                      </a:r>
                      <a:r>
                        <a:rPr lang="en-US" sz="1400" b="1" baseline="30000" dirty="0">
                          <a:effectLst/>
                        </a:rPr>
                        <a:t>2</a:t>
                      </a:r>
                      <a:r>
                        <a:rPr lang="en-US" sz="1400" b="1" dirty="0">
                          <a:effectLst/>
                        </a:rPr>
                        <a:t>+5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2N</a:t>
                      </a:r>
                      <a:r>
                        <a:rPr lang="en-US" sz="1400" b="1" baseline="30000" dirty="0">
                          <a:effectLst/>
                        </a:rPr>
                        <a:t>2</a:t>
                      </a:r>
                      <a:r>
                        <a:rPr lang="en-US" sz="1400" b="1" dirty="0">
                          <a:effectLst/>
                        </a:rPr>
                        <a:t>+4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+13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N</a:t>
                      </a:r>
                      <a:r>
                        <a:rPr lang="en-US" sz="1400" b="1" baseline="30000" dirty="0">
                          <a:effectLst/>
                        </a:rPr>
                        <a:t>2</a:t>
                      </a:r>
                      <a:r>
                        <a:rPr lang="en-US" sz="1400" b="1" dirty="0">
                          <a:effectLst/>
                        </a:rPr>
                        <a:t>+7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8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3416152" y="1285747"/>
            <a:ext cx="3857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SDC and DLT are enabled (PU is N</a:t>
            </a:r>
            <a:r>
              <a:rPr lang="en-US" altLang="zh-TW" dirty="0">
                <a:sym typeface="Symbol" panose="05050102010706020507" pitchFamily="18" charset="2"/>
              </a:rPr>
              <a:t></a:t>
            </a:r>
            <a:r>
              <a:rPr lang="en-US" altLang="zh-TW" dirty="0"/>
              <a:t>N)</a:t>
            </a:r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875051" y="3934539"/>
            <a:ext cx="4729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/>
              <a:t>SDC is enabled but DLT is disabled </a:t>
            </a:r>
            <a:r>
              <a:rPr lang="en-US" altLang="zh-TW" dirty="0"/>
              <a:t>(PU is N</a:t>
            </a:r>
            <a:r>
              <a:rPr lang="en-US" altLang="zh-TW" dirty="0">
                <a:sym typeface="Symbol" panose="05050102010706020507" pitchFamily="18" charset="2"/>
              </a:rPr>
              <a:t></a:t>
            </a:r>
            <a:r>
              <a:rPr lang="en-US" altLang="zh-TW" dirty="0"/>
              <a:t>N)</a:t>
            </a:r>
            <a:endParaRPr lang="zh-TW" altLang="en-US" dirty="0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572045"/>
              </p:ext>
            </p:extLst>
          </p:nvPr>
        </p:nvGraphicFramePr>
        <p:xfrm>
          <a:off x="1372002" y="4253804"/>
          <a:ext cx="7430797" cy="228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3485"/>
                <a:gridCol w="646748"/>
                <a:gridCol w="661035"/>
                <a:gridCol w="813435"/>
                <a:gridCol w="646748"/>
                <a:gridCol w="661035"/>
                <a:gridCol w="697918"/>
                <a:gridCol w="867998"/>
                <a:gridCol w="672395"/>
              </a:tblGrid>
              <a:tr h="360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Original, based on spec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Simplified, segment-wise processing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Processes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Comp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pixel)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pixel)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Contour pattern generation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Derive and assign depth partition value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+8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Segmental depth intra coding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+5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Total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+9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2N</a:t>
                      </a:r>
                      <a:r>
                        <a:rPr lang="en-US" sz="1400" b="1" baseline="300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+5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2N</a:t>
                      </a:r>
                      <a:r>
                        <a:rPr lang="en-US" sz="1400" b="1" baseline="300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+4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+13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</a:t>
                      </a:r>
                      <a:r>
                        <a:rPr lang="en-US" sz="1400" b="1" baseline="300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+7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2" name="文字方塊 11"/>
          <p:cNvSpPr txBox="1"/>
          <p:nvPr/>
        </p:nvSpPr>
        <p:spPr>
          <a:xfrm>
            <a:off x="1436914" y="6500936"/>
            <a:ext cx="7271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Lookup a datum for the storage has just two data is considered as 1-bit comparison. 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077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b" anchorCtr="0"/>
          <a:lstStyle/>
          <a:p>
            <a:r>
              <a:rPr lang="en-US" altLang="zh-TW" dirty="0"/>
              <a:t>Number of operations – </a:t>
            </a:r>
            <a:r>
              <a:rPr lang="en-US" altLang="zh-TW" dirty="0" smtClean="0"/>
              <a:t>Angular</a:t>
            </a:r>
            <a:endParaRPr lang="zh-TW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827048"/>
              </p:ext>
            </p:extLst>
          </p:nvPr>
        </p:nvGraphicFramePr>
        <p:xfrm>
          <a:off x="1240966" y="1619473"/>
          <a:ext cx="7677860" cy="185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3485"/>
                <a:gridCol w="646748"/>
                <a:gridCol w="661035"/>
                <a:gridCol w="964248"/>
                <a:gridCol w="646748"/>
                <a:gridCol w="661035"/>
                <a:gridCol w="697918"/>
                <a:gridCol w="964248"/>
                <a:gridCol w="672395"/>
              </a:tblGrid>
              <a:tr h="360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Original, based on spec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Simplified, segment-wise processing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Processes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Mul.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Mul</a:t>
                      </a:r>
                      <a:r>
                        <a:rPr lang="en-US" sz="1400" dirty="0">
                          <a:effectLst/>
                        </a:rPr>
                        <a:t>.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Add/Sub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68275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Angular intra prediction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+2N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4N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+2N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Segmental depth intra coding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+3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N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+5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Total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7N</a:t>
                      </a:r>
                      <a:r>
                        <a:rPr lang="en-US" sz="1400" b="1" baseline="30000" dirty="0">
                          <a:effectLst/>
                        </a:rPr>
                        <a:t>2</a:t>
                      </a:r>
                      <a:r>
                        <a:rPr lang="en-US" sz="1400" b="1" dirty="0">
                          <a:effectLst/>
                        </a:rPr>
                        <a:t>+2N+3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2N</a:t>
                      </a:r>
                      <a:r>
                        <a:rPr lang="en-US" sz="1400" b="1" baseline="30000" dirty="0">
                          <a:effectLst/>
                        </a:rPr>
                        <a:t>2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5N</a:t>
                      </a:r>
                      <a:r>
                        <a:rPr lang="en-US" sz="1400" b="1" baseline="30000" dirty="0">
                          <a:effectLst/>
                        </a:rPr>
                        <a:t>2</a:t>
                      </a:r>
                      <a:r>
                        <a:rPr lang="en-US" sz="1400" b="1" dirty="0">
                          <a:effectLst/>
                        </a:rPr>
                        <a:t>+2N+5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2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3416152" y="1285747"/>
            <a:ext cx="3857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SDC and DLT are enabled (PU is N</a:t>
            </a:r>
            <a:r>
              <a:rPr lang="en-US" altLang="zh-TW" dirty="0">
                <a:sym typeface="Symbol" panose="05050102010706020507" pitchFamily="18" charset="2"/>
              </a:rPr>
              <a:t></a:t>
            </a:r>
            <a:r>
              <a:rPr lang="en-US" altLang="zh-TW" dirty="0"/>
              <a:t>N)</a:t>
            </a:r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875051" y="3934539"/>
            <a:ext cx="4729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/>
              <a:t>SDC is enabled but DLT is disabled </a:t>
            </a:r>
            <a:r>
              <a:rPr lang="en-US" altLang="zh-TW" dirty="0"/>
              <a:t>(PU is N</a:t>
            </a:r>
            <a:r>
              <a:rPr lang="en-US" altLang="zh-TW" dirty="0">
                <a:sym typeface="Symbol" panose="05050102010706020507" pitchFamily="18" charset="2"/>
              </a:rPr>
              <a:t></a:t>
            </a:r>
            <a:r>
              <a:rPr lang="en-US" altLang="zh-TW" dirty="0"/>
              <a:t>N)</a:t>
            </a:r>
            <a:endParaRPr lang="zh-TW" altLang="en-US" dirty="0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579879"/>
              </p:ext>
            </p:extLst>
          </p:nvPr>
        </p:nvGraphicFramePr>
        <p:xfrm>
          <a:off x="1241370" y="4253804"/>
          <a:ext cx="7677860" cy="1853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3485"/>
                <a:gridCol w="646748"/>
                <a:gridCol w="661035"/>
                <a:gridCol w="964248"/>
                <a:gridCol w="646748"/>
                <a:gridCol w="661035"/>
                <a:gridCol w="697918"/>
                <a:gridCol w="964248"/>
                <a:gridCol w="672395"/>
              </a:tblGrid>
              <a:tr h="360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Original, based on spec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Simplified, segment-wise processing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Processes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Mul.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Add/Sub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</a:t>
                      </a:r>
                      <a:r>
                        <a:rPr lang="en-US" sz="1400" dirty="0" smtClean="0">
                          <a:effectLst/>
                        </a:rPr>
                        <a:t>.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(</a:t>
                      </a:r>
                      <a:r>
                        <a:rPr lang="en-US" sz="1400" dirty="0">
                          <a:effectLst/>
                        </a:rPr>
                        <a:t>1-bit)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>
                          <a:effectLst/>
                        </a:rPr>
                        <a:t>Mul</a:t>
                      </a:r>
                      <a:r>
                        <a:rPr lang="en-US" sz="1400" dirty="0">
                          <a:effectLst/>
                        </a:rPr>
                        <a:t>.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Add/Sub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LUT</a:t>
                      </a:r>
                      <a:br>
                        <a:rPr lang="en-US" sz="1400" dirty="0" smtClean="0">
                          <a:effectLst/>
                        </a:rPr>
                      </a:br>
                      <a:r>
                        <a:rPr lang="en-US" sz="1400" dirty="0" smtClean="0">
                          <a:effectLst/>
                        </a:rPr>
                        <a:t>access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68275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Angular intra prediction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+2N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4N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+2N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Segmental depth intra coding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3N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+3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N</a:t>
                      </a:r>
                      <a:r>
                        <a:rPr lang="en-US" sz="1400" baseline="300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+5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Total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+1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7N</a:t>
                      </a:r>
                      <a:r>
                        <a:rPr lang="en-US" sz="1400" b="1" baseline="30000" dirty="0">
                          <a:effectLst/>
                        </a:rPr>
                        <a:t>2</a:t>
                      </a:r>
                      <a:r>
                        <a:rPr lang="en-US" sz="1400" b="1" dirty="0">
                          <a:effectLst/>
                        </a:rPr>
                        <a:t>+2N+3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2N</a:t>
                      </a:r>
                      <a:r>
                        <a:rPr lang="en-US" sz="1400" b="1" baseline="30000" dirty="0">
                          <a:effectLst/>
                        </a:rPr>
                        <a:t>2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4N</a:t>
                      </a:r>
                      <a:r>
                        <a:rPr lang="en-US" sz="1400" baseline="30000">
                          <a:effectLst/>
                        </a:rPr>
                        <a:t>2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5N</a:t>
                      </a:r>
                      <a:r>
                        <a:rPr lang="en-US" sz="1400" b="1" baseline="30000" dirty="0">
                          <a:effectLst/>
                        </a:rPr>
                        <a:t>2</a:t>
                      </a:r>
                      <a:r>
                        <a:rPr lang="en-US" sz="1400" b="1" dirty="0">
                          <a:effectLst/>
                        </a:rPr>
                        <a:t>+2N+5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2</a:t>
                      </a:r>
                      <a:endParaRPr lang="zh-TW" sz="1400" b="1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2" name="文字方塊 11"/>
          <p:cNvSpPr txBox="1"/>
          <p:nvPr/>
        </p:nvSpPr>
        <p:spPr>
          <a:xfrm>
            <a:off x="1436914" y="6500936"/>
            <a:ext cx="7271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Lookup a datum for the storage has just two data is considered as 1-bit comparison. 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8139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Number of </a:t>
            </a:r>
            <a:r>
              <a:rPr lang="en-US" altLang="zh-TW" dirty="0"/>
              <a:t>operations for 64</a:t>
            </a:r>
            <a:r>
              <a:rPr lang="en-US" altLang="zh-TW" dirty="0">
                <a:sym typeface="Symbol" panose="05050102010706020507" pitchFamily="18" charset="2"/>
              </a:rPr>
              <a:t>64 CU</a:t>
            </a:r>
            <a:r>
              <a:rPr lang="en-US" altLang="zh-TW" dirty="0" smtClean="0"/>
              <a:t> </a:t>
            </a:r>
            <a:r>
              <a:rPr lang="en-US" altLang="zh-TW" dirty="0" smtClean="0"/>
              <a:t>– DMM 1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TU size is equal to PU size, for 64</a:t>
            </a:r>
            <a:r>
              <a:rPr lang="en-US" altLang="zh-TW" dirty="0" smtClean="0">
                <a:sym typeface="Symbol" panose="05050102010706020507" pitchFamily="18" charset="2"/>
              </a:rPr>
              <a:t>64 PU, 4 3232 TU are applied.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47B4-D187-4F9A-8E78-9D27942A8463}" type="datetime1">
              <a:rPr lang="zh-TW" altLang="en-US" smtClean="0"/>
              <a:t>2014/7/4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C.-F. Chen/NCKU                                      JCT3V-I0069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3051-4FD4-48F5-9C61-6D0ED73EC4F5}" type="slidenum">
              <a:rPr lang="zh-TW" altLang="en-US" smtClean="0"/>
              <a:t>9</a:t>
            </a:fld>
            <a:endParaRPr lang="zh-TW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044791"/>
              </p:ext>
            </p:extLst>
          </p:nvPr>
        </p:nvGraphicFramePr>
        <p:xfrm>
          <a:off x="2041072" y="1945708"/>
          <a:ext cx="6393752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6135"/>
                <a:gridCol w="840804"/>
                <a:gridCol w="581660"/>
                <a:gridCol w="813435"/>
                <a:gridCol w="683260"/>
                <a:gridCol w="715010"/>
                <a:gridCol w="481203"/>
                <a:gridCol w="813435"/>
                <a:gridCol w="63881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SDC OFF + DLT OFF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SDC ON + DLT OFF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PU size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Mul.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Div.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Add/Sub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/Comp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LUT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Mul.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Div.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Add/Sub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/Comp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LUT 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64×64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4,180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32×32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96,256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103,480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4,180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16×16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53,248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59,616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4,432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8×8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32,768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37,760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5,440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256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4×4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26,624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34,304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8,192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9,472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1,024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83820">
                <a:tc>
                  <a:txBody>
                    <a:bodyPr/>
                    <a:lstStyle/>
                    <a:p>
                      <a:pPr marL="0" algn="ctr" defTabSz="3429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+mn-cs"/>
                        </a:rPr>
                        <a:t> </a:t>
                      </a:r>
                      <a:endParaRPr lang="zh-TW" sz="14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+mn-cs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algn="ctr" defTabSz="3429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+mn-cs"/>
                        </a:rPr>
                        <a:t>SDC OFF + DLT ON</a:t>
                      </a:r>
                      <a:endParaRPr lang="zh-TW" sz="14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+mn-cs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ctr" defTabSz="3429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+mn-cs"/>
                        </a:rPr>
                        <a:t>SDC ON + DLT ON</a:t>
                      </a:r>
                      <a:endParaRPr lang="zh-TW" sz="14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+mn-cs"/>
                      </a:endParaRPr>
                    </a:p>
                  </a:txBody>
                  <a:tcPr marL="68580" marR="68580" marT="0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PU size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Mul.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Div.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Add/Sub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/Comp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LUT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Mul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.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Div.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Add/Sub</a:t>
                      </a:r>
                      <a:br>
                        <a:rPr lang="en-US" sz="14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/Comp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LUT </a:t>
                      </a:r>
                      <a:b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</a:b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access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64×64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N/A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4,180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32×32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96,256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103,480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8,208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4,180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16×16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53,248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59,616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8,256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4,432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128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8×8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32,768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37,760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8,448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5,440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512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4×4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26,624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4,096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34,304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9,216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0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9,472 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2,048 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文字方塊 8"/>
          <p:cNvSpPr txBox="1"/>
          <p:nvPr/>
        </p:nvSpPr>
        <p:spPr>
          <a:xfrm>
            <a:off x="1942414" y="5911221"/>
            <a:ext cx="671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De-quantization and inverse transform are applied when SDC is disabled.</a:t>
            </a:r>
            <a:endParaRPr lang="zh-TW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8910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un-Fu">
  <a:themeElements>
    <a:clrScheme name="絲縷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Chun-Fu">
      <a:majorFont>
        <a:latin typeface="Book Antiqua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絲縷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簡報1" id="{0EA0BCAF-C10D-4950-B993-911F2CD697D8}" vid="{D63A3B81-6886-4491-B3F4-CD65DC1C8BFD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Chun-Fu_v3</Template>
  <TotalTime>1627</TotalTime>
  <Words>2095</Words>
  <Application>Microsoft Office PowerPoint</Application>
  <PresentationFormat>如螢幕大小 (4:3)</PresentationFormat>
  <Paragraphs>973</Paragraphs>
  <Slides>17</Slides>
  <Notes>17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7" baseType="lpstr">
      <vt:lpstr>MS Mincho</vt:lpstr>
      <vt:lpstr>新細明體</vt:lpstr>
      <vt:lpstr>標楷體</vt:lpstr>
      <vt:lpstr>Arial</vt:lpstr>
      <vt:lpstr>Book Antiqua</vt:lpstr>
      <vt:lpstr>Calibri</vt:lpstr>
      <vt:lpstr>Symbol</vt:lpstr>
      <vt:lpstr>Times New Roman</vt:lpstr>
      <vt:lpstr>Wingdings 3</vt:lpstr>
      <vt:lpstr>Chun-Fu</vt:lpstr>
      <vt:lpstr>JCT3V-I0069: AHG7: Complexity Assessment on Depth Intra Modes with Simplified Data Flows</vt:lpstr>
      <vt:lpstr>Abstract</vt:lpstr>
      <vt:lpstr>Outline</vt:lpstr>
      <vt:lpstr>Simplified data flows</vt:lpstr>
      <vt:lpstr>Simplified data flows</vt:lpstr>
      <vt:lpstr>Number of operations – DMM 1</vt:lpstr>
      <vt:lpstr>Number of operations – DMM 4</vt:lpstr>
      <vt:lpstr>Number of operations – Angular</vt:lpstr>
      <vt:lpstr>Number of operations for 6464 CU – DMM 1</vt:lpstr>
      <vt:lpstr>Number of operations for 6464 CU – DMM 4</vt:lpstr>
      <vt:lpstr>Number of operations for 6464 CU – Angular</vt:lpstr>
      <vt:lpstr>Experimental results</vt:lpstr>
      <vt:lpstr>Experimental results</vt:lpstr>
      <vt:lpstr>Conclusion</vt:lpstr>
      <vt:lpstr>Appendix</vt:lpstr>
      <vt:lpstr>Number of operations - De-quantization and inverse transform</vt:lpstr>
      <vt:lpstr>Number of operations - De-quantization and inverse transform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JCT3V-I0069: AHG7: Complexity Assessment on Depth Intra Modes with Simplified Data Flows</dc:title>
  <dc:creator>Chun-Fu Chen</dc:creator>
  <cp:lastModifiedBy>Chun-Fu Chen</cp:lastModifiedBy>
  <cp:revision>120</cp:revision>
  <dcterms:created xsi:type="dcterms:W3CDTF">2014-06-26T09:46:35Z</dcterms:created>
  <dcterms:modified xsi:type="dcterms:W3CDTF">2014-07-04T01:16:27Z</dcterms:modified>
</cp:coreProperties>
</file>