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0" r:id="rId2"/>
    <p:sldId id="435" r:id="rId3"/>
    <p:sldId id="508" r:id="rId4"/>
    <p:sldId id="516" r:id="rId5"/>
    <p:sldId id="518" r:id="rId6"/>
    <p:sldId id="460" r:id="rId7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78D269-67C3-4FC1-9C11-D9C10AEB463E}">
          <p14:sldIdLst>
            <p14:sldId id="350"/>
            <p14:sldId id="435"/>
            <p14:sldId id="508"/>
            <p14:sldId id="516"/>
            <p14:sldId id="518"/>
            <p14:sldId id="460"/>
          </p14:sldIdLst>
        </p14:section>
        <p14:section name="Untitled Section" id="{B982CA47-65AF-4498-BAA3-BD3AE9C16175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  <p:cmAuthor id="2" name="Qualcomm User" initials="QU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3535"/>
    <a:srgbClr val="89B259"/>
    <a:srgbClr val="7592C3"/>
    <a:srgbClr val="BC443A"/>
    <a:srgbClr val="A2A2A2"/>
    <a:srgbClr val="3E3233"/>
    <a:srgbClr val="333333"/>
    <a:srgbClr val="7C7570"/>
    <a:srgbClr val="678D32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5" autoAdjust="0"/>
    <p:restoredTop sz="81449" autoAdjust="0"/>
  </p:normalViewPr>
  <p:slideViewPr>
    <p:cSldViewPr>
      <p:cViewPr>
        <p:scale>
          <a:sx n="100" d="100"/>
          <a:sy n="100" d="100"/>
        </p:scale>
        <p:origin x="-1338" y="-72"/>
      </p:cViewPr>
      <p:guideLst>
        <p:guide orient="horz" pos="4024"/>
        <p:guide pos="155"/>
      </p:guideLst>
    </p:cSldViewPr>
  </p:slideViewPr>
  <p:outlineViewPr>
    <p:cViewPr>
      <p:scale>
        <a:sx n="33" d="100"/>
        <a:sy n="33" d="100"/>
      </p:scale>
      <p:origin x="0" y="3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67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5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tx2"/>
                </a:solidFill>
              </a:rPr>
              <a:t>PAGE</a:t>
            </a:r>
            <a:r>
              <a:rPr lang="en-US" sz="60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JCTVC-E401</a:t>
            </a:r>
            <a:endParaRPr lang="en-US"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PAGE</a:t>
            </a:r>
            <a:r>
              <a:rPr lang="en-US" sz="60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dirty="0" smtClean="0">
                <a:solidFill>
                  <a:srgbClr val="FF0000"/>
                </a:solidFill>
              </a:rPr>
              <a:t>JCT3V-H0136</a:t>
            </a:r>
            <a:r>
              <a:rPr lang="en-US" sz="3000" dirty="0" smtClean="0"/>
              <a:t>: </a:t>
            </a:r>
            <a:r>
              <a:rPr lang="en-CA" sz="3200" b="1" dirty="0"/>
              <a:t>Constraints for depth modeling modes</a:t>
            </a:r>
            <a:endParaRPr lang="en-US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Hongbin Liu, Ying Chen (Qualcomm)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Summary</a:t>
            </a:r>
            <a:endParaRPr lang="en-US" sz="3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Proposes </a:t>
            </a:r>
            <a:r>
              <a:rPr lang="en-US" dirty="0"/>
              <a:t>to constrain </a:t>
            </a:r>
            <a:r>
              <a:rPr lang="en-US" dirty="0" smtClean="0"/>
              <a:t>split </a:t>
            </a:r>
            <a:r>
              <a:rPr lang="en-US" dirty="0"/>
              <a:t>depth of the associated transform tree of DMM </a:t>
            </a:r>
            <a:r>
              <a:rPr lang="en-US" dirty="0" smtClean="0"/>
              <a:t>(depth modeling mode) coded PU to be zero</a:t>
            </a:r>
            <a:endParaRPr lang="en-US" sz="2200" dirty="0" smtClean="0"/>
          </a:p>
          <a:p>
            <a:pPr lvl="1"/>
            <a:endParaRPr lang="en-US" dirty="0" smtClean="0"/>
          </a:p>
          <a:p>
            <a:pPr marL="169863" lvl="1">
              <a:buClr>
                <a:schemeClr val="accent2"/>
              </a:buClr>
            </a:pPr>
            <a:endParaRPr lang="en-US" sz="2200" dirty="0" smtClean="0">
              <a:ea typeface="+mn-ea"/>
            </a:endParaRPr>
          </a:p>
          <a:p>
            <a:pPr marL="169863" lvl="1">
              <a:buClr>
                <a:schemeClr val="accent2"/>
              </a:buClr>
            </a:pPr>
            <a:r>
              <a:rPr lang="en-US" sz="2200" dirty="0" smtClean="0"/>
              <a:t>Coding performance</a:t>
            </a:r>
          </a:p>
          <a:p>
            <a:pPr lvl="1"/>
            <a:r>
              <a:rPr lang="en-US" dirty="0" smtClean="0"/>
              <a:t>Has no impact on coding performance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Depth modeling mode: split a PU into two partitions</a:t>
            </a:r>
          </a:p>
          <a:p>
            <a:pPr lvl="0" hangingPunct="0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77250" y="1835205"/>
            <a:ext cx="2743200" cy="2743200"/>
            <a:chOff x="777250" y="2214680"/>
            <a:chExt cx="1828800" cy="1828800"/>
          </a:xfrm>
        </p:grpSpPr>
        <p:graphicFrame>
          <p:nvGraphicFramePr>
            <p:cNvPr id="14" name="Objec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08101834"/>
                </p:ext>
              </p:extLst>
            </p:nvPr>
          </p:nvGraphicFramePr>
          <p:xfrm>
            <a:off x="777250" y="2214680"/>
            <a:ext cx="182880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4" name="Worksheet" r:id="rId4" imgW="4886412" imgH="2371648" progId="Excel.Sheet.12">
                    <p:embed/>
                  </p:oleObj>
                </mc:Choice>
                <mc:Fallback>
                  <p:oleObj name="Worksheet" r:id="rId4" imgW="4886412" imgH="2371648" progId="Excel.Sheet.12">
                    <p:embed/>
                    <p:pic>
                      <p:nvPicPr>
                        <p:cNvPr id="0" name="Object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7250" y="2214680"/>
                          <a:ext cx="1828800" cy="1828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"/>
            <p:cNvSpPr txBox="1">
              <a:spLocks/>
            </p:cNvSpPr>
            <p:nvPr/>
          </p:nvSpPr>
          <p:spPr>
            <a:xfrm>
              <a:off x="1839780" y="3190875"/>
              <a:ext cx="474980" cy="433070"/>
            </a:xfrm>
            <a:prstGeom prst="rect">
              <a:avLst/>
            </a:prstGeom>
            <a:noFill/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200" b="1" i="1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P</a:t>
              </a:r>
              <a:r>
                <a:rPr lang="en-US" sz="2200" b="1" i="1" baseline="-25000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1</a:t>
              </a:r>
              <a:endParaRPr lang="en-US" sz="1100">
                <a:effectLst/>
                <a:ea typeface="宋体"/>
                <a:cs typeface="Times New Roman"/>
              </a:endParaRPr>
            </a:p>
          </p:txBody>
        </p:sp>
        <p:sp>
          <p:nvSpPr>
            <p:cNvPr id="17" name="Text Box 4"/>
            <p:cNvSpPr txBox="1">
              <a:spLocks/>
            </p:cNvSpPr>
            <p:nvPr/>
          </p:nvSpPr>
          <p:spPr>
            <a:xfrm>
              <a:off x="1080830" y="2518260"/>
              <a:ext cx="474980" cy="43307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200" b="1" i="1">
                  <a:effectLst/>
                  <a:ea typeface="宋体"/>
                  <a:cs typeface="Times New Roman"/>
                </a:rPr>
                <a:t>P</a:t>
              </a:r>
              <a:r>
                <a:rPr lang="en-US" sz="2200" b="1" i="1" baseline="-25000">
                  <a:effectLst/>
                  <a:ea typeface="宋体"/>
                  <a:cs typeface="Times New Roman"/>
                </a:rPr>
                <a:t>0</a:t>
              </a:r>
              <a:endParaRPr lang="en-US" sz="1100">
                <a:effectLst/>
                <a:ea typeface="宋体"/>
                <a:cs typeface="Times New Roman"/>
              </a:endParaRPr>
            </a:p>
          </p:txBody>
        </p:sp>
        <p:cxnSp>
          <p:nvCxnSpPr>
            <p:cNvPr id="18" name="Straight Connector 17"/>
            <p:cNvCxnSpPr>
              <a:cxnSpLocks/>
            </p:cNvCxnSpPr>
            <p:nvPr/>
          </p:nvCxnSpPr>
          <p:spPr>
            <a:xfrm flipH="1">
              <a:off x="787075" y="2284195"/>
              <a:ext cx="1811655" cy="1751965"/>
            </a:xfrm>
            <a:prstGeom prst="line">
              <a:avLst/>
            </a:prstGeom>
            <a:ln w="2540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658496" y="471921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DMM1</a:t>
            </a:r>
            <a:endParaRPr lang="en-US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987051" y="1835205"/>
            <a:ext cx="2764155" cy="2790780"/>
            <a:chOff x="4949795" y="1911100"/>
            <a:chExt cx="1842770" cy="1860520"/>
          </a:xfrm>
        </p:grpSpPr>
        <p:graphicFrame>
          <p:nvGraphicFramePr>
            <p:cNvPr id="21" name="Object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63654305"/>
                </p:ext>
              </p:extLst>
            </p:nvPr>
          </p:nvGraphicFramePr>
          <p:xfrm>
            <a:off x="4951475" y="1919748"/>
            <a:ext cx="1828800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5" name="Worksheet" r:id="rId6" imgW="4886412" imgH="2371648" progId="Excel.Sheet.12">
                    <p:embed/>
                  </p:oleObj>
                </mc:Choice>
                <mc:Fallback>
                  <p:oleObj name="Worksheet" r:id="rId6" imgW="4886412" imgH="2371648" progId="Excel.Sheet.12">
                    <p:embed/>
                    <p:pic>
                      <p:nvPicPr>
                        <p:cNvPr id="0" name="Object 1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1475" y="1919748"/>
                          <a:ext cx="1828800" cy="1828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7"/>
            <p:cNvSpPr txBox="1">
              <a:spLocks/>
            </p:cNvSpPr>
            <p:nvPr/>
          </p:nvSpPr>
          <p:spPr>
            <a:xfrm>
              <a:off x="5330950" y="2288035"/>
              <a:ext cx="474980" cy="43307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200" b="1" i="1">
                  <a:effectLst/>
                  <a:ea typeface="宋体"/>
                  <a:cs typeface="Times New Roman"/>
                </a:rPr>
                <a:t>P</a:t>
              </a:r>
              <a:r>
                <a:rPr lang="en-US" sz="2200" b="1" i="1" baseline="-25000">
                  <a:effectLst/>
                  <a:ea typeface="宋体"/>
                  <a:cs typeface="Times New Roman"/>
                </a:rPr>
                <a:t>0</a:t>
              </a:r>
              <a:endParaRPr lang="en-US" sz="1100">
                <a:effectLst/>
                <a:ea typeface="宋体"/>
                <a:cs typeface="Times New Roman"/>
              </a:endParaRPr>
            </a:p>
          </p:txBody>
        </p:sp>
        <p:sp>
          <p:nvSpPr>
            <p:cNvPr id="24" name="Text Box 10"/>
            <p:cNvSpPr txBox="1">
              <a:spLocks/>
            </p:cNvSpPr>
            <p:nvPr/>
          </p:nvSpPr>
          <p:spPr>
            <a:xfrm>
              <a:off x="5748780" y="3169640"/>
              <a:ext cx="474980" cy="43307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200" b="1" i="1" dirty="0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P</a:t>
              </a:r>
              <a:r>
                <a:rPr lang="en-US" sz="2200" b="1" i="1" baseline="-25000" dirty="0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1</a:t>
              </a:r>
              <a:endParaRPr lang="en-US" sz="1100" dirty="0">
                <a:effectLst/>
                <a:ea typeface="宋体"/>
                <a:cs typeface="Times New Roman"/>
              </a:endParaRPr>
            </a:p>
          </p:txBody>
        </p:sp>
        <p:sp>
          <p:nvSpPr>
            <p:cNvPr id="25" name="Text Box 10"/>
            <p:cNvSpPr txBox="1">
              <a:spLocks/>
            </p:cNvSpPr>
            <p:nvPr/>
          </p:nvSpPr>
          <p:spPr>
            <a:xfrm>
              <a:off x="6317585" y="1911100"/>
              <a:ext cx="474980" cy="43307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200" b="1" i="1" dirty="0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P</a:t>
              </a:r>
              <a:r>
                <a:rPr lang="en-US" sz="2200" b="1" i="1" baseline="-25000" dirty="0">
                  <a:solidFill>
                    <a:srgbClr val="FFFFFF"/>
                  </a:solidFill>
                  <a:effectLst/>
                  <a:ea typeface="宋体"/>
                  <a:cs typeface="Times New Roman"/>
                </a:rPr>
                <a:t>1</a:t>
              </a:r>
              <a:endParaRPr lang="en-US" sz="1100" dirty="0">
                <a:effectLst/>
                <a:ea typeface="宋体"/>
                <a:cs typeface="Times New Roman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>
            <a:xfrm>
              <a:off x="4949795" y="2827375"/>
              <a:ext cx="1842770" cy="944245"/>
            </a:xfrm>
            <a:custGeom>
              <a:avLst/>
              <a:gdLst>
                <a:gd name="connsiteX0" fmla="*/ 0 w 1907767"/>
                <a:gd name="connsiteY0" fmla="*/ 974696 h 974696"/>
                <a:gd name="connsiteX1" fmla="*/ 194734 w 1907767"/>
                <a:gd name="connsiteY1" fmla="*/ 585229 h 974696"/>
                <a:gd name="connsiteX2" fmla="*/ 702734 w 1907767"/>
                <a:gd name="connsiteY2" fmla="*/ 212696 h 974696"/>
                <a:gd name="connsiteX3" fmla="*/ 889000 w 1907767"/>
                <a:gd name="connsiteY3" fmla="*/ 17962 h 974696"/>
                <a:gd name="connsiteX4" fmla="*/ 1363134 w 1907767"/>
                <a:gd name="connsiteY4" fmla="*/ 51829 h 974696"/>
                <a:gd name="connsiteX5" fmla="*/ 1591734 w 1907767"/>
                <a:gd name="connsiteY5" fmla="*/ 398962 h 974696"/>
                <a:gd name="connsiteX6" fmla="*/ 1854200 w 1907767"/>
                <a:gd name="connsiteY6" fmla="*/ 576762 h 974696"/>
                <a:gd name="connsiteX7" fmla="*/ 1905000 w 1907767"/>
                <a:gd name="connsiteY7" fmla="*/ 602162 h 974696"/>
                <a:gd name="connsiteX8" fmla="*/ 1896534 w 1907767"/>
                <a:gd name="connsiteY8" fmla="*/ 602162 h 974696"/>
                <a:gd name="connsiteX0" fmla="*/ 0 w 1907767"/>
                <a:gd name="connsiteY0" fmla="*/ 974696 h 974696"/>
                <a:gd name="connsiteX1" fmla="*/ 254007 w 1907767"/>
                <a:gd name="connsiteY1" fmla="*/ 644533 h 974696"/>
                <a:gd name="connsiteX2" fmla="*/ 702734 w 1907767"/>
                <a:gd name="connsiteY2" fmla="*/ 212696 h 974696"/>
                <a:gd name="connsiteX3" fmla="*/ 889000 w 1907767"/>
                <a:gd name="connsiteY3" fmla="*/ 17962 h 974696"/>
                <a:gd name="connsiteX4" fmla="*/ 1363134 w 1907767"/>
                <a:gd name="connsiteY4" fmla="*/ 51829 h 974696"/>
                <a:gd name="connsiteX5" fmla="*/ 1591734 w 1907767"/>
                <a:gd name="connsiteY5" fmla="*/ 398962 h 974696"/>
                <a:gd name="connsiteX6" fmla="*/ 1854200 w 1907767"/>
                <a:gd name="connsiteY6" fmla="*/ 576762 h 974696"/>
                <a:gd name="connsiteX7" fmla="*/ 1905000 w 1907767"/>
                <a:gd name="connsiteY7" fmla="*/ 602162 h 974696"/>
                <a:gd name="connsiteX8" fmla="*/ 1896534 w 1907767"/>
                <a:gd name="connsiteY8" fmla="*/ 602162 h 974696"/>
                <a:gd name="connsiteX0" fmla="*/ 0 w 1907767"/>
                <a:gd name="connsiteY0" fmla="*/ 961885 h 961885"/>
                <a:gd name="connsiteX1" fmla="*/ 254007 w 1907767"/>
                <a:gd name="connsiteY1" fmla="*/ 631722 h 961885"/>
                <a:gd name="connsiteX2" fmla="*/ 702734 w 1907767"/>
                <a:gd name="connsiteY2" fmla="*/ 199885 h 961885"/>
                <a:gd name="connsiteX3" fmla="*/ 889000 w 1907767"/>
                <a:gd name="connsiteY3" fmla="*/ 5151 h 961885"/>
                <a:gd name="connsiteX4" fmla="*/ 830679 w 1907767"/>
                <a:gd name="connsiteY4" fmla="*/ 54964 h 961885"/>
                <a:gd name="connsiteX5" fmla="*/ 1363134 w 1907767"/>
                <a:gd name="connsiteY5" fmla="*/ 39018 h 961885"/>
                <a:gd name="connsiteX6" fmla="*/ 1591734 w 1907767"/>
                <a:gd name="connsiteY6" fmla="*/ 386151 h 961885"/>
                <a:gd name="connsiteX7" fmla="*/ 1854200 w 1907767"/>
                <a:gd name="connsiteY7" fmla="*/ 563951 h 961885"/>
                <a:gd name="connsiteX8" fmla="*/ 1905000 w 1907767"/>
                <a:gd name="connsiteY8" fmla="*/ 589351 h 961885"/>
                <a:gd name="connsiteX9" fmla="*/ 1896534 w 1907767"/>
                <a:gd name="connsiteY9" fmla="*/ 589351 h 961885"/>
                <a:gd name="connsiteX0" fmla="*/ 0 w 1907767"/>
                <a:gd name="connsiteY0" fmla="*/ 962945 h 962945"/>
                <a:gd name="connsiteX1" fmla="*/ 254007 w 1907767"/>
                <a:gd name="connsiteY1" fmla="*/ 632782 h 962945"/>
                <a:gd name="connsiteX2" fmla="*/ 702734 w 1907767"/>
                <a:gd name="connsiteY2" fmla="*/ 200945 h 962945"/>
                <a:gd name="connsiteX3" fmla="*/ 889000 w 1907767"/>
                <a:gd name="connsiteY3" fmla="*/ 6211 h 962945"/>
                <a:gd name="connsiteX4" fmla="*/ 939912 w 1907767"/>
                <a:gd name="connsiteY4" fmla="*/ 47548 h 962945"/>
                <a:gd name="connsiteX5" fmla="*/ 1363134 w 1907767"/>
                <a:gd name="connsiteY5" fmla="*/ 40078 h 962945"/>
                <a:gd name="connsiteX6" fmla="*/ 1591734 w 1907767"/>
                <a:gd name="connsiteY6" fmla="*/ 387211 h 962945"/>
                <a:gd name="connsiteX7" fmla="*/ 1854200 w 1907767"/>
                <a:gd name="connsiteY7" fmla="*/ 565011 h 962945"/>
                <a:gd name="connsiteX8" fmla="*/ 1905000 w 1907767"/>
                <a:gd name="connsiteY8" fmla="*/ 590411 h 962945"/>
                <a:gd name="connsiteX9" fmla="*/ 1896534 w 1907767"/>
                <a:gd name="connsiteY9" fmla="*/ 590411 h 962945"/>
                <a:gd name="connsiteX0" fmla="*/ 0 w 1907767"/>
                <a:gd name="connsiteY0" fmla="*/ 945164 h 945164"/>
                <a:gd name="connsiteX1" fmla="*/ 254007 w 1907767"/>
                <a:gd name="connsiteY1" fmla="*/ 615001 h 945164"/>
                <a:gd name="connsiteX2" fmla="*/ 702734 w 1907767"/>
                <a:gd name="connsiteY2" fmla="*/ 183164 h 945164"/>
                <a:gd name="connsiteX3" fmla="*/ 830679 w 1907767"/>
                <a:gd name="connsiteY3" fmla="*/ 90127 h 945164"/>
                <a:gd name="connsiteX4" fmla="*/ 939912 w 1907767"/>
                <a:gd name="connsiteY4" fmla="*/ 29767 h 945164"/>
                <a:gd name="connsiteX5" fmla="*/ 1363134 w 1907767"/>
                <a:gd name="connsiteY5" fmla="*/ 22297 h 945164"/>
                <a:gd name="connsiteX6" fmla="*/ 1591734 w 1907767"/>
                <a:gd name="connsiteY6" fmla="*/ 369430 h 945164"/>
                <a:gd name="connsiteX7" fmla="*/ 1854200 w 1907767"/>
                <a:gd name="connsiteY7" fmla="*/ 547230 h 945164"/>
                <a:gd name="connsiteX8" fmla="*/ 1905000 w 1907767"/>
                <a:gd name="connsiteY8" fmla="*/ 572630 h 945164"/>
                <a:gd name="connsiteX9" fmla="*/ 1896534 w 1907767"/>
                <a:gd name="connsiteY9" fmla="*/ 572630 h 945164"/>
                <a:gd name="connsiteX0" fmla="*/ 0 w 1907767"/>
                <a:gd name="connsiteY0" fmla="*/ 945164 h 945164"/>
                <a:gd name="connsiteX1" fmla="*/ 254007 w 1907767"/>
                <a:gd name="connsiteY1" fmla="*/ 615001 h 945164"/>
                <a:gd name="connsiteX2" fmla="*/ 575719 w 1907767"/>
                <a:gd name="connsiteY2" fmla="*/ 276388 h 945164"/>
                <a:gd name="connsiteX3" fmla="*/ 830679 w 1907767"/>
                <a:gd name="connsiteY3" fmla="*/ 90127 h 945164"/>
                <a:gd name="connsiteX4" fmla="*/ 939912 w 1907767"/>
                <a:gd name="connsiteY4" fmla="*/ 29767 h 945164"/>
                <a:gd name="connsiteX5" fmla="*/ 1363134 w 1907767"/>
                <a:gd name="connsiteY5" fmla="*/ 22297 h 945164"/>
                <a:gd name="connsiteX6" fmla="*/ 1591734 w 1907767"/>
                <a:gd name="connsiteY6" fmla="*/ 369430 h 945164"/>
                <a:gd name="connsiteX7" fmla="*/ 1854200 w 1907767"/>
                <a:gd name="connsiteY7" fmla="*/ 547230 h 945164"/>
                <a:gd name="connsiteX8" fmla="*/ 1905000 w 1907767"/>
                <a:gd name="connsiteY8" fmla="*/ 572630 h 945164"/>
                <a:gd name="connsiteX9" fmla="*/ 1896534 w 1907767"/>
                <a:gd name="connsiteY9" fmla="*/ 572630 h 945164"/>
                <a:gd name="connsiteX0" fmla="*/ 0 w 1907767"/>
                <a:gd name="connsiteY0" fmla="*/ 945164 h 945164"/>
                <a:gd name="connsiteX1" fmla="*/ 254007 w 1907767"/>
                <a:gd name="connsiteY1" fmla="*/ 615001 h 945164"/>
                <a:gd name="connsiteX2" fmla="*/ 575719 w 1907767"/>
                <a:gd name="connsiteY2" fmla="*/ 276388 h 945164"/>
                <a:gd name="connsiteX3" fmla="*/ 770559 w 1907767"/>
                <a:gd name="connsiteY3" fmla="*/ 90127 h 945164"/>
                <a:gd name="connsiteX4" fmla="*/ 939912 w 1907767"/>
                <a:gd name="connsiteY4" fmla="*/ 29767 h 945164"/>
                <a:gd name="connsiteX5" fmla="*/ 1363134 w 1907767"/>
                <a:gd name="connsiteY5" fmla="*/ 22297 h 945164"/>
                <a:gd name="connsiteX6" fmla="*/ 1591734 w 1907767"/>
                <a:gd name="connsiteY6" fmla="*/ 369430 h 945164"/>
                <a:gd name="connsiteX7" fmla="*/ 1854200 w 1907767"/>
                <a:gd name="connsiteY7" fmla="*/ 547230 h 945164"/>
                <a:gd name="connsiteX8" fmla="*/ 1905000 w 1907767"/>
                <a:gd name="connsiteY8" fmla="*/ 572630 h 945164"/>
                <a:gd name="connsiteX9" fmla="*/ 1896534 w 1907767"/>
                <a:gd name="connsiteY9" fmla="*/ 572630 h 94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7767" h="945164">
                  <a:moveTo>
                    <a:pt x="0" y="945164"/>
                  </a:moveTo>
                  <a:cubicBezTo>
                    <a:pt x="38806" y="813930"/>
                    <a:pt x="158054" y="726464"/>
                    <a:pt x="254007" y="615001"/>
                  </a:cubicBezTo>
                  <a:cubicBezTo>
                    <a:pt x="349960" y="503538"/>
                    <a:pt x="489627" y="363867"/>
                    <a:pt x="575719" y="276388"/>
                  </a:cubicBezTo>
                  <a:cubicBezTo>
                    <a:pt x="661811" y="188909"/>
                    <a:pt x="709860" y="131231"/>
                    <a:pt x="770559" y="90127"/>
                  </a:cubicBezTo>
                  <a:cubicBezTo>
                    <a:pt x="831258" y="49023"/>
                    <a:pt x="860890" y="24123"/>
                    <a:pt x="939912" y="29767"/>
                  </a:cubicBezTo>
                  <a:cubicBezTo>
                    <a:pt x="1018934" y="35411"/>
                    <a:pt x="1254497" y="-34313"/>
                    <a:pt x="1363134" y="22297"/>
                  </a:cubicBezTo>
                  <a:cubicBezTo>
                    <a:pt x="1471771" y="78907"/>
                    <a:pt x="1509890" y="281941"/>
                    <a:pt x="1591734" y="369430"/>
                  </a:cubicBezTo>
                  <a:cubicBezTo>
                    <a:pt x="1673578" y="456919"/>
                    <a:pt x="1801989" y="513363"/>
                    <a:pt x="1854200" y="547230"/>
                  </a:cubicBezTo>
                  <a:cubicBezTo>
                    <a:pt x="1906411" y="581097"/>
                    <a:pt x="1897944" y="568397"/>
                    <a:pt x="1905000" y="572630"/>
                  </a:cubicBezTo>
                  <a:cubicBezTo>
                    <a:pt x="1912056" y="576863"/>
                    <a:pt x="1904295" y="574746"/>
                    <a:pt x="1896534" y="57263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>
            <a:xfrm>
              <a:off x="6282660" y="1941935"/>
              <a:ext cx="509905" cy="448945"/>
            </a:xfrm>
            <a:custGeom>
              <a:avLst/>
              <a:gdLst>
                <a:gd name="connsiteX0" fmla="*/ 30958 w 530492"/>
                <a:gd name="connsiteY0" fmla="*/ 0 h 494387"/>
                <a:gd name="connsiteX1" fmla="*/ 30958 w 530492"/>
                <a:gd name="connsiteY1" fmla="*/ 330200 h 494387"/>
                <a:gd name="connsiteX2" fmla="*/ 352692 w 530492"/>
                <a:gd name="connsiteY2" fmla="*/ 491066 h 494387"/>
                <a:gd name="connsiteX3" fmla="*/ 530492 w 530492"/>
                <a:gd name="connsiteY3" fmla="*/ 423333 h 494387"/>
                <a:gd name="connsiteX0" fmla="*/ 11996 w 511530"/>
                <a:gd name="connsiteY0" fmla="*/ 0 h 493943"/>
                <a:gd name="connsiteX1" fmla="*/ 58123 w 511530"/>
                <a:gd name="connsiteY1" fmla="*/ 338673 h 493943"/>
                <a:gd name="connsiteX2" fmla="*/ 333730 w 511530"/>
                <a:gd name="connsiteY2" fmla="*/ 491066 h 493943"/>
                <a:gd name="connsiteX3" fmla="*/ 511530 w 511530"/>
                <a:gd name="connsiteY3" fmla="*/ 423333 h 493943"/>
                <a:gd name="connsiteX0" fmla="*/ 10976 w 510510"/>
                <a:gd name="connsiteY0" fmla="*/ 0 h 449425"/>
                <a:gd name="connsiteX1" fmla="*/ 57103 w 510510"/>
                <a:gd name="connsiteY1" fmla="*/ 338673 h 449425"/>
                <a:gd name="connsiteX2" fmla="*/ 298819 w 510510"/>
                <a:gd name="connsiteY2" fmla="*/ 433551 h 449425"/>
                <a:gd name="connsiteX3" fmla="*/ 510510 w 510510"/>
                <a:gd name="connsiteY3" fmla="*/ 423333 h 44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510" h="449425">
                  <a:moveTo>
                    <a:pt x="10976" y="0"/>
                  </a:moveTo>
                  <a:cubicBezTo>
                    <a:pt x="-15835" y="124178"/>
                    <a:pt x="9129" y="266415"/>
                    <a:pt x="57103" y="338673"/>
                  </a:cubicBezTo>
                  <a:cubicBezTo>
                    <a:pt x="105077" y="410932"/>
                    <a:pt x="223251" y="419441"/>
                    <a:pt x="298819" y="433551"/>
                  </a:cubicBezTo>
                  <a:cubicBezTo>
                    <a:pt x="374387" y="447661"/>
                    <a:pt x="463238" y="464960"/>
                    <a:pt x="510510" y="42333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060406" y="471772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DMM4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5368147" cy="5314950"/>
          </a:xfrm>
        </p:spPr>
        <p:txBody>
          <a:bodyPr/>
          <a:lstStyle/>
          <a:p>
            <a:pPr lvl="0" hangingPunct="0"/>
            <a:r>
              <a:rPr lang="en-US" dirty="0" smtClean="0"/>
              <a:t>Problem</a:t>
            </a:r>
          </a:p>
          <a:p>
            <a:pPr lvl="1" hangingPunct="0"/>
            <a:r>
              <a:rPr lang="en-US" dirty="0" smtClean="0"/>
              <a:t>When split depth of the associated transform tree of DMM coded PU is larger than 0, the PU contains multiple partitions</a:t>
            </a:r>
          </a:p>
          <a:p>
            <a:pPr lvl="1" hangingPunct="0"/>
            <a:r>
              <a:rPr lang="en-US" dirty="0" smtClean="0"/>
              <a:t>In case delta DC is used, only two delta DC are coded for the PU but there are multiple partitions</a:t>
            </a:r>
          </a:p>
          <a:p>
            <a:pPr lvl="1" hangingPunct="0"/>
            <a:r>
              <a:rPr lang="en-US" dirty="0" smtClean="0"/>
              <a:t>In case transform units are of different block sizes, </a:t>
            </a:r>
            <a:r>
              <a:rPr lang="en-US" dirty="0" err="1" smtClean="0"/>
              <a:t>wedgelet</a:t>
            </a:r>
            <a:r>
              <a:rPr lang="en-US" dirty="0" smtClean="0"/>
              <a:t> index signaled in DMM1 coded PU maybe invalid for some transform unit</a:t>
            </a:r>
            <a:endParaRPr lang="en-US" dirty="0" smtClean="0"/>
          </a:p>
          <a:p>
            <a:pPr lvl="0" hangingPunct="0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35" y="1911100"/>
            <a:ext cx="3453222" cy="345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5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Proposed method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Constrain </a:t>
            </a:r>
            <a:r>
              <a:rPr lang="en-US" dirty="0"/>
              <a:t>split depth of the associated transform tree of DMM </a:t>
            </a:r>
            <a:r>
              <a:rPr lang="en-US" dirty="0" smtClean="0"/>
              <a:t>coded </a:t>
            </a:r>
            <a:r>
              <a:rPr lang="en-US" dirty="0"/>
              <a:t>PU to be zero</a:t>
            </a:r>
            <a:endParaRPr lang="en-US" sz="2200" dirty="0"/>
          </a:p>
          <a:p>
            <a:pPr lvl="0" hangingPunct="0"/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5" y="1759310"/>
            <a:ext cx="7817185" cy="398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10570</TotalTime>
  <Words>158</Words>
  <Application>Microsoft Office PowerPoint</Application>
  <PresentationFormat>On-screen Show (4:3)</PresentationFormat>
  <Paragraphs>34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QCT_2009_TEMPLATE_Confidential_FINAL</vt:lpstr>
      <vt:lpstr>Microsoft Excel Worksheet</vt:lpstr>
      <vt:lpstr>JCT3V-H0136: Constraints for depth modeling modes</vt:lpstr>
      <vt:lpstr>Summary</vt:lpstr>
      <vt:lpstr>Introduction</vt:lpstr>
      <vt:lpstr>Introduction</vt:lpstr>
      <vt:lpstr>Proposed method</vt:lpstr>
      <vt:lpstr>PowerPoint Presentation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G0119</cp:lastModifiedBy>
  <cp:revision>1487</cp:revision>
  <cp:lastPrinted>2005-08-27T17:58:21Z</cp:lastPrinted>
  <dcterms:created xsi:type="dcterms:W3CDTF">2009-11-28T03:23:23Z</dcterms:created>
  <dcterms:modified xsi:type="dcterms:W3CDTF">2014-03-30T08:12:33Z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830055780</vt:i4>
  </property>
  <property fmtid="{D5CDD505-2E9C-101B-9397-08002B2CF9AE}" pid="3" name="_NewReviewCycle">
    <vt:lpwstr/>
  </property>
  <property fmtid="{D5CDD505-2E9C-101B-9397-08002B2CF9AE}" pid="4" name="_EmailSubject">
    <vt:lpwstr>[JCT3V-F]QC14: CE3: deblocking</vt:lpwstr>
  </property>
  <property fmtid="{D5CDD505-2E9C-101B-9397-08002B2CF9AE}" pid="5" name="_AuthorEmail">
    <vt:lpwstr>lizhang@qti.qualcomm.com</vt:lpwstr>
  </property>
  <property fmtid="{D5CDD505-2E9C-101B-9397-08002B2CF9AE}" pid="6" name="_AuthorEmailDisplayName">
    <vt:lpwstr>Zhang, Li</vt:lpwstr>
  </property>
  <property fmtid="{D5CDD505-2E9C-101B-9397-08002B2CF9AE}" pid="7" name="_PreviousAdHocReviewCycleID">
    <vt:i4>2079739511</vt:i4>
  </property>
</Properties>
</file>