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50" r:id="rId2"/>
    <p:sldId id="435" r:id="rId3"/>
    <p:sldId id="508" r:id="rId4"/>
    <p:sldId id="518" r:id="rId5"/>
    <p:sldId id="519" r:id="rId6"/>
    <p:sldId id="521" r:id="rId7"/>
    <p:sldId id="460" r:id="rId8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C78D269-67C3-4FC1-9C11-D9C10AEB463E}">
          <p14:sldIdLst>
            <p14:sldId id="350"/>
            <p14:sldId id="435"/>
            <p14:sldId id="508"/>
            <p14:sldId id="518"/>
            <p14:sldId id="519"/>
            <p14:sldId id="521"/>
            <p14:sldId id="460"/>
          </p14:sldIdLst>
        </p14:section>
        <p14:section name="Untitled Section" id="{B982CA47-65AF-4498-BAA3-BD3AE9C16175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  <p:cmAuthor id="2" name="Qualcomm User" initials="QU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3535"/>
    <a:srgbClr val="89B259"/>
    <a:srgbClr val="7592C3"/>
    <a:srgbClr val="BC443A"/>
    <a:srgbClr val="A2A2A2"/>
    <a:srgbClr val="3E3233"/>
    <a:srgbClr val="333333"/>
    <a:srgbClr val="7C7570"/>
    <a:srgbClr val="678D32"/>
    <a:srgbClr val="97C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5" autoAdjust="0"/>
    <p:restoredTop sz="81449" autoAdjust="0"/>
  </p:normalViewPr>
  <p:slideViewPr>
    <p:cSldViewPr>
      <p:cViewPr varScale="1">
        <p:scale>
          <a:sx n="88" d="100"/>
          <a:sy n="88" d="100"/>
        </p:scale>
        <p:origin x="-1698" y="-108"/>
      </p:cViewPr>
      <p:guideLst>
        <p:guide orient="horz" pos="4024"/>
        <p:guide pos="155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7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tx2"/>
                </a:solidFill>
              </a:rPr>
              <a:t>PAGE</a:t>
            </a:r>
            <a:r>
              <a:rPr lang="en-US" sz="60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JCTVC-E401</a:t>
            </a:r>
            <a:endParaRPr lang="en-US" sz="12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PAGE</a:t>
            </a:r>
            <a:r>
              <a:rPr lang="en-US" sz="60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000" dirty="0" smtClean="0">
                <a:solidFill>
                  <a:srgbClr val="FF0000"/>
                </a:solidFill>
              </a:rPr>
              <a:t>JCT3V-H0134</a:t>
            </a:r>
            <a:r>
              <a:rPr lang="en-US" sz="3000" dirty="0" smtClean="0"/>
              <a:t>: </a:t>
            </a:r>
            <a:r>
              <a:rPr lang="en-CA" sz="3200" b="1" dirty="0"/>
              <a:t>Simplifications for disparity derived depth coding</a:t>
            </a:r>
            <a:endParaRPr lang="en-US" sz="3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Qin Yu</a:t>
            </a:r>
            <a:r>
              <a:rPr lang="en-US" dirty="0"/>
              <a:t>, Ying Chen, Hongbin Liu, </a:t>
            </a:r>
            <a:r>
              <a:rPr lang="en-US" dirty="0" smtClean="0"/>
              <a:t>Siwei Ma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Summary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</a:t>
            </a:r>
            <a:r>
              <a:rPr lang="en-US" dirty="0"/>
              <a:t>following three </a:t>
            </a:r>
            <a:r>
              <a:rPr lang="en-US" dirty="0" smtClean="0"/>
              <a:t>aspects </a:t>
            </a:r>
            <a:r>
              <a:rPr lang="en-US" dirty="0" smtClean="0"/>
              <a:t>to simplify disparity derived depth (DDD) coding</a:t>
            </a:r>
          </a:p>
          <a:p>
            <a:pPr lvl="1"/>
            <a:r>
              <a:rPr lang="en-US" dirty="0" smtClean="0"/>
              <a:t>Remove multiplication in DDD by constructing a look-up to map disparity to depth value</a:t>
            </a:r>
          </a:p>
          <a:p>
            <a:pPr lvl="1"/>
            <a:r>
              <a:rPr lang="en-US" dirty="0" smtClean="0"/>
              <a:t>Remove the possible additional motion information access in DDD by reusing motion information that is already accessed in other merge candidate</a:t>
            </a:r>
          </a:p>
          <a:p>
            <a:pPr lvl="1"/>
            <a:r>
              <a:rPr lang="en-US" dirty="0" smtClean="0"/>
              <a:t>Apply DDD on for partition </a:t>
            </a:r>
            <a:r>
              <a:rPr lang="en-US" smtClean="0"/>
              <a:t>mode 2Nx2N</a:t>
            </a:r>
            <a:endParaRPr lang="en-US" dirty="0" smtClean="0"/>
          </a:p>
          <a:p>
            <a:pPr lvl="1"/>
            <a:endParaRPr lang="en-US" dirty="0" smtClean="0"/>
          </a:p>
          <a:p>
            <a:pPr marL="169863" lvl="1">
              <a:buClr>
                <a:schemeClr val="accent2"/>
              </a:buClr>
            </a:pPr>
            <a:endParaRPr lang="en-US" sz="2200" dirty="0" smtClean="0">
              <a:ea typeface="+mn-ea"/>
            </a:endParaRPr>
          </a:p>
          <a:p>
            <a:pPr marL="169863" lvl="1">
              <a:buClr>
                <a:schemeClr val="accent2"/>
              </a:buClr>
            </a:pPr>
            <a:r>
              <a:rPr lang="en-US" sz="2200" dirty="0" smtClean="0"/>
              <a:t>Coding performance</a:t>
            </a:r>
          </a:p>
          <a:p>
            <a:pPr lvl="1"/>
            <a:r>
              <a:rPr lang="en-US" dirty="0" smtClean="0"/>
              <a:t>Negligible </a:t>
            </a:r>
            <a:r>
              <a:rPr lang="en-US" dirty="0" smtClean="0"/>
              <a:t>impact </a:t>
            </a:r>
            <a:r>
              <a:rPr lang="en-US" dirty="0" smtClean="0"/>
              <a:t>on </a:t>
            </a:r>
            <a:r>
              <a:rPr lang="en-US" dirty="0" smtClean="0"/>
              <a:t>coding performance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1" dirty="0"/>
              <a:t>Problem in DDD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 smtClean="0"/>
              <a:t>Multiplication is required to map disparity vector to depth value</a:t>
            </a:r>
            <a:endParaRPr lang="en-US" dirty="0" smtClean="0"/>
          </a:p>
          <a:p>
            <a:pPr marL="0" indent="0" hangingPunct="0">
              <a:buNone/>
            </a:pPr>
            <a:r>
              <a:rPr lang="en-GB" dirty="0" smtClean="0"/>
              <a:t>Clip3</a:t>
            </a:r>
            <a:r>
              <a:rPr lang="en-GB" dirty="0"/>
              <a:t>( 0, ( 1  &lt;&lt;  </a:t>
            </a:r>
            <a:r>
              <a:rPr lang="en-GB" dirty="0" err="1"/>
              <a:t>bitDepth</a:t>
            </a:r>
            <a:r>
              <a:rPr lang="en-US" baseline="-25000" dirty="0"/>
              <a:t>Y</a:t>
            </a:r>
            <a:r>
              <a:rPr lang="en-GB" dirty="0"/>
              <a:t> ) − 1, ( ( </a:t>
            </a:r>
            <a:r>
              <a:rPr lang="en-GB" dirty="0" err="1">
                <a:solidFill>
                  <a:srgbClr val="FF0000"/>
                </a:solidFill>
              </a:rPr>
              <a:t>DispToDepthInvScale</a:t>
            </a:r>
            <a:r>
              <a:rPr lang="en-GB" dirty="0">
                <a:solidFill>
                  <a:srgbClr val="FF0000"/>
                </a:solidFill>
              </a:rPr>
              <a:t>[ j ] * d </a:t>
            </a:r>
            <a:r>
              <a:rPr lang="en-GB" dirty="0"/>
              <a:t>+ 	</a:t>
            </a:r>
            <a:br>
              <a:rPr lang="en-GB" dirty="0"/>
            </a:br>
            <a:r>
              <a:rPr lang="en-GB" dirty="0"/>
              <a:t>	</a:t>
            </a:r>
            <a:r>
              <a:rPr lang="en-GB" dirty="0" err="1"/>
              <a:t>DispToDepthInvOffset</a:t>
            </a:r>
            <a:r>
              <a:rPr lang="en-GB" dirty="0"/>
              <a:t>[ j ] ) &gt;&gt; </a:t>
            </a:r>
            <a:r>
              <a:rPr lang="en-GB" dirty="0" err="1"/>
              <a:t>DispToDepthInvShift</a:t>
            </a:r>
            <a:r>
              <a:rPr lang="en-GB" dirty="0"/>
              <a:t>[ j ] ) )</a:t>
            </a:r>
            <a:endParaRPr lang="en-US" dirty="0"/>
          </a:p>
          <a:p>
            <a:pPr lvl="0" hangingPunct="0"/>
            <a:r>
              <a:rPr lang="en-US" dirty="0" smtClean="0"/>
              <a:t>May access motion information of an </a:t>
            </a:r>
            <a:r>
              <a:rPr lang="en-US" dirty="0"/>
              <a:t>additional </a:t>
            </a:r>
            <a:r>
              <a:rPr lang="en-US" dirty="0" smtClean="0"/>
              <a:t>texture block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94" name="Picture 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5" y="2509337"/>
            <a:ext cx="8973910" cy="365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42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Proposed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#1. Construct a look-up table (denoted by </a:t>
            </a:r>
            <a:r>
              <a:rPr lang="en-US" b="1" i="1" dirty="0" err="1" smtClean="0"/>
              <a:t>DispToDepth</a:t>
            </a:r>
            <a:r>
              <a:rPr lang="en-US" dirty="0" smtClean="0"/>
              <a:t>)</a:t>
            </a:r>
            <a:r>
              <a:rPr lang="en-US" dirty="0" smtClean="0"/>
              <a:t> to map disparity vector to depth value </a:t>
            </a:r>
          </a:p>
          <a:p>
            <a:pPr lvl="1"/>
            <a:r>
              <a:rPr lang="en-US" dirty="0" smtClean="0"/>
              <a:t>By using the look-up table that maps depth value to disparity vector (denoted by </a:t>
            </a:r>
            <a:r>
              <a:rPr lang="en-US" b="1" i="1" dirty="0" err="1" smtClean="0"/>
              <a:t>DepthToDisp</a:t>
            </a:r>
            <a:r>
              <a:rPr lang="en-US" dirty="0" smtClean="0"/>
              <a:t>) that is already in 3D-HEVC</a:t>
            </a:r>
            <a:endParaRPr lang="en-US" dirty="0"/>
          </a:p>
          <a:p>
            <a:pPr lvl="0" hangingPunct="0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957" y="2290575"/>
            <a:ext cx="6866086" cy="379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Proposed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#2 Use disparity vector of the center sub-PU that is already accessed in sub-PU MPI in DDD</a:t>
            </a:r>
          </a:p>
          <a:p>
            <a:endParaRPr lang="en-US" dirty="0"/>
          </a:p>
          <a:p>
            <a:r>
              <a:rPr lang="en-US" dirty="0" smtClean="0"/>
              <a:t>#3 Apply DDD to partition mode 2Nx2N</a:t>
            </a:r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0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Experimental </a:t>
            </a:r>
            <a:r>
              <a:rPr lang="en-US" b="1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</a:p>
          <a:p>
            <a:pPr lvl="1"/>
            <a:r>
              <a:rPr lang="en-US" dirty="0" smtClean="0"/>
              <a:t>CTC, HTM-10.0 r1</a:t>
            </a:r>
            <a:endParaRPr lang="en-US" dirty="0"/>
          </a:p>
          <a:p>
            <a:r>
              <a:rPr lang="en-US" dirty="0" smtClean="0"/>
              <a:t> Coding performance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to </a:t>
            </a:r>
            <a:r>
              <a:rPr lang="en-US" dirty="0" smtClean="0"/>
              <a:t>LGE and MTK for </a:t>
            </a:r>
            <a:r>
              <a:rPr lang="en-US" dirty="0" smtClean="0"/>
              <a:t>crosscheck </a:t>
            </a:r>
            <a:r>
              <a:rPr lang="en-US" dirty="0" smtClean="0"/>
              <a:t>(</a:t>
            </a:r>
            <a:r>
              <a:rPr lang="en-US" dirty="0"/>
              <a:t>JCT3V-H0197 and JCT3V-H0203)!</a:t>
            </a: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412402"/>
              </p:ext>
            </p:extLst>
          </p:nvPr>
        </p:nvGraphicFramePr>
        <p:xfrm>
          <a:off x="1232620" y="2214680"/>
          <a:ext cx="6982342" cy="3035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037"/>
                <a:gridCol w="1125861"/>
                <a:gridCol w="1125861"/>
                <a:gridCol w="1125861"/>
                <a:gridCol w="1125861"/>
                <a:gridCol w="1125861"/>
              </a:tblGrid>
              <a:tr h="1084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video 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video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video PSNR / video bitrate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video PSNR / total bitrate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synth PSNR / total bitrate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181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Aspect #1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-0.01%</a:t>
                      </a:r>
                    </a:p>
                  </a:txBody>
                  <a:tcPr marL="73025" marR="73025" marT="0" marB="0" anchor="b"/>
                </a:tc>
              </a:tr>
              <a:tr h="41813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Aspect # 1 + </a:t>
                      </a:r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#3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</a:tr>
              <a:tr h="44808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Aspect </a:t>
                      </a:r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#3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</a:tr>
              <a:tr h="66723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Aspect </a:t>
                      </a:r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#2 sub-PU size = 16x16</a:t>
                      </a:r>
                      <a:endParaRPr lang="en-US" sz="1400" b="1" u="none" strike="noStrike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0.00%</a:t>
                      </a:r>
                    </a:p>
                  </a:txBody>
                  <a:tcPr marL="73025" marR="73025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0.01%</a:t>
                      </a:r>
                    </a:p>
                  </a:txBody>
                  <a:tcPr marL="73025" marR="7302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7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10721</TotalTime>
  <Words>279</Words>
  <Application>Microsoft Office PowerPoint</Application>
  <PresentationFormat>On-screen Show (4:3)</PresentationFormat>
  <Paragraphs>77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QCT_2009_TEMPLATE_Confidential_FINAL</vt:lpstr>
      <vt:lpstr>JCT3V-H0134: Simplifications for disparity derived depth coding</vt:lpstr>
      <vt:lpstr>Summary</vt:lpstr>
      <vt:lpstr>Problem in DDD</vt:lpstr>
      <vt:lpstr>Proposed method</vt:lpstr>
      <vt:lpstr>Proposed method</vt:lpstr>
      <vt:lpstr>Experimental results</vt:lpstr>
      <vt:lpstr>PowerPoint Presentation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G0119</cp:lastModifiedBy>
  <cp:revision>1518</cp:revision>
  <cp:lastPrinted>2005-08-27T17:58:21Z</cp:lastPrinted>
  <dcterms:created xsi:type="dcterms:W3CDTF">2009-11-28T03:23:23Z</dcterms:created>
  <dcterms:modified xsi:type="dcterms:W3CDTF">2014-03-31T09:45:38Z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830055780</vt:i4>
  </property>
  <property fmtid="{D5CDD505-2E9C-101B-9397-08002B2CF9AE}" pid="3" name="_NewReviewCycle">
    <vt:lpwstr/>
  </property>
  <property fmtid="{D5CDD505-2E9C-101B-9397-08002B2CF9AE}" pid="4" name="_EmailSubject">
    <vt:lpwstr>[JCT3V-F]QC14: CE3: deblocking</vt:lpwstr>
  </property>
  <property fmtid="{D5CDD505-2E9C-101B-9397-08002B2CF9AE}" pid="5" name="_AuthorEmail">
    <vt:lpwstr>lizhang@qti.qualcomm.com</vt:lpwstr>
  </property>
  <property fmtid="{D5CDD505-2E9C-101B-9397-08002B2CF9AE}" pid="6" name="_AuthorEmailDisplayName">
    <vt:lpwstr>Zhang, Li</vt:lpwstr>
  </property>
  <property fmtid="{D5CDD505-2E9C-101B-9397-08002B2CF9AE}" pid="7" name="_PreviousAdHocReviewCycleID">
    <vt:i4>2079739511</vt:i4>
  </property>
</Properties>
</file>