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50" r:id="rId2"/>
    <p:sldId id="435" r:id="rId3"/>
    <p:sldId id="508" r:id="rId4"/>
    <p:sldId id="514" r:id="rId5"/>
    <p:sldId id="513" r:id="rId6"/>
    <p:sldId id="507" r:id="rId7"/>
    <p:sldId id="515" r:id="rId8"/>
    <p:sldId id="505" r:id="rId9"/>
    <p:sldId id="460" r:id="rId10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78D269-67C3-4FC1-9C11-D9C10AEB463E}">
          <p14:sldIdLst>
            <p14:sldId id="350"/>
            <p14:sldId id="435"/>
            <p14:sldId id="508"/>
            <p14:sldId id="514"/>
            <p14:sldId id="513"/>
            <p14:sldId id="507"/>
            <p14:sldId id="515"/>
            <p14:sldId id="505"/>
            <p14:sldId id="460"/>
          </p14:sldIdLst>
        </p14:section>
        <p14:section name="Untitled Section" id="{B982CA47-65AF-4498-BAA3-BD3AE9C16175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  <p:cmAuthor id="2" name="Qualcomm User" initials="QU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3535"/>
    <a:srgbClr val="89B259"/>
    <a:srgbClr val="7592C3"/>
    <a:srgbClr val="BC443A"/>
    <a:srgbClr val="A2A2A2"/>
    <a:srgbClr val="3E3233"/>
    <a:srgbClr val="333333"/>
    <a:srgbClr val="7C7570"/>
    <a:srgbClr val="678D32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05" autoAdjust="0"/>
    <p:restoredTop sz="81449" autoAdjust="0"/>
  </p:normalViewPr>
  <p:slideViewPr>
    <p:cSldViewPr>
      <p:cViewPr>
        <p:scale>
          <a:sx n="100" d="100"/>
          <a:sy n="100" d="100"/>
        </p:scale>
        <p:origin x="-1350" y="72"/>
      </p:cViewPr>
      <p:guideLst>
        <p:guide orient="horz" pos="4024"/>
        <p:guide pos="155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7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96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tx2"/>
                </a:solidFill>
              </a:rPr>
              <a:t>PAGE</a:t>
            </a:r>
            <a:r>
              <a:rPr lang="en-US" sz="60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JCTVC-E401</a:t>
            </a:r>
            <a:endParaRPr lang="en-US"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PAGE</a:t>
            </a:r>
            <a:r>
              <a:rPr lang="en-US" sz="60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dirty="0" smtClean="0">
                <a:solidFill>
                  <a:srgbClr val="FF0000"/>
                </a:solidFill>
              </a:rPr>
              <a:t>JCT3V-H0132</a:t>
            </a:r>
            <a:r>
              <a:rPr lang="en-US" sz="3000" dirty="0" smtClean="0"/>
              <a:t>: </a:t>
            </a:r>
            <a:r>
              <a:rPr lang="en-CA" sz="3200" b="1" dirty="0"/>
              <a:t>CE2 related: Simplification of Advanced Residual Prediction</a:t>
            </a:r>
            <a:endParaRPr lang="en-US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Hongbin Liu, Ying Chen (Qualcomm)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Summary</a:t>
            </a:r>
            <a:endParaRPr lang="en-US" sz="3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worst case of additional memory access in bi-directional ARP from 4 to 3</a:t>
            </a:r>
          </a:p>
          <a:p>
            <a:r>
              <a:rPr lang="en-US" dirty="0" smtClean="0"/>
              <a:t>Apply </a:t>
            </a:r>
            <a:r>
              <a:rPr lang="en-US" dirty="0" err="1" smtClean="0"/>
              <a:t>uni</a:t>
            </a:r>
            <a:r>
              <a:rPr lang="en-US" dirty="0" smtClean="0"/>
              <a:t>-directional ARP for 4x4 </a:t>
            </a:r>
            <a:r>
              <a:rPr lang="en-US" dirty="0" err="1" smtClean="0"/>
              <a:t>chroma</a:t>
            </a:r>
            <a:r>
              <a:rPr lang="en-US" dirty="0" smtClean="0"/>
              <a:t> block</a:t>
            </a:r>
          </a:p>
          <a:p>
            <a:endParaRPr lang="en-US" sz="2200" dirty="0" smtClean="0"/>
          </a:p>
          <a:p>
            <a:pPr lvl="1"/>
            <a:endParaRPr lang="en-US" dirty="0" smtClean="0"/>
          </a:p>
          <a:p>
            <a:pPr marL="169863" lvl="1">
              <a:buClr>
                <a:schemeClr val="accent2"/>
              </a:buClr>
            </a:pPr>
            <a:endParaRPr lang="en-US" sz="2200" dirty="0" smtClean="0">
              <a:ea typeface="+mn-ea"/>
            </a:endParaRPr>
          </a:p>
          <a:p>
            <a:pPr marL="169863" lvl="1">
              <a:buClr>
                <a:schemeClr val="accent2"/>
              </a:buClr>
            </a:pPr>
            <a:r>
              <a:rPr lang="en-US" sz="2200" dirty="0" smtClean="0"/>
              <a:t>Coding performance</a:t>
            </a:r>
          </a:p>
          <a:p>
            <a:pPr lvl="1"/>
            <a:r>
              <a:rPr lang="en-US" dirty="0" smtClean="0"/>
              <a:t>There is negligible coding performance change (-0.02% or 0.02% average bit rate change on synthesis views)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/>
              <a:t>Case 1: PU is predicted from both temporal reference picture and inter-view reference picture</a:t>
            </a:r>
            <a:r>
              <a:rPr lang="en-US" dirty="0" smtClean="0"/>
              <a:t>.</a:t>
            </a:r>
          </a:p>
          <a:p>
            <a:pPr lvl="0" hangingPunct="0"/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0" hangingPunct="0"/>
            <a:r>
              <a:rPr lang="en-US" dirty="0"/>
              <a:t>Case </a:t>
            </a:r>
            <a:r>
              <a:rPr lang="en-US" dirty="0" smtClean="0"/>
              <a:t>2: </a:t>
            </a:r>
            <a:r>
              <a:rPr lang="en-US" dirty="0"/>
              <a:t>PU is predicted from inter-view reference pictures in both prediction directions.</a:t>
            </a:r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93" y="1531625"/>
            <a:ext cx="6500813" cy="189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32" y="4263845"/>
            <a:ext cx="6715243" cy="197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4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</a:t>
            </a:r>
            <a:r>
              <a:rPr lang="en-US" b="1" dirty="0" smtClean="0"/>
              <a:t>Aspect#1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/>
              <a:t>Case 1: PU is predicted from both temporal reference picture and inter-view reference picture</a:t>
            </a:r>
            <a:r>
              <a:rPr lang="en-US" dirty="0" smtClean="0"/>
              <a:t>.</a:t>
            </a:r>
          </a:p>
          <a:p>
            <a:pPr lvl="0" hangingPunct="0"/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0" hangingPunct="0"/>
            <a:r>
              <a:rPr lang="en-US" dirty="0"/>
              <a:t>Case </a:t>
            </a:r>
            <a:r>
              <a:rPr lang="en-US" dirty="0" smtClean="0"/>
              <a:t>2: </a:t>
            </a:r>
            <a:r>
              <a:rPr lang="en-US" dirty="0"/>
              <a:t>PU is predicted from inter-view reference pictures in both prediction directions.</a:t>
            </a:r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5" y="1439827"/>
            <a:ext cx="7285920" cy="214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5" y="4112055"/>
            <a:ext cx="7437710" cy="218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1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</a:t>
            </a:r>
            <a:r>
              <a:rPr lang="en-US" b="1" dirty="0" smtClean="0"/>
              <a:t>Aspect#2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</a:t>
            </a:r>
            <a:r>
              <a:rPr lang="en-US" dirty="0" err="1"/>
              <a:t>uni</a:t>
            </a:r>
            <a:r>
              <a:rPr lang="en-US" dirty="0"/>
              <a:t>-directional ARP for 4x4 </a:t>
            </a:r>
            <a:r>
              <a:rPr lang="en-US" dirty="0" err="1"/>
              <a:t>chroma</a:t>
            </a:r>
            <a:r>
              <a:rPr lang="en-US" dirty="0"/>
              <a:t> block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Experimental </a:t>
            </a:r>
            <a:r>
              <a:rPr lang="en-US" b="1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</a:p>
          <a:p>
            <a:pPr lvl="1"/>
            <a:r>
              <a:rPr lang="en-US" dirty="0" smtClean="0"/>
              <a:t>CTC, HTM-10.0 r1</a:t>
            </a:r>
            <a:endParaRPr lang="en-US" dirty="0"/>
          </a:p>
          <a:p>
            <a:r>
              <a:rPr lang="en-US" dirty="0" smtClean="0"/>
              <a:t> Coding performance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to Sharp for crosscheck (JCT3V-H0181)!</a:t>
            </a: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65011"/>
              </p:ext>
            </p:extLst>
          </p:nvPr>
        </p:nvGraphicFramePr>
        <p:xfrm>
          <a:off x="1232620" y="2214680"/>
          <a:ext cx="6982342" cy="3035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037"/>
                <a:gridCol w="1125861"/>
                <a:gridCol w="1125861"/>
                <a:gridCol w="1125861"/>
                <a:gridCol w="1125861"/>
                <a:gridCol w="1125861"/>
              </a:tblGrid>
              <a:tr h="1084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video 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video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video PSNR / video bitrate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video PSNR / total bitrate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synth PSNR / total bitrate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181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Aspect #1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-0.02%</a:t>
                      </a:r>
                    </a:p>
                  </a:txBody>
                  <a:tcPr marL="73025" marR="73025" marT="0" marB="0" anchor="b"/>
                </a:tc>
              </a:tr>
              <a:tr h="418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Aspect # 1 + #2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73025" marR="73025" marT="0" marB="0" anchor="b"/>
                </a:tc>
              </a:tr>
              <a:tr h="44808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Aspect #1</a:t>
                      </a:r>
                      <a:r>
                        <a:rPr lang="en-US" sz="1400" b="1" u="none" strike="noStrike" kern="1200" baseline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 H0130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-0.13%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-0.12%</a:t>
                      </a:r>
                    </a:p>
                  </a:txBody>
                  <a:tcPr marL="73025" marR="73025" marT="0" marB="0" anchor="b"/>
                </a:tc>
              </a:tr>
              <a:tr h="66723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Aspect # 1 + #2</a:t>
                      </a:r>
                      <a:r>
                        <a:rPr lang="en-US" sz="14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H0130</a:t>
                      </a:r>
                      <a:endParaRPr lang="en-US" sz="1400" b="1" u="none" strike="noStrike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-0.09%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-0.08%</a:t>
                      </a:r>
                    </a:p>
                  </a:txBody>
                  <a:tcPr marL="73025" marR="7302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4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Memory bandwidth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671775"/>
              </p:ext>
            </p:extLst>
          </p:nvPr>
        </p:nvGraphicFramePr>
        <p:xfrm>
          <a:off x="1384410" y="2214680"/>
          <a:ext cx="6375180" cy="22768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8032"/>
                <a:gridCol w="1549162"/>
                <a:gridCol w="1807986"/>
              </a:tblGrid>
              <a:tr h="75071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Coding Tools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effectLst/>
                        </a:rPr>
                        <a:t>Bandwidth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Coding performance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937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ARP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122%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200">
                          <a:effectLst/>
                        </a:rPr>
                        <a:t>CTC</a:t>
                      </a:r>
                      <a:endParaRPr lang="en-US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8338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Aspect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宋体"/>
                        </a:rPr>
                        <a:t> #1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101%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200">
                          <a:effectLst/>
                        </a:rPr>
                        <a:t>-0.02%</a:t>
                      </a:r>
                      <a:endParaRPr lang="en-US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8338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Aspect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宋体"/>
                        </a:rPr>
                        <a:t> #1 + Aspect #2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94%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200" dirty="0">
                          <a:effectLst/>
                        </a:rPr>
                        <a:t>0.02%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9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438385"/>
            <a:ext cx="8763025" cy="561975"/>
          </a:xfrm>
        </p:spPr>
        <p:txBody>
          <a:bodyPr/>
          <a:lstStyle/>
          <a:p>
            <a:r>
              <a:rPr lang="en-US" sz="3200" b="1" dirty="0" smtClean="0"/>
              <a:t>Conclusions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152150"/>
            <a:ext cx="8763023" cy="5066908"/>
          </a:xfrm>
        </p:spPr>
        <p:txBody>
          <a:bodyPr/>
          <a:lstStyle/>
          <a:p>
            <a:r>
              <a:rPr lang="en-US" sz="2400" dirty="0" smtClean="0"/>
              <a:t>Worst case of memory bandwidth in ARP is reduced from 122% to 94%</a:t>
            </a:r>
          </a:p>
          <a:p>
            <a:r>
              <a:rPr lang="en-US" sz="2400" dirty="0" smtClean="0"/>
              <a:t>There is no coding loss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sz="2400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400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8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10521</TotalTime>
  <Words>309</Words>
  <Application>Microsoft Office PowerPoint</Application>
  <PresentationFormat>On-screen Show (4:3)</PresentationFormat>
  <Paragraphs>126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QCT_2009_TEMPLATE_Confidential_FINAL</vt:lpstr>
      <vt:lpstr>JCT3V-H0132: CE2 related: Simplification of Advanced Residual Prediction</vt:lpstr>
      <vt:lpstr>Summary</vt:lpstr>
      <vt:lpstr>Introduction</vt:lpstr>
      <vt:lpstr>Proposed Aspect#1</vt:lpstr>
      <vt:lpstr>Proposed Aspect#2</vt:lpstr>
      <vt:lpstr>Experimental results</vt:lpstr>
      <vt:lpstr>Memory bandwidth analysis</vt:lpstr>
      <vt:lpstr>Conclusions</vt:lpstr>
      <vt:lpstr>PowerPoint Presentation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G0119</cp:lastModifiedBy>
  <cp:revision>1468</cp:revision>
  <cp:lastPrinted>2005-08-27T17:58:21Z</cp:lastPrinted>
  <dcterms:created xsi:type="dcterms:W3CDTF">2009-11-28T03:23:23Z</dcterms:created>
  <dcterms:modified xsi:type="dcterms:W3CDTF">2014-03-29T15:00:23Z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830055780</vt:i4>
  </property>
  <property fmtid="{D5CDD505-2E9C-101B-9397-08002B2CF9AE}" pid="3" name="_NewReviewCycle">
    <vt:lpwstr/>
  </property>
  <property fmtid="{D5CDD505-2E9C-101B-9397-08002B2CF9AE}" pid="4" name="_EmailSubject">
    <vt:lpwstr>[JCT3V-F]QC14: CE3: deblocking</vt:lpwstr>
  </property>
  <property fmtid="{D5CDD505-2E9C-101B-9397-08002B2CF9AE}" pid="5" name="_AuthorEmail">
    <vt:lpwstr>lizhang@qti.qualcomm.com</vt:lpwstr>
  </property>
  <property fmtid="{D5CDD505-2E9C-101B-9397-08002B2CF9AE}" pid="6" name="_AuthorEmailDisplayName">
    <vt:lpwstr>Zhang, Li</vt:lpwstr>
  </property>
  <property fmtid="{D5CDD505-2E9C-101B-9397-08002B2CF9AE}" pid="7" name="_PreviousAdHocReviewCycleID">
    <vt:i4>2079739511</vt:i4>
  </property>
</Properties>
</file>