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12"/>
  </p:notesMasterIdLst>
  <p:handoutMasterIdLst>
    <p:handoutMasterId r:id="rId13"/>
  </p:handoutMasterIdLst>
  <p:sldIdLst>
    <p:sldId id="402" r:id="rId3"/>
    <p:sldId id="430" r:id="rId4"/>
    <p:sldId id="450" r:id="rId5"/>
    <p:sldId id="451" r:id="rId6"/>
    <p:sldId id="445" r:id="rId7"/>
    <p:sldId id="446" r:id="rId8"/>
    <p:sldId id="447" r:id="rId9"/>
    <p:sldId id="434" r:id="rId10"/>
    <p:sldId id="448" r:id="rId11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CCCC"/>
    <a:srgbClr val="FFCC99"/>
    <a:srgbClr val="FFFFCC"/>
    <a:srgbClr val="CCFFCC"/>
    <a:srgbClr val="CC0000"/>
    <a:srgbClr val="CCFFFF"/>
    <a:srgbClr val="FF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8" autoAdjust="0"/>
    <p:restoredTop sz="93614" autoAdjust="0"/>
  </p:normalViewPr>
  <p:slideViewPr>
    <p:cSldViewPr>
      <p:cViewPr>
        <p:scale>
          <a:sx n="90" d="100"/>
          <a:sy n="90" d="100"/>
        </p:scale>
        <p:origin x="-1218" y="-78"/>
      </p:cViewPr>
      <p:guideLst>
        <p:guide orient="horz"/>
        <p:guide pos="312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652" y="-90"/>
      </p:cViewPr>
      <p:guideLst>
        <p:guide orient="horz" pos="3130"/>
        <p:guide pos="214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4E2404-0571-493C-9ABF-4827ED1059C3}" type="datetimeFigureOut">
              <a:rPr lang="ko-KR" altLang="en-US"/>
              <a:pPr>
                <a:defRPr/>
              </a:pPr>
              <a:t>2014-04-01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48E0946-DF5F-4D97-9160-5D1904BF85A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F6EC0D8-85A2-4528-9704-7992EF70717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DA9D6E-C4E9-49D8-A4CA-1169B1FBFE06}" type="slidenum">
              <a:rPr lang="en-US" altLang="ko-KR" smtClean="0"/>
              <a:pPr/>
              <a:t>1</a:t>
            </a:fld>
            <a:endParaRPr lang="en-US" altLang="ko-K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FAAA7-3C9C-428F-B4EA-DA7702047A6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1CD5-B2FB-43F9-8838-C0A32D930DF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2C6F7-76E4-42B1-BDE4-2ECD78F4849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41805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E90D3AAB-F61A-4698-9BB5-9D8D672608A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C907C-21D5-4B00-A309-EF5617D45C7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44609-16A6-4311-950D-DC301CCE900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08531-7CB7-40E8-A761-FA52E43A426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56EF7-8B06-459B-9B7B-41F90BE3F25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2AEF1-170D-4FA5-8571-54D3BC35E1A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BEF45-7AA1-4DDD-BECB-0E37B260677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4EE81-819D-46C7-B5BB-116E9E69988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1"/>
          <p:cNvSpPr>
            <a:spLocks noChangeShapeType="1"/>
          </p:cNvSpPr>
          <p:nvPr userDrawn="1"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1027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050" y="6600825"/>
            <a:ext cx="287972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Line 14"/>
          <p:cNvSpPr>
            <a:spLocks noChangeShapeType="1"/>
          </p:cNvSpPr>
          <p:nvPr userDrawn="1"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1029" name="Picture 9"/>
          <p:cNvPicPr>
            <a:picLocks noChangeAspect="1" noChangeArrowheads="1"/>
          </p:cNvPicPr>
          <p:nvPr userDrawn="1"/>
        </p:nvPicPr>
        <p:blipFill>
          <a:blip r:embed="rId5" cstate="print"/>
          <a:srcRect b="6294"/>
          <a:stretch>
            <a:fillRect/>
          </a:stretch>
        </p:blipFill>
        <p:spPr bwMode="auto">
          <a:xfrm>
            <a:off x="9064625" y="34925"/>
            <a:ext cx="76200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75" r:id="rId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굴림" charset="-127"/>
          <a:ea typeface="굴림" charset="-127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굴림" charset="-127"/>
          <a:ea typeface="굴림" charset="-127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굴림" charset="-127"/>
          <a:ea typeface="굴림" charset="-127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굴림" charset="-127"/>
          <a:ea typeface="굴림" charset="-127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charset="-127"/>
          <a:ea typeface="굴림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F7E228F-E5A3-46FD-8CCB-7F048D61F5B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821737" cy="1731962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800" b="1">
                <a:latin typeface="맑은 고딕" pitchFamily="50" charset="-127"/>
                <a:ea typeface="맑은 고딕" pitchFamily="50" charset="-127"/>
              </a:rPr>
              <a:t>Advanced Boundary Chain(ABC) </a:t>
            </a:r>
          </a:p>
          <a:p>
            <a:pPr algn="ctr"/>
            <a:r>
              <a:rPr lang="en-US" altLang="en-US" sz="2800" b="1">
                <a:latin typeface="맑은 고딕" pitchFamily="50" charset="-127"/>
                <a:ea typeface="맑은 고딕" pitchFamily="50" charset="-127"/>
              </a:rPr>
              <a:t>coding for depth intra coding</a:t>
            </a:r>
          </a:p>
          <a:p>
            <a:pPr algn="ctr"/>
            <a:r>
              <a:rPr lang="en-US" altLang="en-US" sz="2400" b="1">
                <a:latin typeface="맑은 고딕" pitchFamily="50" charset="-127"/>
                <a:ea typeface="맑은 고딕" pitchFamily="50" charset="-127"/>
              </a:rPr>
              <a:t>(JCT3V-H0121)</a:t>
            </a: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373563" y="5378450"/>
            <a:ext cx="1158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Mar. 2014</a:t>
            </a: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819650" y="5756275"/>
            <a:ext cx="257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1"/>
          <p:cNvSpPr>
            <a:spLocks noGrp="1"/>
          </p:cNvSpPr>
          <p:nvPr>
            <p:ph type="title"/>
          </p:nvPr>
        </p:nvSpPr>
        <p:spPr bwMode="auto">
          <a:xfrm>
            <a:off x="415925" y="58738"/>
            <a:ext cx="8628063" cy="417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>
                <a:latin typeface="Arial" charset="0"/>
                <a:cs typeface="Arial" charset="0"/>
              </a:rPr>
              <a:t>Summary</a:t>
            </a:r>
            <a:endParaRPr lang="ko-KR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5123" name="내용 개체 틀 2"/>
          <p:cNvSpPr>
            <a:spLocks noGrp="1"/>
          </p:cNvSpPr>
          <p:nvPr>
            <p:ph idx="1"/>
          </p:nvPr>
        </p:nvSpPr>
        <p:spPr bwMode="auto">
          <a:xfrm>
            <a:off x="1" y="692696"/>
            <a:ext cx="9905999" cy="568917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2200" b="1" dirty="0" smtClean="0">
                <a:latin typeface="Arial" charset="0"/>
                <a:cs typeface="Arial" charset="0"/>
              </a:rPr>
              <a:t>RBC (Region Boundary Chain) Coding    </a:t>
            </a:r>
          </a:p>
          <a:p>
            <a:pPr>
              <a:buNone/>
            </a:pPr>
            <a:r>
              <a:rPr lang="en-US" altLang="ko-KR" dirty="0" smtClean="0">
                <a:latin typeface="Arial" charset="0"/>
                <a:cs typeface="Arial" charset="0"/>
              </a:rPr>
              <a:t>    - Adopted in July, 2012 (JCT3V-A0070)</a:t>
            </a:r>
          </a:p>
          <a:p>
            <a:pPr marL="342900" lvl="1" indent="-342900">
              <a:buNone/>
            </a:pPr>
            <a:r>
              <a:rPr lang="en-US" altLang="ko-KR" sz="2000" dirty="0" smtClean="0">
                <a:latin typeface="Arial" charset="0"/>
                <a:cs typeface="Arial" charset="0"/>
              </a:rPr>
              <a:t>    - Can describe a curved depth </a:t>
            </a:r>
            <a:r>
              <a:rPr lang="en-US" altLang="ko-KR" sz="2000" dirty="0" smtClean="0">
                <a:latin typeface="Arial" charset="0"/>
                <a:cs typeface="Arial" charset="0"/>
              </a:rPr>
              <a:t>pattern</a:t>
            </a:r>
          </a:p>
          <a:p>
            <a:pPr marL="342900" lvl="1" indent="-342900">
              <a:buNone/>
            </a:pPr>
            <a:r>
              <a:rPr lang="en-US" altLang="ko-KR" sz="2000" dirty="0" smtClean="0">
                <a:latin typeface="Arial" charset="0"/>
                <a:cs typeface="Arial" charset="0"/>
              </a:rPr>
              <a:t> </a:t>
            </a:r>
            <a:r>
              <a:rPr lang="en-US" altLang="ko-KR" sz="2000" dirty="0" smtClean="0">
                <a:latin typeface="Arial" charset="0"/>
                <a:cs typeface="Arial" charset="0"/>
              </a:rPr>
              <a:t>   - No inter-component </a:t>
            </a:r>
            <a:r>
              <a:rPr lang="en-US" altLang="ko-KR" sz="2000" dirty="0" smtClean="0">
                <a:latin typeface="Arial" charset="0"/>
                <a:cs typeface="Arial" charset="0"/>
              </a:rPr>
              <a:t>dependency issue (unlike DMM4</a:t>
            </a:r>
            <a:r>
              <a:rPr lang="en-US" altLang="ko-KR" sz="2000" dirty="0" smtClean="0">
                <a:latin typeface="Arial" charset="0"/>
                <a:cs typeface="Arial" charset="0"/>
              </a:rPr>
              <a:t>)</a:t>
            </a:r>
          </a:p>
          <a:p>
            <a:pPr>
              <a:buNone/>
            </a:pPr>
            <a:r>
              <a:rPr lang="en-US" altLang="ko-KR" dirty="0" smtClean="0">
                <a:latin typeface="Arial" charset="0"/>
                <a:cs typeface="Arial" charset="0"/>
              </a:rPr>
              <a:t> </a:t>
            </a:r>
            <a:r>
              <a:rPr lang="en-US" altLang="ko-KR" dirty="0" smtClean="0">
                <a:latin typeface="Arial" charset="0"/>
                <a:cs typeface="Arial" charset="0"/>
              </a:rPr>
              <a:t>   - Removed in Oct., 2013 </a:t>
            </a:r>
          </a:p>
          <a:p>
            <a:endParaRPr lang="en-US" altLang="ko-KR" sz="2400" dirty="0" smtClean="0">
              <a:latin typeface="Arial" charset="0"/>
              <a:cs typeface="Arial" charset="0"/>
            </a:endParaRPr>
          </a:p>
          <a:p>
            <a:r>
              <a:rPr lang="en-US" altLang="ko-KR" sz="2200" b="1" dirty="0" smtClean="0">
                <a:latin typeface="Arial" charset="0"/>
                <a:cs typeface="Arial" charset="0"/>
              </a:rPr>
              <a:t>ABC (Advanced Boundary Chain) Coding</a:t>
            </a:r>
          </a:p>
          <a:p>
            <a:pPr>
              <a:buNone/>
            </a:pPr>
            <a:r>
              <a:rPr lang="en-US" altLang="ko-KR" dirty="0" smtClean="0">
                <a:latin typeface="Arial" charset="0"/>
                <a:cs typeface="Arial" charset="0"/>
              </a:rPr>
              <a:t> </a:t>
            </a:r>
            <a:r>
              <a:rPr lang="en-US" altLang="ko-KR" dirty="0" smtClean="0">
                <a:latin typeface="Arial" charset="0"/>
                <a:cs typeface="Arial" charset="0"/>
              </a:rPr>
              <a:t>   - </a:t>
            </a:r>
            <a:r>
              <a:rPr lang="en-US" altLang="ko-KR" dirty="0" smtClean="0">
                <a:latin typeface="Arial" charset="0"/>
                <a:cs typeface="Arial" charset="0"/>
              </a:rPr>
              <a:t>Proposed in Jan., 2014 (JCT3V-G0094) </a:t>
            </a:r>
            <a:endParaRPr lang="en-US" altLang="ko-KR" dirty="0" smtClean="0">
              <a:latin typeface="Arial" charset="0"/>
              <a:cs typeface="Arial" charset="0"/>
            </a:endParaRPr>
          </a:p>
          <a:p>
            <a:pPr>
              <a:buNone/>
            </a:pPr>
            <a:r>
              <a:rPr lang="en-US" altLang="ko-KR" dirty="0" smtClean="0">
                <a:latin typeface="Arial" charset="0"/>
                <a:cs typeface="Arial" charset="0"/>
              </a:rPr>
              <a:t> </a:t>
            </a:r>
            <a:r>
              <a:rPr lang="en-US" altLang="ko-KR" dirty="0" smtClean="0">
                <a:latin typeface="Arial" charset="0"/>
                <a:cs typeface="Arial" charset="0"/>
              </a:rPr>
              <a:t>   - Improved </a:t>
            </a:r>
            <a:r>
              <a:rPr lang="en-US" altLang="ko-KR" dirty="0" smtClean="0">
                <a:latin typeface="Arial" charset="0"/>
                <a:cs typeface="Arial" charset="0"/>
              </a:rPr>
              <a:t>upon RBC</a:t>
            </a:r>
            <a:endParaRPr lang="en-US" altLang="ko-KR" dirty="0" smtClean="0">
              <a:latin typeface="Arial" charset="0"/>
              <a:cs typeface="Arial" charset="0"/>
            </a:endParaRPr>
          </a:p>
          <a:p>
            <a:pPr>
              <a:buNone/>
            </a:pPr>
            <a:r>
              <a:rPr lang="en-US" altLang="ko-KR" dirty="0" smtClean="0">
                <a:latin typeface="Arial" charset="0"/>
                <a:cs typeface="Arial" charset="0"/>
              </a:rPr>
              <a:t> </a:t>
            </a:r>
            <a:r>
              <a:rPr lang="en-US" altLang="ko-KR" dirty="0" smtClean="0">
                <a:latin typeface="Arial" charset="0"/>
                <a:cs typeface="Arial" charset="0"/>
              </a:rPr>
              <a:t>   - Proposed to replace DMM4 (0.25%, 0.08% BD-savings for CTC, AI)</a:t>
            </a:r>
            <a:endParaRPr lang="en-US" altLang="ko-KR" dirty="0" smtClean="0">
              <a:latin typeface="Arial" charset="0"/>
              <a:cs typeface="Arial" charset="0"/>
            </a:endParaRPr>
          </a:p>
          <a:p>
            <a:endParaRPr lang="en-US" altLang="ko-KR" sz="2400" dirty="0" smtClean="0">
              <a:latin typeface="Arial" charset="0"/>
              <a:cs typeface="Arial" charset="0"/>
            </a:endParaRPr>
          </a:p>
          <a:p>
            <a:r>
              <a:rPr lang="en-US" altLang="ko-KR" sz="2200" b="1" dirty="0" smtClean="0">
                <a:latin typeface="Arial" charset="0"/>
                <a:cs typeface="Arial" charset="0"/>
              </a:rPr>
              <a:t>This Contribution  </a:t>
            </a:r>
          </a:p>
          <a:p>
            <a:pPr>
              <a:buNone/>
            </a:pPr>
            <a:r>
              <a:rPr lang="en-US" altLang="ko-KR" dirty="0" smtClean="0">
                <a:latin typeface="Arial" charset="0"/>
                <a:cs typeface="Arial" charset="0"/>
              </a:rPr>
              <a:t> </a:t>
            </a:r>
            <a:r>
              <a:rPr lang="en-US" altLang="ko-KR" dirty="0" smtClean="0">
                <a:latin typeface="Arial" charset="0"/>
                <a:cs typeface="Arial" charset="0"/>
              </a:rPr>
              <a:t>   - </a:t>
            </a:r>
            <a:r>
              <a:rPr lang="en-US" altLang="ko-KR" dirty="0" smtClean="0">
                <a:latin typeface="Arial" charset="0"/>
                <a:cs typeface="Arial" charset="0"/>
              </a:rPr>
              <a:t>Added an additional segmentation pattern (right to bottom side</a:t>
            </a:r>
            <a:r>
              <a:rPr lang="en-US" altLang="ko-KR" dirty="0" smtClean="0">
                <a:latin typeface="Arial" charset="0"/>
                <a:cs typeface="Arial" charset="0"/>
              </a:rPr>
              <a:t>) on G0094</a:t>
            </a:r>
          </a:p>
          <a:p>
            <a:pPr>
              <a:buNone/>
            </a:pPr>
            <a:r>
              <a:rPr lang="en-US" altLang="ko-KR" dirty="0" smtClean="0">
                <a:latin typeface="Arial" charset="0"/>
                <a:cs typeface="Arial" charset="0"/>
              </a:rPr>
              <a:t>    - ABC coding mode </a:t>
            </a:r>
            <a:r>
              <a:rPr lang="en-US" altLang="ko-KR" i="1" dirty="0" smtClean="0">
                <a:latin typeface="Arial" charset="0"/>
                <a:cs typeface="Arial" charset="0"/>
              </a:rPr>
              <a:t>in addition to </a:t>
            </a:r>
            <a:r>
              <a:rPr lang="en-US" altLang="ko-KR" dirty="0" smtClean="0">
                <a:latin typeface="Arial" charset="0"/>
                <a:cs typeface="Arial" charset="0"/>
              </a:rPr>
              <a:t>DMM4 (0.28%, 0.3% BD- savings for </a:t>
            </a:r>
            <a:r>
              <a:rPr lang="en-US" altLang="ko-KR" dirty="0" smtClean="0">
                <a:latin typeface="Arial" charset="0"/>
                <a:cs typeface="Arial" charset="0"/>
              </a:rPr>
              <a:t>CTC, </a:t>
            </a:r>
            <a:r>
              <a:rPr lang="en-US" altLang="ko-KR" dirty="0" smtClean="0">
                <a:latin typeface="Arial" charset="0"/>
                <a:cs typeface="Arial" charset="0"/>
              </a:rPr>
              <a:t>AI</a:t>
            </a:r>
            <a:r>
              <a:rPr lang="en-US" altLang="ko-KR" dirty="0" smtClean="0">
                <a:latin typeface="Arial" charset="0"/>
                <a:cs typeface="Arial" charset="0"/>
              </a:rPr>
              <a:t>)</a:t>
            </a:r>
            <a:endParaRPr lang="en-US" altLang="ko-KR" dirty="0" smtClean="0">
              <a:latin typeface="Arial" charset="0"/>
              <a:cs typeface="Arial" charset="0"/>
            </a:endParaRPr>
          </a:p>
        </p:txBody>
      </p:sp>
      <p:sp>
        <p:nvSpPr>
          <p:cNvPr id="5124" name="슬라이드 번호 개체 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D3433E8-0761-40B7-BC9E-58856F014A32}" type="slidenum">
              <a:rPr lang="ko-KR" altLang="en-US" smtClean="0"/>
              <a:pPr/>
              <a:t>2</a:t>
            </a:fld>
            <a:endParaRPr lang="ko-KR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1"/>
          <p:cNvSpPr>
            <a:spLocks noGrp="1"/>
          </p:cNvSpPr>
          <p:nvPr>
            <p:ph type="title"/>
          </p:nvPr>
        </p:nvSpPr>
        <p:spPr bwMode="auto">
          <a:xfrm>
            <a:off x="415925" y="58738"/>
            <a:ext cx="8628063" cy="417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>
                <a:ea typeface="굴림" pitchFamily="50" charset="-127"/>
              </a:rPr>
              <a:t>Advanced Boundary Chain (ABC) coding</a:t>
            </a:r>
            <a:endParaRPr lang="ko-KR" altLang="en-US" dirty="0" smtClean="0">
              <a:ea typeface="굴림" pitchFamily="50" charset="-127"/>
            </a:endParaRPr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F2D3827-243A-4453-8122-72448E21B549}" type="slidenum">
              <a:rPr lang="ko-KR" altLang="en-US" smtClean="0">
                <a:latin typeface="굴림" pitchFamily="50" charset="-127"/>
                <a:ea typeface="굴림" pitchFamily="50" charset="-127"/>
              </a:rPr>
              <a:pPr/>
              <a:t>3</a:t>
            </a:fld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381000" y="949325"/>
            <a:ext cx="371475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 Step 1</a:t>
            </a: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Find internal edges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 Step 2</a:t>
            </a: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Code the edges using chain codes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 Step 3</a:t>
            </a: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Convert the chain codes</a:t>
            </a:r>
            <a:br>
              <a:rPr lang="en-US" altLang="ko-KR" dirty="0">
                <a:latin typeface="Arial" pitchFamily="34" charset="0"/>
                <a:cs typeface="Arial" pitchFamily="34" charset="0"/>
              </a:rPr>
            </a:br>
            <a:r>
              <a:rPr lang="en-US" altLang="ko-KR" dirty="0">
                <a:latin typeface="Arial" pitchFamily="34" charset="0"/>
                <a:cs typeface="Arial" pitchFamily="34" charset="0"/>
              </a:rPr>
              <a:t>into </a:t>
            </a:r>
            <a:r>
              <a:rPr lang="en-US" altLang="ko-KR" dirty="0" err="1">
                <a:latin typeface="Arial" pitchFamily="34" charset="0"/>
                <a:cs typeface="Arial" pitchFamily="34" charset="0"/>
              </a:rPr>
              <a:t>bitstream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 syntax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 Step 4</a:t>
            </a: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Calculate the predictors and</a:t>
            </a:r>
            <a:br>
              <a:rPr lang="en-US" altLang="ko-KR" dirty="0">
                <a:latin typeface="Arial" pitchFamily="34" charset="0"/>
                <a:cs typeface="Arial" pitchFamily="34" charset="0"/>
              </a:rPr>
            </a:br>
            <a:r>
              <a:rPr lang="en-US" altLang="ko-KR" dirty="0">
                <a:latin typeface="Arial" pitchFamily="34" charset="0"/>
                <a:cs typeface="Arial" pitchFamily="34" charset="0"/>
              </a:rPr>
              <a:t>fill them into the block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70" name="Rectangle 77"/>
          <p:cNvSpPr>
            <a:spLocks noChangeArrowheads="1"/>
          </p:cNvSpPr>
          <p:nvPr/>
        </p:nvSpPr>
        <p:spPr bwMode="auto">
          <a:xfrm>
            <a:off x="4359275" y="1325563"/>
            <a:ext cx="323850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71" name="Rectangle 76"/>
          <p:cNvSpPr>
            <a:spLocks noChangeArrowheads="1"/>
          </p:cNvSpPr>
          <p:nvPr/>
        </p:nvSpPr>
        <p:spPr bwMode="auto">
          <a:xfrm>
            <a:off x="4683125" y="13255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72" name="Rectangle 75"/>
          <p:cNvSpPr>
            <a:spLocks noChangeArrowheads="1"/>
          </p:cNvSpPr>
          <p:nvPr/>
        </p:nvSpPr>
        <p:spPr bwMode="auto">
          <a:xfrm>
            <a:off x="5010150" y="13255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73" name="Rectangle 74"/>
          <p:cNvSpPr>
            <a:spLocks noChangeArrowheads="1"/>
          </p:cNvSpPr>
          <p:nvPr/>
        </p:nvSpPr>
        <p:spPr bwMode="auto">
          <a:xfrm>
            <a:off x="5337175" y="13255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74" name="Rectangle 73"/>
          <p:cNvSpPr>
            <a:spLocks noChangeArrowheads="1"/>
          </p:cNvSpPr>
          <p:nvPr/>
        </p:nvSpPr>
        <p:spPr bwMode="auto">
          <a:xfrm>
            <a:off x="4359275" y="1649413"/>
            <a:ext cx="323850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25</a:t>
            </a:r>
            <a:endParaRPr lang="en-US" altLang="ko-KR" sz="3200"/>
          </a:p>
        </p:txBody>
      </p:sp>
      <p:sp>
        <p:nvSpPr>
          <p:cNvPr id="11275" name="Rectangle 72"/>
          <p:cNvSpPr>
            <a:spLocks noChangeArrowheads="1"/>
          </p:cNvSpPr>
          <p:nvPr/>
        </p:nvSpPr>
        <p:spPr bwMode="auto">
          <a:xfrm>
            <a:off x="4683125" y="16494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35</a:t>
            </a:r>
            <a:endParaRPr lang="en-US" altLang="ko-KR" sz="3200"/>
          </a:p>
        </p:txBody>
      </p:sp>
      <p:sp>
        <p:nvSpPr>
          <p:cNvPr id="11276" name="Rectangle 71"/>
          <p:cNvSpPr>
            <a:spLocks noChangeArrowheads="1"/>
          </p:cNvSpPr>
          <p:nvPr/>
        </p:nvSpPr>
        <p:spPr bwMode="auto">
          <a:xfrm>
            <a:off x="5010150" y="16494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58</a:t>
            </a:r>
            <a:endParaRPr lang="en-US" altLang="ko-KR" sz="3200"/>
          </a:p>
        </p:txBody>
      </p:sp>
      <p:sp>
        <p:nvSpPr>
          <p:cNvPr id="11277" name="Rectangle 70"/>
          <p:cNvSpPr>
            <a:spLocks noChangeArrowheads="1"/>
          </p:cNvSpPr>
          <p:nvPr/>
        </p:nvSpPr>
        <p:spPr bwMode="auto">
          <a:xfrm>
            <a:off x="5337175" y="16494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78" name="Rectangle 69"/>
          <p:cNvSpPr>
            <a:spLocks noChangeArrowheads="1"/>
          </p:cNvSpPr>
          <p:nvPr/>
        </p:nvSpPr>
        <p:spPr bwMode="auto">
          <a:xfrm>
            <a:off x="4359275" y="1973263"/>
            <a:ext cx="323850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79" name="Rectangle 68"/>
          <p:cNvSpPr>
            <a:spLocks noChangeArrowheads="1"/>
          </p:cNvSpPr>
          <p:nvPr/>
        </p:nvSpPr>
        <p:spPr bwMode="auto">
          <a:xfrm>
            <a:off x="4683125" y="19732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63</a:t>
            </a:r>
            <a:endParaRPr lang="en-US" altLang="ko-KR" sz="3200"/>
          </a:p>
        </p:txBody>
      </p:sp>
      <p:sp>
        <p:nvSpPr>
          <p:cNvPr id="11280" name="Rectangle 67"/>
          <p:cNvSpPr>
            <a:spLocks noChangeArrowheads="1"/>
          </p:cNvSpPr>
          <p:nvPr/>
        </p:nvSpPr>
        <p:spPr bwMode="auto">
          <a:xfrm>
            <a:off x="5010150" y="19732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81" name="Rectangle 66"/>
          <p:cNvSpPr>
            <a:spLocks noChangeArrowheads="1"/>
          </p:cNvSpPr>
          <p:nvPr/>
        </p:nvSpPr>
        <p:spPr bwMode="auto">
          <a:xfrm>
            <a:off x="5337175" y="19732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82" name="Rectangle 65"/>
          <p:cNvSpPr>
            <a:spLocks noChangeArrowheads="1"/>
          </p:cNvSpPr>
          <p:nvPr/>
        </p:nvSpPr>
        <p:spPr bwMode="auto">
          <a:xfrm>
            <a:off x="4359275" y="2297113"/>
            <a:ext cx="323850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83" name="Rectangle 64"/>
          <p:cNvSpPr>
            <a:spLocks noChangeArrowheads="1"/>
          </p:cNvSpPr>
          <p:nvPr/>
        </p:nvSpPr>
        <p:spPr bwMode="auto">
          <a:xfrm>
            <a:off x="4683125" y="22971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65</a:t>
            </a:r>
            <a:endParaRPr lang="en-US" altLang="ko-KR" sz="3200"/>
          </a:p>
        </p:txBody>
      </p:sp>
      <p:sp>
        <p:nvSpPr>
          <p:cNvPr id="11284" name="Rectangle 63"/>
          <p:cNvSpPr>
            <a:spLocks noChangeArrowheads="1"/>
          </p:cNvSpPr>
          <p:nvPr/>
        </p:nvSpPr>
        <p:spPr bwMode="auto">
          <a:xfrm>
            <a:off x="5010150" y="22971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85" name="Rectangle 62"/>
          <p:cNvSpPr>
            <a:spLocks noChangeArrowheads="1"/>
          </p:cNvSpPr>
          <p:nvPr/>
        </p:nvSpPr>
        <p:spPr bwMode="auto">
          <a:xfrm>
            <a:off x="5337175" y="22971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86" name="Text Box 60"/>
          <p:cNvSpPr txBox="1">
            <a:spLocks noChangeArrowheads="1"/>
          </p:cNvSpPr>
          <p:nvPr/>
        </p:nvSpPr>
        <p:spPr bwMode="auto">
          <a:xfrm>
            <a:off x="6000750" y="2674938"/>
            <a:ext cx="1920875" cy="5302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altLang="ko-KR" sz="1600">
                <a:latin typeface="Times New Roman" pitchFamily="18" charset="0"/>
                <a:cs typeface="Times New Roman" pitchFamily="18" charset="0"/>
              </a:rPr>
              <a:t>Step 1</a:t>
            </a:r>
          </a:p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(with threshold = 20)</a:t>
            </a:r>
            <a:endParaRPr lang="en-US" altLang="ko-KR" sz="2000"/>
          </a:p>
        </p:txBody>
      </p:sp>
      <p:sp>
        <p:nvSpPr>
          <p:cNvPr id="11287" name="Rectangle 59"/>
          <p:cNvSpPr>
            <a:spLocks noChangeArrowheads="1"/>
          </p:cNvSpPr>
          <p:nvPr/>
        </p:nvSpPr>
        <p:spPr bwMode="auto">
          <a:xfrm>
            <a:off x="6308725" y="13255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88" name="Rectangle 58"/>
          <p:cNvSpPr>
            <a:spLocks noChangeArrowheads="1"/>
          </p:cNvSpPr>
          <p:nvPr/>
        </p:nvSpPr>
        <p:spPr bwMode="auto">
          <a:xfrm>
            <a:off x="6635750" y="13255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89" name="Rectangle 57"/>
          <p:cNvSpPr>
            <a:spLocks noChangeArrowheads="1"/>
          </p:cNvSpPr>
          <p:nvPr/>
        </p:nvSpPr>
        <p:spPr bwMode="auto">
          <a:xfrm>
            <a:off x="6962775" y="13255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90" name="Rectangle 56"/>
          <p:cNvSpPr>
            <a:spLocks noChangeArrowheads="1"/>
          </p:cNvSpPr>
          <p:nvPr/>
        </p:nvSpPr>
        <p:spPr bwMode="auto">
          <a:xfrm>
            <a:off x="7289800" y="13255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91" name="Rectangle 55"/>
          <p:cNvSpPr>
            <a:spLocks noChangeArrowheads="1"/>
          </p:cNvSpPr>
          <p:nvPr/>
        </p:nvSpPr>
        <p:spPr bwMode="auto">
          <a:xfrm>
            <a:off x="6308725" y="16494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25</a:t>
            </a:r>
            <a:endParaRPr lang="en-US" altLang="ko-KR" sz="3200"/>
          </a:p>
        </p:txBody>
      </p:sp>
      <p:sp>
        <p:nvSpPr>
          <p:cNvPr id="11292" name="Rectangle 54"/>
          <p:cNvSpPr>
            <a:spLocks noChangeArrowheads="1"/>
          </p:cNvSpPr>
          <p:nvPr/>
        </p:nvSpPr>
        <p:spPr bwMode="auto">
          <a:xfrm>
            <a:off x="6635750" y="16494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35</a:t>
            </a:r>
            <a:endParaRPr lang="en-US" altLang="ko-KR" sz="3200"/>
          </a:p>
        </p:txBody>
      </p:sp>
      <p:sp>
        <p:nvSpPr>
          <p:cNvPr id="11293" name="Rectangle 53"/>
          <p:cNvSpPr>
            <a:spLocks noChangeArrowheads="1"/>
          </p:cNvSpPr>
          <p:nvPr/>
        </p:nvSpPr>
        <p:spPr bwMode="auto">
          <a:xfrm>
            <a:off x="6962775" y="16494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58</a:t>
            </a:r>
            <a:endParaRPr lang="en-US" altLang="ko-KR" sz="3200"/>
          </a:p>
        </p:txBody>
      </p:sp>
      <p:sp>
        <p:nvSpPr>
          <p:cNvPr id="11294" name="Rectangle 52"/>
          <p:cNvSpPr>
            <a:spLocks noChangeArrowheads="1"/>
          </p:cNvSpPr>
          <p:nvPr/>
        </p:nvSpPr>
        <p:spPr bwMode="auto">
          <a:xfrm>
            <a:off x="7289800" y="16494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95" name="Rectangle 51"/>
          <p:cNvSpPr>
            <a:spLocks noChangeArrowheads="1"/>
          </p:cNvSpPr>
          <p:nvPr/>
        </p:nvSpPr>
        <p:spPr bwMode="auto">
          <a:xfrm>
            <a:off x="6308725" y="19732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96" name="Rectangle 50"/>
          <p:cNvSpPr>
            <a:spLocks noChangeArrowheads="1"/>
          </p:cNvSpPr>
          <p:nvPr/>
        </p:nvSpPr>
        <p:spPr bwMode="auto">
          <a:xfrm>
            <a:off x="6635750" y="19732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63</a:t>
            </a:r>
            <a:endParaRPr lang="en-US" altLang="ko-KR" sz="3200"/>
          </a:p>
        </p:txBody>
      </p:sp>
      <p:sp>
        <p:nvSpPr>
          <p:cNvPr id="11297" name="Rectangle 49"/>
          <p:cNvSpPr>
            <a:spLocks noChangeArrowheads="1"/>
          </p:cNvSpPr>
          <p:nvPr/>
        </p:nvSpPr>
        <p:spPr bwMode="auto">
          <a:xfrm>
            <a:off x="6962775" y="19732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98" name="Rectangle 48"/>
          <p:cNvSpPr>
            <a:spLocks noChangeArrowheads="1"/>
          </p:cNvSpPr>
          <p:nvPr/>
        </p:nvSpPr>
        <p:spPr bwMode="auto">
          <a:xfrm>
            <a:off x="7289800" y="19732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99" name="Rectangle 47"/>
          <p:cNvSpPr>
            <a:spLocks noChangeArrowheads="1"/>
          </p:cNvSpPr>
          <p:nvPr/>
        </p:nvSpPr>
        <p:spPr bwMode="auto">
          <a:xfrm>
            <a:off x="6308725" y="22971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300" name="Rectangle 46"/>
          <p:cNvSpPr>
            <a:spLocks noChangeArrowheads="1"/>
          </p:cNvSpPr>
          <p:nvPr/>
        </p:nvSpPr>
        <p:spPr bwMode="auto">
          <a:xfrm>
            <a:off x="6635750" y="22971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65</a:t>
            </a:r>
            <a:endParaRPr lang="en-US" altLang="ko-KR" sz="3200"/>
          </a:p>
        </p:txBody>
      </p:sp>
      <p:sp>
        <p:nvSpPr>
          <p:cNvPr id="11301" name="Rectangle 45"/>
          <p:cNvSpPr>
            <a:spLocks noChangeArrowheads="1"/>
          </p:cNvSpPr>
          <p:nvPr/>
        </p:nvSpPr>
        <p:spPr bwMode="auto">
          <a:xfrm>
            <a:off x="6962775" y="22971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02" name="Rectangle 44"/>
          <p:cNvSpPr>
            <a:spLocks noChangeArrowheads="1"/>
          </p:cNvSpPr>
          <p:nvPr/>
        </p:nvSpPr>
        <p:spPr bwMode="auto">
          <a:xfrm>
            <a:off x="7289800" y="22971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cxnSp>
        <p:nvCxnSpPr>
          <p:cNvPr id="11303" name="AutoShape 43"/>
          <p:cNvCxnSpPr>
            <a:cxnSpLocks noChangeShapeType="1"/>
          </p:cNvCxnSpPr>
          <p:nvPr/>
        </p:nvCxnSpPr>
        <p:spPr bwMode="auto">
          <a:xfrm>
            <a:off x="6969125" y="132556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04" name="AutoShape 42"/>
          <p:cNvCxnSpPr>
            <a:cxnSpLocks noChangeShapeType="1"/>
          </p:cNvCxnSpPr>
          <p:nvPr/>
        </p:nvCxnSpPr>
        <p:spPr bwMode="auto">
          <a:xfrm>
            <a:off x="6969125" y="164941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05" name="AutoShape 39"/>
          <p:cNvCxnSpPr>
            <a:cxnSpLocks noChangeShapeType="1"/>
          </p:cNvCxnSpPr>
          <p:nvPr/>
        </p:nvCxnSpPr>
        <p:spPr bwMode="auto">
          <a:xfrm rot="5400000">
            <a:off x="6799263" y="1809750"/>
            <a:ext cx="0" cy="327025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sp>
        <p:nvSpPr>
          <p:cNvPr id="11306" name="Rectangle 37"/>
          <p:cNvSpPr>
            <a:spLocks noChangeArrowheads="1"/>
          </p:cNvSpPr>
          <p:nvPr/>
        </p:nvSpPr>
        <p:spPr bwMode="auto">
          <a:xfrm>
            <a:off x="8143875" y="1328738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307" name="Rectangle 36"/>
          <p:cNvSpPr>
            <a:spLocks noChangeArrowheads="1"/>
          </p:cNvSpPr>
          <p:nvPr/>
        </p:nvSpPr>
        <p:spPr bwMode="auto">
          <a:xfrm>
            <a:off x="8470900" y="1328738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308" name="Rectangle 35"/>
          <p:cNvSpPr>
            <a:spLocks noChangeArrowheads="1"/>
          </p:cNvSpPr>
          <p:nvPr/>
        </p:nvSpPr>
        <p:spPr bwMode="auto">
          <a:xfrm>
            <a:off x="8797925" y="1328738"/>
            <a:ext cx="323850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09" name="Rectangle 34"/>
          <p:cNvSpPr>
            <a:spLocks noChangeArrowheads="1"/>
          </p:cNvSpPr>
          <p:nvPr/>
        </p:nvSpPr>
        <p:spPr bwMode="auto">
          <a:xfrm>
            <a:off x="9121775" y="1328738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10" name="Rectangle 33"/>
          <p:cNvSpPr>
            <a:spLocks noChangeArrowheads="1"/>
          </p:cNvSpPr>
          <p:nvPr/>
        </p:nvSpPr>
        <p:spPr bwMode="auto">
          <a:xfrm>
            <a:off x="8143875" y="1652588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25</a:t>
            </a:r>
            <a:endParaRPr lang="en-US" altLang="ko-KR" sz="3200"/>
          </a:p>
        </p:txBody>
      </p:sp>
      <p:sp>
        <p:nvSpPr>
          <p:cNvPr id="11311" name="Rectangle 32"/>
          <p:cNvSpPr>
            <a:spLocks noChangeArrowheads="1"/>
          </p:cNvSpPr>
          <p:nvPr/>
        </p:nvSpPr>
        <p:spPr bwMode="auto">
          <a:xfrm>
            <a:off x="8470900" y="1652588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35</a:t>
            </a:r>
            <a:endParaRPr lang="en-US" altLang="ko-KR" sz="3200"/>
          </a:p>
        </p:txBody>
      </p:sp>
      <p:sp>
        <p:nvSpPr>
          <p:cNvPr id="11312" name="Rectangle 31"/>
          <p:cNvSpPr>
            <a:spLocks noChangeArrowheads="1"/>
          </p:cNvSpPr>
          <p:nvPr/>
        </p:nvSpPr>
        <p:spPr bwMode="auto">
          <a:xfrm>
            <a:off x="8797925" y="1652588"/>
            <a:ext cx="323850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58</a:t>
            </a:r>
            <a:endParaRPr lang="en-US" altLang="ko-KR" sz="3200"/>
          </a:p>
        </p:txBody>
      </p:sp>
      <p:sp>
        <p:nvSpPr>
          <p:cNvPr id="11313" name="Rectangle 30"/>
          <p:cNvSpPr>
            <a:spLocks noChangeArrowheads="1"/>
          </p:cNvSpPr>
          <p:nvPr/>
        </p:nvSpPr>
        <p:spPr bwMode="auto">
          <a:xfrm>
            <a:off x="9121775" y="1652588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14" name="Rectangle 29"/>
          <p:cNvSpPr>
            <a:spLocks noChangeArrowheads="1"/>
          </p:cNvSpPr>
          <p:nvPr/>
        </p:nvSpPr>
        <p:spPr bwMode="auto">
          <a:xfrm>
            <a:off x="8143875" y="1976438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315" name="Rectangle 28"/>
          <p:cNvSpPr>
            <a:spLocks noChangeArrowheads="1"/>
          </p:cNvSpPr>
          <p:nvPr/>
        </p:nvSpPr>
        <p:spPr bwMode="auto">
          <a:xfrm>
            <a:off x="8470900" y="1976438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63</a:t>
            </a:r>
            <a:endParaRPr lang="en-US" altLang="ko-KR" sz="3200"/>
          </a:p>
        </p:txBody>
      </p:sp>
      <p:sp>
        <p:nvSpPr>
          <p:cNvPr id="11316" name="Rectangle 27"/>
          <p:cNvSpPr>
            <a:spLocks noChangeArrowheads="1"/>
          </p:cNvSpPr>
          <p:nvPr/>
        </p:nvSpPr>
        <p:spPr bwMode="auto">
          <a:xfrm>
            <a:off x="8797925" y="1976438"/>
            <a:ext cx="323850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17" name="Rectangle 26"/>
          <p:cNvSpPr>
            <a:spLocks noChangeArrowheads="1"/>
          </p:cNvSpPr>
          <p:nvPr/>
        </p:nvSpPr>
        <p:spPr bwMode="auto">
          <a:xfrm>
            <a:off x="9121775" y="1976438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18" name="Rectangle 25"/>
          <p:cNvSpPr>
            <a:spLocks noChangeArrowheads="1"/>
          </p:cNvSpPr>
          <p:nvPr/>
        </p:nvSpPr>
        <p:spPr bwMode="auto">
          <a:xfrm>
            <a:off x="8143875" y="2300288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319" name="Rectangle 24"/>
          <p:cNvSpPr>
            <a:spLocks noChangeArrowheads="1"/>
          </p:cNvSpPr>
          <p:nvPr/>
        </p:nvSpPr>
        <p:spPr bwMode="auto">
          <a:xfrm>
            <a:off x="8470900" y="2300288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65</a:t>
            </a:r>
            <a:endParaRPr lang="en-US" altLang="ko-KR" sz="3200"/>
          </a:p>
        </p:txBody>
      </p:sp>
      <p:sp>
        <p:nvSpPr>
          <p:cNvPr id="11320" name="Rectangle 23"/>
          <p:cNvSpPr>
            <a:spLocks noChangeArrowheads="1"/>
          </p:cNvSpPr>
          <p:nvPr/>
        </p:nvSpPr>
        <p:spPr bwMode="auto">
          <a:xfrm>
            <a:off x="8797925" y="2300288"/>
            <a:ext cx="323850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21" name="Rectangle 22"/>
          <p:cNvSpPr>
            <a:spLocks noChangeArrowheads="1"/>
          </p:cNvSpPr>
          <p:nvPr/>
        </p:nvSpPr>
        <p:spPr bwMode="auto">
          <a:xfrm>
            <a:off x="9121775" y="2300288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22" name="Text Box 21"/>
          <p:cNvSpPr txBox="1">
            <a:spLocks noChangeArrowheads="1"/>
          </p:cNvSpPr>
          <p:nvPr/>
        </p:nvSpPr>
        <p:spPr bwMode="auto">
          <a:xfrm>
            <a:off x="8083550" y="2681288"/>
            <a:ext cx="1397000" cy="254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altLang="ko-KR" sz="1600">
                <a:latin typeface="Times New Roman" pitchFamily="18" charset="0"/>
                <a:cs typeface="Times New Roman" pitchFamily="18" charset="0"/>
              </a:rPr>
              <a:t>Step 2</a:t>
            </a:r>
            <a:endParaRPr lang="en-US" altLang="ko-KR" sz="2400"/>
          </a:p>
        </p:txBody>
      </p:sp>
      <p:cxnSp>
        <p:nvCxnSpPr>
          <p:cNvPr id="11323" name="AutoShape 20"/>
          <p:cNvCxnSpPr>
            <a:cxnSpLocks noChangeShapeType="1"/>
          </p:cNvCxnSpPr>
          <p:nvPr/>
        </p:nvCxnSpPr>
        <p:spPr bwMode="auto">
          <a:xfrm>
            <a:off x="8797925" y="133191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4" name="AutoShape 19"/>
          <p:cNvCxnSpPr>
            <a:cxnSpLocks noChangeShapeType="1"/>
          </p:cNvCxnSpPr>
          <p:nvPr/>
        </p:nvCxnSpPr>
        <p:spPr bwMode="auto">
          <a:xfrm>
            <a:off x="8797925" y="165576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5" name="AutoShape 18"/>
          <p:cNvCxnSpPr>
            <a:cxnSpLocks noChangeShapeType="1"/>
          </p:cNvCxnSpPr>
          <p:nvPr/>
        </p:nvCxnSpPr>
        <p:spPr bwMode="auto">
          <a:xfrm>
            <a:off x="8470900" y="197961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6" name="AutoShape 17"/>
          <p:cNvCxnSpPr>
            <a:cxnSpLocks noChangeShapeType="1"/>
          </p:cNvCxnSpPr>
          <p:nvPr/>
        </p:nvCxnSpPr>
        <p:spPr bwMode="auto">
          <a:xfrm>
            <a:off x="8470900" y="230346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7" name="AutoShape 16"/>
          <p:cNvCxnSpPr>
            <a:cxnSpLocks noChangeShapeType="1"/>
          </p:cNvCxnSpPr>
          <p:nvPr/>
        </p:nvCxnSpPr>
        <p:spPr bwMode="auto">
          <a:xfrm rot="5400000">
            <a:off x="8632825" y="1817688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8" name="AutoShape 18"/>
          <p:cNvCxnSpPr>
            <a:cxnSpLocks noChangeShapeType="1"/>
          </p:cNvCxnSpPr>
          <p:nvPr/>
        </p:nvCxnSpPr>
        <p:spPr bwMode="auto">
          <a:xfrm>
            <a:off x="6635750" y="1963738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9" name="AutoShape 17"/>
          <p:cNvCxnSpPr>
            <a:cxnSpLocks noChangeShapeType="1"/>
          </p:cNvCxnSpPr>
          <p:nvPr/>
        </p:nvCxnSpPr>
        <p:spPr bwMode="auto">
          <a:xfrm>
            <a:off x="6635750" y="2287588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sp>
        <p:nvSpPr>
          <p:cNvPr id="11330" name="Text Box 14"/>
          <p:cNvSpPr txBox="1">
            <a:spLocks noChangeArrowheads="1"/>
          </p:cNvSpPr>
          <p:nvPr/>
        </p:nvSpPr>
        <p:spPr bwMode="auto">
          <a:xfrm>
            <a:off x="7978775" y="2897188"/>
            <a:ext cx="1809750" cy="428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Starting point : [2,0]</a:t>
            </a:r>
            <a:endParaRPr lang="en-US" altLang="ko-KR" sz="700"/>
          </a:p>
          <a:p>
            <a:pPr eaLnBrk="0" latin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Chain code : 0</a:t>
            </a:r>
            <a:r>
              <a:rPr lang="en-US" altLang="ko-KR" sz="1400">
                <a:latin typeface="맑은 고딕" pitchFamily="50" charset="-127"/>
                <a:cs typeface="Times New Roman" pitchFamily="18" charset="0"/>
              </a:rPr>
              <a:t>˚</a:t>
            </a:r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, -45</a:t>
            </a:r>
            <a:r>
              <a:rPr lang="en-US" altLang="ko-KR" sz="1400">
                <a:latin typeface="맑은 고딕" pitchFamily="50" charset="-127"/>
                <a:cs typeface="Times New Roman" pitchFamily="18" charset="0"/>
              </a:rPr>
              <a:t>˚</a:t>
            </a:r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, 45</a:t>
            </a:r>
            <a:r>
              <a:rPr lang="en-US" altLang="ko-KR" sz="1400">
                <a:latin typeface="맑은 고딕" pitchFamily="50" charset="-127"/>
                <a:cs typeface="Times New Roman" pitchFamily="18" charset="0"/>
              </a:rPr>
              <a:t>˚</a:t>
            </a:r>
            <a:endParaRPr lang="en-US" altLang="ko-KR" sz="2000"/>
          </a:p>
        </p:txBody>
      </p:sp>
      <p:sp>
        <p:nvSpPr>
          <p:cNvPr id="11331" name="AutoShape 13"/>
          <p:cNvSpPr>
            <a:spLocks noChangeArrowheads="1"/>
          </p:cNvSpPr>
          <p:nvPr/>
        </p:nvSpPr>
        <p:spPr bwMode="auto">
          <a:xfrm rot="5400000">
            <a:off x="8856662" y="1600201"/>
            <a:ext cx="231775" cy="127000"/>
          </a:xfrm>
          <a:prstGeom prst="rightArrow">
            <a:avLst>
              <a:gd name="adj1" fmla="val 50000"/>
              <a:gd name="adj2" fmla="val 45617"/>
            </a:avLst>
          </a:prstGeom>
          <a:solidFill>
            <a:srgbClr val="BFB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332" name="AutoShape 12"/>
          <p:cNvSpPr>
            <a:spLocks noChangeArrowheads="1"/>
          </p:cNvSpPr>
          <p:nvPr/>
        </p:nvSpPr>
        <p:spPr bwMode="auto">
          <a:xfrm rot="8100000">
            <a:off x="8674100" y="1925638"/>
            <a:ext cx="234950" cy="127000"/>
          </a:xfrm>
          <a:prstGeom prst="rightArrow">
            <a:avLst>
              <a:gd name="adj1" fmla="val 50000"/>
              <a:gd name="adj2" fmla="val 46259"/>
            </a:avLst>
          </a:prstGeom>
          <a:solidFill>
            <a:srgbClr val="BFB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333" name="AutoShape 11"/>
          <p:cNvSpPr>
            <a:spLocks noChangeArrowheads="1"/>
          </p:cNvSpPr>
          <p:nvPr/>
        </p:nvSpPr>
        <p:spPr bwMode="auto">
          <a:xfrm rot="5400000">
            <a:off x="8535987" y="2276476"/>
            <a:ext cx="231775" cy="127000"/>
          </a:xfrm>
          <a:prstGeom prst="rightArrow">
            <a:avLst>
              <a:gd name="adj1" fmla="val 50000"/>
              <a:gd name="adj2" fmla="val 45617"/>
            </a:avLst>
          </a:prstGeom>
          <a:solidFill>
            <a:srgbClr val="BFB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334" name="AutoShape 10"/>
          <p:cNvSpPr>
            <a:spLocks noChangeArrowheads="1"/>
          </p:cNvSpPr>
          <p:nvPr/>
        </p:nvSpPr>
        <p:spPr bwMode="auto">
          <a:xfrm rot="5400000">
            <a:off x="8856662" y="1266826"/>
            <a:ext cx="231775" cy="127000"/>
          </a:xfrm>
          <a:prstGeom prst="rightArrow">
            <a:avLst>
              <a:gd name="adj1" fmla="val 50000"/>
              <a:gd name="adj2" fmla="val 45617"/>
            </a:avLst>
          </a:prstGeom>
          <a:solidFill>
            <a:srgbClr val="BFB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335" name="Rectangle 59"/>
          <p:cNvSpPr>
            <a:spLocks noChangeArrowheads="1"/>
          </p:cNvSpPr>
          <p:nvPr/>
        </p:nvSpPr>
        <p:spPr bwMode="auto">
          <a:xfrm>
            <a:off x="7710488" y="40687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36" name="Rectangle 58"/>
          <p:cNvSpPr>
            <a:spLocks noChangeArrowheads="1"/>
          </p:cNvSpPr>
          <p:nvPr/>
        </p:nvSpPr>
        <p:spPr bwMode="auto">
          <a:xfrm>
            <a:off x="8037513" y="40687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37" name="Rectangle 57"/>
          <p:cNvSpPr>
            <a:spLocks noChangeArrowheads="1"/>
          </p:cNvSpPr>
          <p:nvPr/>
        </p:nvSpPr>
        <p:spPr bwMode="auto">
          <a:xfrm>
            <a:off x="8364538" y="40687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 baseline="-25000"/>
          </a:p>
          <a:p>
            <a:pPr algn="ctr" eaLnBrk="0" hangingPunct="0"/>
            <a:endParaRPr lang="en-US" altLang="ko-KR" sz="1300"/>
          </a:p>
        </p:txBody>
      </p:sp>
      <p:sp>
        <p:nvSpPr>
          <p:cNvPr id="11338" name="Rectangle 56"/>
          <p:cNvSpPr>
            <a:spLocks noChangeArrowheads="1"/>
          </p:cNvSpPr>
          <p:nvPr/>
        </p:nvSpPr>
        <p:spPr bwMode="auto">
          <a:xfrm>
            <a:off x="8691563" y="40687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39" name="Rectangle 55"/>
          <p:cNvSpPr>
            <a:spLocks noChangeArrowheads="1"/>
          </p:cNvSpPr>
          <p:nvPr/>
        </p:nvSpPr>
        <p:spPr bwMode="auto">
          <a:xfrm>
            <a:off x="7710488" y="43926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40" name="Rectangle 54"/>
          <p:cNvSpPr>
            <a:spLocks noChangeArrowheads="1"/>
          </p:cNvSpPr>
          <p:nvPr/>
        </p:nvSpPr>
        <p:spPr bwMode="auto">
          <a:xfrm>
            <a:off x="8037513" y="43926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41" name="Rectangle 53"/>
          <p:cNvSpPr>
            <a:spLocks noChangeArrowheads="1"/>
          </p:cNvSpPr>
          <p:nvPr/>
        </p:nvSpPr>
        <p:spPr bwMode="auto">
          <a:xfrm>
            <a:off x="8364538" y="43926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2" name="Rectangle 52"/>
          <p:cNvSpPr>
            <a:spLocks noChangeArrowheads="1"/>
          </p:cNvSpPr>
          <p:nvPr/>
        </p:nvSpPr>
        <p:spPr bwMode="auto">
          <a:xfrm>
            <a:off x="8691563" y="43926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3" name="Rectangle 51"/>
          <p:cNvSpPr>
            <a:spLocks noChangeArrowheads="1"/>
          </p:cNvSpPr>
          <p:nvPr/>
        </p:nvSpPr>
        <p:spPr bwMode="auto">
          <a:xfrm>
            <a:off x="7710488" y="47164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44" name="Rectangle 50"/>
          <p:cNvSpPr>
            <a:spLocks noChangeArrowheads="1"/>
          </p:cNvSpPr>
          <p:nvPr/>
        </p:nvSpPr>
        <p:spPr bwMode="auto">
          <a:xfrm>
            <a:off x="8037513" y="47164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5" name="Rectangle 49"/>
          <p:cNvSpPr>
            <a:spLocks noChangeArrowheads="1"/>
          </p:cNvSpPr>
          <p:nvPr/>
        </p:nvSpPr>
        <p:spPr bwMode="auto">
          <a:xfrm>
            <a:off x="8364538" y="47164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6" name="Rectangle 48"/>
          <p:cNvSpPr>
            <a:spLocks noChangeArrowheads="1"/>
          </p:cNvSpPr>
          <p:nvPr/>
        </p:nvSpPr>
        <p:spPr bwMode="auto">
          <a:xfrm>
            <a:off x="8691563" y="47164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7" name="Rectangle 47"/>
          <p:cNvSpPr>
            <a:spLocks noChangeArrowheads="1"/>
          </p:cNvSpPr>
          <p:nvPr/>
        </p:nvSpPr>
        <p:spPr bwMode="auto">
          <a:xfrm>
            <a:off x="7710488" y="50403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48" name="Rectangle 46"/>
          <p:cNvSpPr>
            <a:spLocks noChangeArrowheads="1"/>
          </p:cNvSpPr>
          <p:nvPr/>
        </p:nvSpPr>
        <p:spPr bwMode="auto">
          <a:xfrm>
            <a:off x="8037513" y="50403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9" name="Rectangle 45"/>
          <p:cNvSpPr>
            <a:spLocks noChangeArrowheads="1"/>
          </p:cNvSpPr>
          <p:nvPr/>
        </p:nvSpPr>
        <p:spPr bwMode="auto">
          <a:xfrm>
            <a:off x="8364538" y="50403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50" name="Rectangle 44"/>
          <p:cNvSpPr>
            <a:spLocks noChangeArrowheads="1"/>
          </p:cNvSpPr>
          <p:nvPr/>
        </p:nvSpPr>
        <p:spPr bwMode="auto">
          <a:xfrm>
            <a:off x="8691563" y="50403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51" name="Text Box 21"/>
          <p:cNvSpPr txBox="1">
            <a:spLocks noChangeArrowheads="1"/>
          </p:cNvSpPr>
          <p:nvPr/>
        </p:nvSpPr>
        <p:spPr bwMode="auto">
          <a:xfrm>
            <a:off x="7650163" y="5395913"/>
            <a:ext cx="1400175" cy="254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altLang="ko-KR" sz="1600">
                <a:latin typeface="Times New Roman" pitchFamily="18" charset="0"/>
                <a:cs typeface="Times New Roman" pitchFamily="18" charset="0"/>
              </a:rPr>
              <a:t>Step 4</a:t>
            </a:r>
            <a:endParaRPr lang="en-US" altLang="ko-KR" sz="2400"/>
          </a:p>
        </p:txBody>
      </p:sp>
      <p:sp>
        <p:nvSpPr>
          <p:cNvPr id="11352" name="Rectangle 59"/>
          <p:cNvSpPr>
            <a:spLocks noChangeArrowheads="1"/>
          </p:cNvSpPr>
          <p:nvPr/>
        </p:nvSpPr>
        <p:spPr bwMode="auto">
          <a:xfrm>
            <a:off x="7710488" y="36814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A0</a:t>
            </a:r>
            <a:endParaRPr lang="en-US" altLang="ko-KR" sz="3200"/>
          </a:p>
        </p:txBody>
      </p:sp>
      <p:sp>
        <p:nvSpPr>
          <p:cNvPr id="11353" name="Rectangle 58"/>
          <p:cNvSpPr>
            <a:spLocks noChangeArrowheads="1"/>
          </p:cNvSpPr>
          <p:nvPr/>
        </p:nvSpPr>
        <p:spPr bwMode="auto">
          <a:xfrm>
            <a:off x="8037513" y="36814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A1</a:t>
            </a:r>
            <a:endParaRPr lang="en-US" altLang="ko-KR" sz="3200"/>
          </a:p>
        </p:txBody>
      </p:sp>
      <p:sp>
        <p:nvSpPr>
          <p:cNvPr id="11354" name="Rectangle 57"/>
          <p:cNvSpPr>
            <a:spLocks noChangeArrowheads="1"/>
          </p:cNvSpPr>
          <p:nvPr/>
        </p:nvSpPr>
        <p:spPr bwMode="auto">
          <a:xfrm>
            <a:off x="8364538" y="36814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A2</a:t>
            </a:r>
            <a:endParaRPr lang="en-US" altLang="ko-KR" sz="3200"/>
          </a:p>
        </p:txBody>
      </p:sp>
      <p:sp>
        <p:nvSpPr>
          <p:cNvPr id="11355" name="Rectangle 56"/>
          <p:cNvSpPr>
            <a:spLocks noChangeArrowheads="1"/>
          </p:cNvSpPr>
          <p:nvPr/>
        </p:nvSpPr>
        <p:spPr bwMode="auto">
          <a:xfrm>
            <a:off x="8691563" y="36814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A3</a:t>
            </a:r>
            <a:endParaRPr lang="en-US" altLang="ko-KR" sz="3200"/>
          </a:p>
        </p:txBody>
      </p:sp>
      <p:sp>
        <p:nvSpPr>
          <p:cNvPr id="11356" name="Rectangle 59"/>
          <p:cNvSpPr>
            <a:spLocks noChangeArrowheads="1"/>
          </p:cNvSpPr>
          <p:nvPr/>
        </p:nvSpPr>
        <p:spPr bwMode="auto">
          <a:xfrm>
            <a:off x="7332663" y="40687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B0</a:t>
            </a:r>
            <a:endParaRPr lang="en-US" altLang="ko-KR" sz="3200"/>
          </a:p>
        </p:txBody>
      </p:sp>
      <p:sp>
        <p:nvSpPr>
          <p:cNvPr id="11357" name="Rectangle 55"/>
          <p:cNvSpPr>
            <a:spLocks noChangeArrowheads="1"/>
          </p:cNvSpPr>
          <p:nvPr/>
        </p:nvSpPr>
        <p:spPr bwMode="auto">
          <a:xfrm>
            <a:off x="7332663" y="43926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B1</a:t>
            </a:r>
            <a:endParaRPr lang="en-US" altLang="ko-KR" sz="3200"/>
          </a:p>
        </p:txBody>
      </p:sp>
      <p:sp>
        <p:nvSpPr>
          <p:cNvPr id="11358" name="Rectangle 51"/>
          <p:cNvSpPr>
            <a:spLocks noChangeArrowheads="1"/>
          </p:cNvSpPr>
          <p:nvPr/>
        </p:nvSpPr>
        <p:spPr bwMode="auto">
          <a:xfrm>
            <a:off x="7332663" y="471646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B2</a:t>
            </a:r>
            <a:endParaRPr lang="en-US" altLang="ko-KR" sz="3200"/>
          </a:p>
        </p:txBody>
      </p:sp>
      <p:sp>
        <p:nvSpPr>
          <p:cNvPr id="11359" name="Rectangle 47"/>
          <p:cNvSpPr>
            <a:spLocks noChangeArrowheads="1"/>
          </p:cNvSpPr>
          <p:nvPr/>
        </p:nvSpPr>
        <p:spPr bwMode="auto">
          <a:xfrm>
            <a:off x="7332663" y="5040313"/>
            <a:ext cx="3270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B3</a:t>
            </a:r>
            <a:endParaRPr lang="en-US" altLang="ko-KR" sz="3200"/>
          </a:p>
        </p:txBody>
      </p:sp>
      <p:cxnSp>
        <p:nvCxnSpPr>
          <p:cNvPr id="11360" name="AutoShape 43"/>
          <p:cNvCxnSpPr>
            <a:cxnSpLocks noChangeShapeType="1"/>
          </p:cNvCxnSpPr>
          <p:nvPr/>
        </p:nvCxnSpPr>
        <p:spPr bwMode="auto">
          <a:xfrm>
            <a:off x="8367713" y="4071938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61" name="AutoShape 42"/>
          <p:cNvCxnSpPr>
            <a:cxnSpLocks noChangeShapeType="1"/>
          </p:cNvCxnSpPr>
          <p:nvPr/>
        </p:nvCxnSpPr>
        <p:spPr bwMode="auto">
          <a:xfrm>
            <a:off x="8367713" y="4395788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62" name="AutoShape 39"/>
          <p:cNvCxnSpPr>
            <a:cxnSpLocks noChangeShapeType="1"/>
          </p:cNvCxnSpPr>
          <p:nvPr/>
        </p:nvCxnSpPr>
        <p:spPr bwMode="auto">
          <a:xfrm rot="5400000">
            <a:off x="8199438" y="455771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63" name="AutoShape 18"/>
          <p:cNvCxnSpPr>
            <a:cxnSpLocks noChangeShapeType="1"/>
          </p:cNvCxnSpPr>
          <p:nvPr/>
        </p:nvCxnSpPr>
        <p:spPr bwMode="auto">
          <a:xfrm>
            <a:off x="8034338" y="4710113"/>
            <a:ext cx="3175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64" name="AutoShape 17"/>
          <p:cNvCxnSpPr>
            <a:cxnSpLocks noChangeShapeType="1"/>
          </p:cNvCxnSpPr>
          <p:nvPr/>
        </p:nvCxnSpPr>
        <p:spPr bwMode="auto">
          <a:xfrm>
            <a:off x="8034338" y="5033963"/>
            <a:ext cx="3175" cy="327025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sp>
        <p:nvSpPr>
          <p:cNvPr id="11365" name="Text Box 9"/>
          <p:cNvSpPr txBox="1">
            <a:spLocks noChangeArrowheads="1"/>
          </p:cNvSpPr>
          <p:nvPr/>
        </p:nvSpPr>
        <p:spPr bwMode="auto">
          <a:xfrm>
            <a:off x="7024688" y="5754688"/>
            <a:ext cx="2689225" cy="428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400" baseline="-2500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 = (A0+A1+B0+B1+ B2+B3) / 6 </a:t>
            </a:r>
          </a:p>
          <a:p>
            <a:pPr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400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 = (A2+A3) / 2</a:t>
            </a:r>
            <a:endParaRPr lang="en-US" altLang="ko-KR" sz="2000"/>
          </a:p>
        </p:txBody>
      </p:sp>
      <p:pic>
        <p:nvPicPr>
          <p:cNvPr id="11366" name="table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1438" y="3965575"/>
            <a:ext cx="3071812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" name="TextBox 7"/>
          <p:cNvSpPr txBox="1">
            <a:spLocks noChangeArrowheads="1"/>
          </p:cNvSpPr>
          <p:nvPr/>
        </p:nvSpPr>
        <p:spPr bwMode="auto">
          <a:xfrm>
            <a:off x="4178300" y="5049838"/>
            <a:ext cx="2571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&lt;Pseudo syntax for chain codes&gt;</a:t>
            </a:r>
            <a:endParaRPr lang="ko-KR" alt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68" name="Text Box 21"/>
          <p:cNvSpPr txBox="1">
            <a:spLocks noChangeArrowheads="1"/>
          </p:cNvSpPr>
          <p:nvPr/>
        </p:nvSpPr>
        <p:spPr bwMode="auto">
          <a:xfrm>
            <a:off x="4624388" y="5389563"/>
            <a:ext cx="1400175" cy="254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altLang="ko-KR" sz="1600">
                <a:latin typeface="Times New Roman" pitchFamily="18" charset="0"/>
                <a:cs typeface="Times New Roman" pitchFamily="18" charset="0"/>
              </a:rPr>
              <a:t>Step 3</a:t>
            </a:r>
            <a:endParaRPr lang="en-US" altLang="ko-KR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 bwMode="auto">
          <a:xfrm>
            <a:off x="415925" y="58738"/>
            <a:ext cx="8628063" cy="417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mtClean="0">
                <a:ea typeface="굴림" pitchFamily="50" charset="-127"/>
              </a:rPr>
              <a:t>Advanced Boundary Chain (ABC) Coding</a:t>
            </a:r>
            <a:endParaRPr lang="ko-KR" altLang="en-US" smtClean="0">
              <a:ea typeface="굴림" pitchFamily="50" charset="-127"/>
            </a:endParaRPr>
          </a:p>
        </p:txBody>
      </p:sp>
      <p:sp>
        <p:nvSpPr>
          <p:cNvPr id="12291" name="내용 개체 틀 2"/>
          <p:cNvSpPr>
            <a:spLocks noGrp="1"/>
          </p:cNvSpPr>
          <p:nvPr>
            <p:ph idx="1"/>
          </p:nvPr>
        </p:nvSpPr>
        <p:spPr bwMode="auto">
          <a:xfrm>
            <a:off x="415925" y="692150"/>
            <a:ext cx="8994775" cy="54340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>
                <a:ea typeface="굴림" pitchFamily="50" charset="-127"/>
              </a:rPr>
              <a:t>Rearrange chain code based on the frequency of each traverse type</a:t>
            </a: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r>
              <a:rPr lang="en-US" altLang="ko-KR" dirty="0" smtClean="0">
                <a:ea typeface="굴림" pitchFamily="50" charset="-127"/>
              </a:rPr>
              <a:t>Context models for ABC coding</a:t>
            </a:r>
          </a:p>
          <a:p>
            <a:pPr lvl="1"/>
            <a:r>
              <a:rPr lang="en-US" altLang="ko-KR" dirty="0" smtClean="0">
                <a:ea typeface="굴림" pitchFamily="50" charset="-127"/>
              </a:rPr>
              <a:t>edge_start_left_flag</a:t>
            </a:r>
          </a:p>
          <a:p>
            <a:pPr lvl="2"/>
            <a:r>
              <a:rPr lang="en-US" altLang="ko-KR" dirty="0" smtClean="0">
                <a:ea typeface="굴림" pitchFamily="50" charset="-127"/>
              </a:rPr>
              <a:t>Biased initial probability to above position</a:t>
            </a:r>
          </a:p>
          <a:p>
            <a:pPr lvl="1"/>
            <a:r>
              <a:rPr lang="en-US" altLang="ko-KR" dirty="0" err="1" smtClean="0">
                <a:ea typeface="굴림" pitchFamily="50" charset="-127"/>
              </a:rPr>
              <a:t>edge_code</a:t>
            </a:r>
            <a:endParaRPr lang="en-US" altLang="ko-KR" dirty="0" smtClean="0">
              <a:ea typeface="굴림" pitchFamily="50" charset="-127"/>
            </a:endParaRPr>
          </a:p>
          <a:p>
            <a:pPr lvl="2"/>
            <a:r>
              <a:rPr lang="en-US" altLang="ko-KR" dirty="0" smtClean="0">
                <a:ea typeface="굴림" pitchFamily="50" charset="-127"/>
              </a:rPr>
              <a:t>Biased initial probability to ‘0’ symbol</a:t>
            </a:r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874D19B-625E-4C3D-A7BD-7BB4C183D5E6}" type="slidenum">
              <a:rPr lang="ko-KR" altLang="en-US" smtClean="0">
                <a:latin typeface="굴림" pitchFamily="50" charset="-127"/>
                <a:ea typeface="굴림" pitchFamily="50" charset="-127"/>
              </a:rPr>
              <a:pPr/>
              <a:t>4</a:t>
            </a:fld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711200" y="1143000"/>
            <a:ext cx="848201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1200">
                <a:latin typeface="Arial" pitchFamily="34" charset="0"/>
                <a:cs typeface="Arial" pitchFamily="34" charset="0"/>
              </a:rPr>
              <a:t>&lt;edge_code for each traverse type&gt;</a:t>
            </a:r>
            <a:endParaRPr lang="ko-KR" altLang="en-US" sz="120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3381375" y="1428750"/>
          <a:ext cx="3643313" cy="1752600"/>
        </p:xfrm>
        <a:graphic>
          <a:graphicData uri="http://schemas.openxmlformats.org/drawingml/2006/table">
            <a:tbl>
              <a:tblPr/>
              <a:tblGrid>
                <a:gridCol w="1135063"/>
                <a:gridCol w="1209675"/>
                <a:gridCol w="1298575"/>
              </a:tblGrid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Traverse type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Previous code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Proposed code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0°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0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00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45°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01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01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-45°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011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10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90°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0111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110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-90°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01111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111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135°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011111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(removed)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-135°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111111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(removed)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326" name="table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875" y="4179888"/>
            <a:ext cx="3071813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27" name="TextBox 7"/>
          <p:cNvSpPr txBox="1">
            <a:spLocks noChangeArrowheads="1"/>
          </p:cNvSpPr>
          <p:nvPr/>
        </p:nvSpPr>
        <p:spPr bwMode="auto">
          <a:xfrm>
            <a:off x="6535738" y="5264150"/>
            <a:ext cx="2571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&lt;Pseudo syntax for chain codes&gt;</a:t>
            </a:r>
            <a:endParaRPr lang="ko-KR" altLang="en-US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내용 개체 틀 2"/>
          <p:cNvSpPr>
            <a:spLocks noGrp="1"/>
          </p:cNvSpPr>
          <p:nvPr>
            <p:ph idx="1"/>
          </p:nvPr>
        </p:nvSpPr>
        <p:spPr bwMode="auto">
          <a:xfrm>
            <a:off x="455613" y="714375"/>
            <a:ext cx="8994775" cy="54340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r>
              <a:rPr lang="en-US" altLang="ko-KR" dirty="0" smtClean="0">
                <a:latin typeface="Arial" charset="0"/>
                <a:cs typeface="Arial" charset="0"/>
              </a:rPr>
              <a:t> Additional </a:t>
            </a:r>
            <a:r>
              <a:rPr lang="en-US" altLang="ko-KR" dirty="0" smtClean="0">
                <a:latin typeface="Arial" charset="0"/>
                <a:cs typeface="Arial" charset="0"/>
              </a:rPr>
              <a:t>segmentation case</a:t>
            </a:r>
          </a:p>
          <a:p>
            <a:pPr lvl="1">
              <a:lnSpc>
                <a:spcPct val="120000"/>
              </a:lnSpc>
            </a:pPr>
            <a:r>
              <a:rPr lang="en-US" altLang="ko-KR" dirty="0" smtClean="0">
                <a:latin typeface="Arial" charset="0"/>
                <a:cs typeface="Arial" charset="0"/>
              </a:rPr>
              <a:t>Up till G0094, the chain could only start </a:t>
            </a:r>
            <a:r>
              <a:rPr lang="en-US" altLang="ko-KR" dirty="0" smtClean="0">
                <a:latin typeface="Arial" charset="0"/>
                <a:cs typeface="Arial" charset="0"/>
              </a:rPr>
              <a:t>from </a:t>
            </a:r>
            <a:r>
              <a:rPr lang="en-US" altLang="ko-KR" dirty="0" smtClean="0">
                <a:latin typeface="Arial" charset="0"/>
                <a:cs typeface="Arial" charset="0"/>
              </a:rPr>
              <a:t>the above </a:t>
            </a:r>
            <a:r>
              <a:rPr lang="en-US" altLang="ko-KR" dirty="0" smtClean="0">
                <a:latin typeface="Arial" charset="0"/>
                <a:cs typeface="Arial" charset="0"/>
              </a:rPr>
              <a:t>or </a:t>
            </a:r>
            <a:r>
              <a:rPr lang="en-US" altLang="ko-KR" dirty="0" smtClean="0">
                <a:latin typeface="Arial" charset="0"/>
                <a:cs typeface="Arial" charset="0"/>
              </a:rPr>
              <a:t>the left side.</a:t>
            </a:r>
            <a:endParaRPr lang="en-US" altLang="ko-KR" dirty="0" smtClean="0">
              <a:latin typeface="Arial" charset="0"/>
              <a:cs typeface="Arial" charset="0"/>
            </a:endParaRPr>
          </a:p>
          <a:p>
            <a:pPr lvl="1">
              <a:lnSpc>
                <a:spcPct val="120000"/>
              </a:lnSpc>
            </a:pPr>
            <a:r>
              <a:rPr lang="en-US" altLang="ko-KR" dirty="0" smtClean="0">
                <a:latin typeface="Arial" charset="0"/>
                <a:cs typeface="Arial" charset="0"/>
              </a:rPr>
              <a:t>Now it can also start from the bottom or the right side.</a:t>
            </a:r>
            <a:endParaRPr lang="ko-KR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AE6D69-5B75-40E4-8A71-57943FF7AB5F}" type="slidenum">
              <a:rPr lang="ko-KR" altLang="en-US" smtClean="0"/>
              <a:pPr/>
              <a:t>5</a:t>
            </a:fld>
            <a:endParaRPr lang="ko-KR" altLang="en-US" smtClean="0"/>
          </a:p>
        </p:txBody>
      </p:sp>
      <p:grpSp>
        <p:nvGrpSpPr>
          <p:cNvPr id="6149" name="그룹 70"/>
          <p:cNvGrpSpPr>
            <a:grpSpLocks/>
          </p:cNvGrpSpPr>
          <p:nvPr/>
        </p:nvGrpSpPr>
        <p:grpSpPr bwMode="auto">
          <a:xfrm>
            <a:off x="3762151" y="3570809"/>
            <a:ext cx="857250" cy="857250"/>
            <a:chOff x="1666852" y="4572008"/>
            <a:chExt cx="857256" cy="857256"/>
          </a:xfrm>
        </p:grpSpPr>
        <p:sp>
          <p:nvSpPr>
            <p:cNvPr id="5" name="직사각형 4"/>
            <p:cNvSpPr/>
            <p:nvPr/>
          </p:nvSpPr>
          <p:spPr>
            <a:xfrm>
              <a:off x="1666852" y="4572008"/>
              <a:ext cx="857256" cy="8572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11" name="꺾인 연결선 10"/>
            <p:cNvCxnSpPr>
              <a:stCxn id="5" idx="1"/>
              <a:endCxn id="5" idx="2"/>
            </p:cNvCxnSpPr>
            <p:nvPr/>
          </p:nvCxnSpPr>
          <p:spPr>
            <a:xfrm rot="10800000" flipH="1" flipV="1">
              <a:off x="1666852" y="5000636"/>
              <a:ext cx="428628" cy="428628"/>
            </a:xfrm>
            <a:prstGeom prst="bentConnector4">
              <a:avLst>
                <a:gd name="adj1" fmla="val 57971"/>
                <a:gd name="adj2" fmla="val 53623"/>
              </a:avLst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50" name="그룹 47"/>
          <p:cNvGrpSpPr>
            <a:grpSpLocks/>
          </p:cNvGrpSpPr>
          <p:nvPr/>
        </p:nvGrpSpPr>
        <p:grpSpPr bwMode="auto">
          <a:xfrm>
            <a:off x="3762151" y="2499246"/>
            <a:ext cx="857250" cy="857250"/>
            <a:chOff x="1166786" y="3286124"/>
            <a:chExt cx="857256" cy="857256"/>
          </a:xfrm>
        </p:grpSpPr>
        <p:sp>
          <p:nvSpPr>
            <p:cNvPr id="17" name="직사각형 16"/>
            <p:cNvSpPr/>
            <p:nvPr/>
          </p:nvSpPr>
          <p:spPr>
            <a:xfrm>
              <a:off x="1166786" y="3286124"/>
              <a:ext cx="857256" cy="8572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18" name="꺾인 연결선 10"/>
            <p:cNvCxnSpPr>
              <a:stCxn id="17" idx="0"/>
              <a:endCxn id="17" idx="1"/>
            </p:cNvCxnSpPr>
            <p:nvPr/>
          </p:nvCxnSpPr>
          <p:spPr>
            <a:xfrm rot="16200000" flipH="1" flipV="1">
              <a:off x="1166786" y="3286124"/>
              <a:ext cx="428628" cy="428628"/>
            </a:xfrm>
            <a:prstGeom prst="bentConnector4">
              <a:avLst>
                <a:gd name="adj1" fmla="val 53333"/>
                <a:gd name="adj2" fmla="val 32754"/>
              </a:avLst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51" name="그룹 62"/>
          <p:cNvGrpSpPr>
            <a:grpSpLocks/>
          </p:cNvGrpSpPr>
          <p:nvPr/>
        </p:nvGrpSpPr>
        <p:grpSpPr bwMode="auto">
          <a:xfrm>
            <a:off x="4911501" y="2492896"/>
            <a:ext cx="857250" cy="863600"/>
            <a:chOff x="2601896" y="3136898"/>
            <a:chExt cx="857256" cy="863606"/>
          </a:xfrm>
        </p:grpSpPr>
        <p:sp>
          <p:nvSpPr>
            <p:cNvPr id="50" name="직사각형 49"/>
            <p:cNvSpPr/>
            <p:nvPr/>
          </p:nvSpPr>
          <p:spPr>
            <a:xfrm>
              <a:off x="2601896" y="3136898"/>
              <a:ext cx="857256" cy="8572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u="sng"/>
            </a:p>
          </p:txBody>
        </p:sp>
        <p:cxnSp>
          <p:nvCxnSpPr>
            <p:cNvPr id="51" name="꺾인 연결선 10"/>
            <p:cNvCxnSpPr>
              <a:stCxn id="50" idx="0"/>
            </p:cNvCxnSpPr>
            <p:nvPr/>
          </p:nvCxnSpPr>
          <p:spPr>
            <a:xfrm rot="16200000" flipH="1">
              <a:off x="2702704" y="3464718"/>
              <a:ext cx="863606" cy="207964"/>
            </a:xfrm>
            <a:prstGeom prst="bentConnector5">
              <a:avLst>
                <a:gd name="adj1" fmla="val 43734"/>
                <a:gd name="adj2" fmla="val 100963"/>
                <a:gd name="adj3" fmla="val 99632"/>
              </a:avLst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52" name="그룹 63"/>
          <p:cNvGrpSpPr>
            <a:grpSpLocks/>
          </p:cNvGrpSpPr>
          <p:nvPr/>
        </p:nvGrpSpPr>
        <p:grpSpPr bwMode="auto">
          <a:xfrm>
            <a:off x="6048151" y="2499246"/>
            <a:ext cx="857250" cy="857250"/>
            <a:chOff x="1166786" y="3286124"/>
            <a:chExt cx="857256" cy="857256"/>
          </a:xfrm>
        </p:grpSpPr>
        <p:sp>
          <p:nvSpPr>
            <p:cNvPr id="65" name="직사각형 64"/>
            <p:cNvSpPr/>
            <p:nvPr/>
          </p:nvSpPr>
          <p:spPr>
            <a:xfrm>
              <a:off x="1166786" y="3286124"/>
              <a:ext cx="857256" cy="8572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66" name="꺾인 연결선 10"/>
            <p:cNvCxnSpPr>
              <a:stCxn id="65" idx="0"/>
              <a:endCxn id="65" idx="3"/>
            </p:cNvCxnSpPr>
            <p:nvPr/>
          </p:nvCxnSpPr>
          <p:spPr>
            <a:xfrm rot="16200000" flipH="1">
              <a:off x="1595414" y="3286124"/>
              <a:ext cx="428628" cy="428628"/>
            </a:xfrm>
            <a:prstGeom prst="bentConnector4">
              <a:avLst>
                <a:gd name="adj1" fmla="val 51014"/>
                <a:gd name="adj2" fmla="val 39710"/>
              </a:avLst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53" name="그룹 71"/>
          <p:cNvGrpSpPr>
            <a:grpSpLocks/>
          </p:cNvGrpSpPr>
          <p:nvPr/>
        </p:nvGrpSpPr>
        <p:grpSpPr bwMode="auto">
          <a:xfrm>
            <a:off x="4905151" y="3570809"/>
            <a:ext cx="857250" cy="857250"/>
            <a:chOff x="1666852" y="4572008"/>
            <a:chExt cx="857256" cy="857256"/>
          </a:xfrm>
        </p:grpSpPr>
        <p:sp>
          <p:nvSpPr>
            <p:cNvPr id="73" name="직사각형 72"/>
            <p:cNvSpPr/>
            <p:nvPr/>
          </p:nvSpPr>
          <p:spPr>
            <a:xfrm>
              <a:off x="1666852" y="4572008"/>
              <a:ext cx="857256" cy="8572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74" name="꺾인 연결선 10"/>
            <p:cNvCxnSpPr>
              <a:stCxn id="73" idx="1"/>
              <a:endCxn id="73" idx="3"/>
            </p:cNvCxnSpPr>
            <p:nvPr/>
          </p:nvCxnSpPr>
          <p:spPr>
            <a:xfrm rot="10800000" flipH="1">
              <a:off x="1666852" y="5000636"/>
              <a:ext cx="857256" cy="12700"/>
            </a:xfrm>
            <a:prstGeom prst="bentConnector5">
              <a:avLst>
                <a:gd name="adj1" fmla="val 45218"/>
                <a:gd name="adj2" fmla="val 2044583"/>
                <a:gd name="adj3" fmla="val 81449"/>
              </a:avLst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54" name="그룹 78"/>
          <p:cNvGrpSpPr>
            <a:grpSpLocks/>
          </p:cNvGrpSpPr>
          <p:nvPr/>
        </p:nvGrpSpPr>
        <p:grpSpPr bwMode="auto">
          <a:xfrm>
            <a:off x="3762151" y="4642371"/>
            <a:ext cx="857250" cy="857250"/>
            <a:chOff x="1666852" y="4572008"/>
            <a:chExt cx="857256" cy="857256"/>
          </a:xfrm>
        </p:grpSpPr>
        <p:sp>
          <p:nvSpPr>
            <p:cNvPr id="80" name="직사각형 79"/>
            <p:cNvSpPr/>
            <p:nvPr/>
          </p:nvSpPr>
          <p:spPr>
            <a:xfrm>
              <a:off x="1666852" y="4572008"/>
              <a:ext cx="857256" cy="8572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81" name="꺾인 연결선 10"/>
            <p:cNvCxnSpPr>
              <a:stCxn id="80" idx="3"/>
              <a:endCxn id="80" idx="2"/>
            </p:cNvCxnSpPr>
            <p:nvPr/>
          </p:nvCxnSpPr>
          <p:spPr>
            <a:xfrm flipH="1">
              <a:off x="2095480" y="5000636"/>
              <a:ext cx="428628" cy="428628"/>
            </a:xfrm>
            <a:prstGeom prst="bentConnector4">
              <a:avLst>
                <a:gd name="adj1" fmla="val 32464"/>
                <a:gd name="adj2" fmla="val 58261"/>
              </a:avLst>
            </a:prstGeom>
            <a:ln w="19050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55" name="TextBox 86"/>
          <p:cNvSpPr txBox="1">
            <a:spLocks noChangeArrowheads="1"/>
          </p:cNvSpPr>
          <p:nvPr/>
        </p:nvSpPr>
        <p:spPr bwMode="auto">
          <a:xfrm>
            <a:off x="3547839" y="5564709"/>
            <a:ext cx="37814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200" b="1">
                <a:latin typeface="Tahoma" pitchFamily="34" charset="0"/>
                <a:cs typeface="Tahoma" pitchFamily="34" charset="0"/>
              </a:rPr>
              <a:t>Examples of the cases of segmentation by ABC</a:t>
            </a:r>
            <a:endParaRPr lang="ko-KR" altLang="en-US" sz="12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6156" name="TextBox 87"/>
          <p:cNvSpPr txBox="1">
            <a:spLocks noChangeArrowheads="1"/>
          </p:cNvSpPr>
          <p:nvPr/>
        </p:nvSpPr>
        <p:spPr bwMode="auto">
          <a:xfrm>
            <a:off x="1761901" y="2802459"/>
            <a:ext cx="1714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100" b="1">
                <a:latin typeface="Tahoma" pitchFamily="34" charset="0"/>
                <a:cs typeface="Tahoma" pitchFamily="34" charset="0"/>
              </a:rPr>
              <a:t>Start from above side</a:t>
            </a:r>
            <a:endParaRPr lang="ko-KR" altLang="en-US" sz="11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6157" name="TextBox 88"/>
          <p:cNvSpPr txBox="1">
            <a:spLocks noChangeArrowheads="1"/>
          </p:cNvSpPr>
          <p:nvPr/>
        </p:nvSpPr>
        <p:spPr bwMode="auto">
          <a:xfrm>
            <a:off x="1761901" y="3874021"/>
            <a:ext cx="15271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100" b="1">
                <a:latin typeface="Tahoma" pitchFamily="34" charset="0"/>
                <a:cs typeface="Tahoma" pitchFamily="34" charset="0"/>
              </a:rPr>
              <a:t>Start from left side</a:t>
            </a:r>
            <a:endParaRPr lang="ko-KR" altLang="en-US" sz="11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6158" name="TextBox 89"/>
          <p:cNvSpPr txBox="1">
            <a:spLocks noChangeArrowheads="1"/>
          </p:cNvSpPr>
          <p:nvPr/>
        </p:nvSpPr>
        <p:spPr bwMode="auto">
          <a:xfrm>
            <a:off x="1761901" y="4945584"/>
            <a:ext cx="162877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100" b="1">
                <a:latin typeface="Tahoma" pitchFamily="34" charset="0"/>
                <a:cs typeface="Tahoma" pitchFamily="34" charset="0"/>
              </a:rPr>
              <a:t>Start from right side</a:t>
            </a:r>
            <a:endParaRPr lang="ko-KR" altLang="en-US" sz="11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28" name="제목 1"/>
          <p:cNvSpPr>
            <a:spLocks noGrp="1"/>
          </p:cNvSpPr>
          <p:nvPr>
            <p:ph type="title"/>
          </p:nvPr>
        </p:nvSpPr>
        <p:spPr bwMode="auto">
          <a:xfrm>
            <a:off x="415925" y="58738"/>
            <a:ext cx="8628063" cy="417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>
                <a:ea typeface="굴림" pitchFamily="50" charset="-127"/>
              </a:rPr>
              <a:t>Changes from JCT3V-G0094</a:t>
            </a:r>
            <a:endParaRPr lang="ko-KR" altLang="en-US" dirty="0" smtClean="0">
              <a:ea typeface="굴림" pitchFamily="50" charset="-127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 bwMode="auto">
          <a:xfrm>
            <a:off x="415925" y="58738"/>
            <a:ext cx="8628063" cy="417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>
                <a:latin typeface="Arial" charset="0"/>
                <a:cs typeface="Arial" charset="0"/>
              </a:rPr>
              <a:t>Experimental </a:t>
            </a:r>
            <a:r>
              <a:rPr lang="en-US" altLang="ko-KR" dirty="0" smtClean="0">
                <a:latin typeface="Arial" charset="0"/>
                <a:cs typeface="Arial" charset="0"/>
              </a:rPr>
              <a:t>results (Using ABC on top of DMM4)</a:t>
            </a:r>
            <a:endParaRPr lang="ko-KR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7171" name="내용 개체 틀 2"/>
          <p:cNvSpPr>
            <a:spLocks noGrp="1"/>
          </p:cNvSpPr>
          <p:nvPr>
            <p:ph idx="1"/>
          </p:nvPr>
        </p:nvSpPr>
        <p:spPr bwMode="auto">
          <a:xfrm>
            <a:off x="415925" y="692150"/>
            <a:ext cx="8994775" cy="54340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>
                <a:latin typeface="Arial" charset="0"/>
                <a:cs typeface="Arial" charset="0"/>
              </a:rPr>
              <a:t>Test1: ABC </a:t>
            </a:r>
            <a:r>
              <a:rPr lang="en-US" altLang="ko-KR" dirty="0" smtClean="0">
                <a:latin typeface="Arial" charset="0"/>
                <a:cs typeface="Arial" charset="0"/>
              </a:rPr>
              <a:t>without RB segmentation (G0094 design) vs</a:t>
            </a:r>
            <a:r>
              <a:rPr lang="en-US" altLang="ko-KR" dirty="0" smtClean="0">
                <a:latin typeface="Arial" charset="0"/>
                <a:cs typeface="Arial" charset="0"/>
              </a:rPr>
              <a:t>. HTM-10.0r1</a:t>
            </a:r>
            <a:endParaRPr lang="ko-KR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7172" name="슬라이드 번호 개체 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A3CD928-A890-4D1A-A5E0-CC44BD747FB0}" type="slidenum">
              <a:rPr lang="ko-KR" altLang="en-US" smtClean="0"/>
              <a:pPr/>
              <a:t>6</a:t>
            </a:fld>
            <a:endParaRPr lang="ko-KR" altLang="en-US" smtClean="0"/>
          </a:p>
        </p:txBody>
      </p:sp>
      <p:sp>
        <p:nvSpPr>
          <p:cNvPr id="7173" name="TextBox 7"/>
          <p:cNvSpPr txBox="1">
            <a:spLocks noChangeArrowheads="1"/>
          </p:cNvSpPr>
          <p:nvPr/>
        </p:nvSpPr>
        <p:spPr bwMode="auto">
          <a:xfrm>
            <a:off x="2024063" y="3438525"/>
            <a:ext cx="61801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1200" dirty="0" smtClean="0">
                <a:latin typeface="Arial" charset="0"/>
                <a:cs typeface="Arial" charset="0"/>
              </a:rPr>
              <a:t>&lt;ABC </a:t>
            </a:r>
            <a:r>
              <a:rPr lang="en-US" altLang="ko-KR" sz="1200" dirty="0">
                <a:latin typeface="Arial" charset="0"/>
                <a:cs typeface="Arial" charset="0"/>
              </a:rPr>
              <a:t>coding under CTC&gt;</a:t>
            </a:r>
            <a:endParaRPr lang="ko-KR" altLang="en-US" sz="1200" dirty="0">
              <a:latin typeface="Arial" charset="0"/>
              <a:cs typeface="Arial" charset="0"/>
            </a:endParaRPr>
          </a:p>
        </p:txBody>
      </p:sp>
      <p:sp>
        <p:nvSpPr>
          <p:cNvPr id="7174" name="TextBox 7"/>
          <p:cNvSpPr txBox="1">
            <a:spLocks noChangeArrowheads="1"/>
          </p:cNvSpPr>
          <p:nvPr/>
        </p:nvSpPr>
        <p:spPr bwMode="auto">
          <a:xfrm>
            <a:off x="2095500" y="6153150"/>
            <a:ext cx="61801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1200" dirty="0" smtClean="0">
                <a:latin typeface="Arial" charset="0"/>
                <a:cs typeface="Arial" charset="0"/>
              </a:rPr>
              <a:t>&lt;ABC </a:t>
            </a:r>
            <a:r>
              <a:rPr lang="en-US" altLang="ko-KR" sz="1200" dirty="0">
                <a:latin typeface="Arial" charset="0"/>
                <a:cs typeface="Arial" charset="0"/>
              </a:rPr>
              <a:t>coding under AI&gt;</a:t>
            </a:r>
            <a:endParaRPr lang="ko-KR" altLang="en-US" sz="1200" dirty="0">
              <a:latin typeface="Arial" charset="0"/>
              <a:cs typeface="Arial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1280592" y="3930650"/>
          <a:ext cx="7416821" cy="2212343"/>
        </p:xfrm>
        <a:graphic>
          <a:graphicData uri="http://schemas.openxmlformats.org/drawingml/2006/table">
            <a:tbl>
              <a:tblPr/>
              <a:tblGrid>
                <a:gridCol w="809108"/>
                <a:gridCol w="764157"/>
                <a:gridCol w="764157"/>
                <a:gridCol w="764157"/>
                <a:gridCol w="764157"/>
                <a:gridCol w="764157"/>
                <a:gridCol w="764157"/>
                <a:gridCol w="674257"/>
                <a:gridCol w="674257"/>
                <a:gridCol w="674257"/>
              </a:tblGrid>
              <a:tr h="29117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101.3%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101.4%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102.9%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99.9%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-0.27%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100.2%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103.5%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107.1%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100.7%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99.0%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101.7%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107.4%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-0.45%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102.8%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108.7%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101.8%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102.7%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101.3%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100.4%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100.8%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101.9%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-0.25%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101.7%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103.2%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208584" y="1214438"/>
          <a:ext cx="7496050" cy="2212343"/>
        </p:xfrm>
        <a:graphic>
          <a:graphicData uri="http://schemas.openxmlformats.org/drawingml/2006/table">
            <a:tbl>
              <a:tblPr/>
              <a:tblGrid>
                <a:gridCol w="817750"/>
                <a:gridCol w="772320"/>
                <a:gridCol w="772320"/>
                <a:gridCol w="772320"/>
                <a:gridCol w="772320"/>
                <a:gridCol w="772320"/>
                <a:gridCol w="772320"/>
                <a:gridCol w="681460"/>
                <a:gridCol w="681460"/>
                <a:gridCol w="681460"/>
              </a:tblGrid>
              <a:tr h="29117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103.8%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103.4%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103.3%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99.5%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104.6%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104.4%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106.2%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99.5%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103.0%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104.5%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105.4%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-0.58%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103.5%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103.5%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104.1%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99.4%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103.9%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99.8%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103.9%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104.2%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-0.2%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-0.27%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103.9%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103.6%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 bwMode="auto">
          <a:xfrm>
            <a:off x="415925" y="58738"/>
            <a:ext cx="8628063" cy="417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>
                <a:latin typeface="Arial" charset="0"/>
                <a:cs typeface="Arial" charset="0"/>
              </a:rPr>
              <a:t>Experimental </a:t>
            </a:r>
            <a:r>
              <a:rPr lang="en-US" altLang="ko-KR" dirty="0" smtClean="0">
                <a:latin typeface="Arial" charset="0"/>
                <a:cs typeface="Arial" charset="0"/>
              </a:rPr>
              <a:t>results (Using ABC on top of DMM4)  </a:t>
            </a:r>
            <a:endParaRPr lang="ko-KR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 bwMode="auto">
          <a:xfrm>
            <a:off x="415925" y="692150"/>
            <a:ext cx="8994775" cy="54340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>
                <a:latin typeface="Arial" charset="0"/>
                <a:cs typeface="Arial" charset="0"/>
              </a:rPr>
              <a:t>Test2: ABC with RB segmentation </a:t>
            </a:r>
            <a:r>
              <a:rPr lang="en-US" altLang="ko-KR" dirty="0" smtClean="0">
                <a:latin typeface="Arial" charset="0"/>
                <a:cs typeface="Arial" charset="0"/>
              </a:rPr>
              <a:t>(</a:t>
            </a:r>
            <a:r>
              <a:rPr lang="en-US" altLang="ko-KR" dirty="0" smtClean="0">
                <a:latin typeface="Arial" charset="0"/>
                <a:cs typeface="Arial" charset="0"/>
              </a:rPr>
              <a:t>t</a:t>
            </a:r>
            <a:r>
              <a:rPr lang="en-US" altLang="ko-KR" dirty="0" smtClean="0">
                <a:latin typeface="Arial" charset="0"/>
                <a:cs typeface="Arial" charset="0"/>
              </a:rPr>
              <a:t>his proposal</a:t>
            </a:r>
            <a:r>
              <a:rPr lang="en-US" altLang="ko-KR" dirty="0" smtClean="0">
                <a:latin typeface="Arial" charset="0"/>
                <a:cs typeface="Arial" charset="0"/>
              </a:rPr>
              <a:t>) </a:t>
            </a:r>
            <a:r>
              <a:rPr lang="en-US" altLang="ko-KR" dirty="0" smtClean="0">
                <a:latin typeface="Arial" charset="0"/>
                <a:cs typeface="Arial" charset="0"/>
              </a:rPr>
              <a:t>vs. HTM-10.0r1</a:t>
            </a:r>
            <a:endParaRPr lang="ko-KR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6666327-874E-4688-AF4B-B99C44703E7F}" type="slidenum">
              <a:rPr lang="ko-KR" altLang="en-US" smtClean="0"/>
              <a:pPr/>
              <a:t>7</a:t>
            </a:fld>
            <a:endParaRPr lang="ko-KR" altLang="en-US" smtClean="0"/>
          </a:p>
        </p:txBody>
      </p:sp>
      <p:sp>
        <p:nvSpPr>
          <p:cNvPr id="8197" name="TextBox 7"/>
          <p:cNvSpPr txBox="1">
            <a:spLocks noChangeArrowheads="1"/>
          </p:cNvSpPr>
          <p:nvPr/>
        </p:nvSpPr>
        <p:spPr bwMode="auto">
          <a:xfrm>
            <a:off x="2024063" y="3509963"/>
            <a:ext cx="61801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1200" dirty="0" smtClean="0">
                <a:latin typeface="Arial" charset="0"/>
                <a:cs typeface="Arial" charset="0"/>
              </a:rPr>
              <a:t>&lt;ABC </a:t>
            </a:r>
            <a:r>
              <a:rPr lang="en-US" altLang="ko-KR" sz="1200" dirty="0">
                <a:latin typeface="Arial" charset="0"/>
                <a:cs typeface="Arial" charset="0"/>
              </a:rPr>
              <a:t>with RB segmentation under CTC&gt;</a:t>
            </a:r>
            <a:endParaRPr lang="ko-KR" altLang="en-US" sz="1200" dirty="0">
              <a:latin typeface="Arial" charset="0"/>
              <a:cs typeface="Arial" charset="0"/>
            </a:endParaRPr>
          </a:p>
        </p:txBody>
      </p:sp>
      <p:sp>
        <p:nvSpPr>
          <p:cNvPr id="8198" name="TextBox 7"/>
          <p:cNvSpPr txBox="1">
            <a:spLocks noChangeArrowheads="1"/>
          </p:cNvSpPr>
          <p:nvPr/>
        </p:nvSpPr>
        <p:spPr bwMode="auto">
          <a:xfrm>
            <a:off x="2095500" y="6153150"/>
            <a:ext cx="61801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1200" dirty="0" smtClean="0">
                <a:latin typeface="Arial" charset="0"/>
                <a:cs typeface="Arial" charset="0"/>
              </a:rPr>
              <a:t>&lt;ABC </a:t>
            </a:r>
            <a:r>
              <a:rPr lang="en-US" altLang="ko-KR" sz="1200" dirty="0">
                <a:latin typeface="Arial" charset="0"/>
                <a:cs typeface="Arial" charset="0"/>
              </a:rPr>
              <a:t>with RB segmentation under AI&gt;</a:t>
            </a:r>
            <a:endParaRPr lang="ko-KR" altLang="en-US" sz="1200" dirty="0">
              <a:latin typeface="Arial" charset="0"/>
              <a:cs typeface="Arial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1352601" y="3929063"/>
          <a:ext cx="7848874" cy="2212343"/>
        </p:xfrm>
        <a:graphic>
          <a:graphicData uri="http://schemas.openxmlformats.org/drawingml/2006/table">
            <a:tbl>
              <a:tblPr/>
              <a:tblGrid>
                <a:gridCol w="856240"/>
                <a:gridCol w="808672"/>
                <a:gridCol w="808672"/>
                <a:gridCol w="808672"/>
                <a:gridCol w="808672"/>
                <a:gridCol w="808672"/>
                <a:gridCol w="808672"/>
                <a:gridCol w="713534"/>
                <a:gridCol w="713534"/>
                <a:gridCol w="713534"/>
              </a:tblGrid>
              <a:tr h="29117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맑은 고딕"/>
                        </a:rPr>
                        <a:t>ren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 time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103.4%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101.5%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-0.23%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101.5%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101.9%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100.7%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101.0%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99.7%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102.0%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100.3%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102.3%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106.4%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102.3%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-0.47%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103.1%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107.1%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-0.55%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101.4%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101.7%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105.9%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102.1%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100.3%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102.3%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-0.30%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102.2%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104.4%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1352598" y="1285875"/>
          <a:ext cx="7920884" cy="2212343"/>
        </p:xfrm>
        <a:graphic>
          <a:graphicData uri="http://schemas.openxmlformats.org/drawingml/2006/table">
            <a:tbl>
              <a:tblPr/>
              <a:tblGrid>
                <a:gridCol w="864095"/>
                <a:gridCol w="816091"/>
                <a:gridCol w="816091"/>
                <a:gridCol w="816091"/>
                <a:gridCol w="816091"/>
                <a:gridCol w="816091"/>
                <a:gridCol w="816091"/>
                <a:gridCol w="720081"/>
                <a:gridCol w="720081"/>
                <a:gridCol w="720081"/>
              </a:tblGrid>
              <a:tr h="29117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99.7%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95.0%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101.2%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99.8%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100.9%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100.5%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99.8%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99.3%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100.2%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95.9%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104.7%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105.4%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93.6%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-0.64%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100.4%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102.7%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96.6%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96.8%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99.8%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98.4%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99.7%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98.4%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-0.28%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98.4%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101.1%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제목 1"/>
          <p:cNvSpPr>
            <a:spLocks noGrp="1"/>
          </p:cNvSpPr>
          <p:nvPr>
            <p:ph type="title"/>
          </p:nvPr>
        </p:nvSpPr>
        <p:spPr bwMode="auto">
          <a:xfrm>
            <a:off x="415925" y="58738"/>
            <a:ext cx="8628063" cy="417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mtClean="0">
                <a:latin typeface="Arial" charset="0"/>
                <a:cs typeface="Arial" charset="0"/>
              </a:rPr>
              <a:t>Conclusion</a:t>
            </a:r>
            <a:endParaRPr lang="ko-KR" altLang="en-US" smtClean="0">
              <a:latin typeface="Arial" charset="0"/>
              <a:cs typeface="Arial" charset="0"/>
            </a:endParaRPr>
          </a:p>
        </p:txBody>
      </p:sp>
      <p:sp>
        <p:nvSpPr>
          <p:cNvPr id="9219" name="내용 개체 틀 2"/>
          <p:cNvSpPr>
            <a:spLocks noGrp="1"/>
          </p:cNvSpPr>
          <p:nvPr>
            <p:ph idx="1"/>
          </p:nvPr>
        </p:nvSpPr>
        <p:spPr bwMode="auto">
          <a:xfrm>
            <a:off x="415925" y="692150"/>
            <a:ext cx="8994775" cy="54340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z="2400" dirty="0" smtClean="0">
                <a:latin typeface="Arial" charset="0"/>
                <a:cs typeface="Arial" charset="0"/>
              </a:rPr>
              <a:t>An improved version of ABC (Advanced </a:t>
            </a:r>
            <a:r>
              <a:rPr lang="en-US" altLang="ko-KR" sz="2400" dirty="0" smtClean="0">
                <a:latin typeface="Arial" charset="0"/>
                <a:cs typeface="Arial" charset="0"/>
              </a:rPr>
              <a:t>Boundary Chain </a:t>
            </a:r>
            <a:r>
              <a:rPr lang="en-US" altLang="ko-KR" sz="2400" dirty="0" smtClean="0">
                <a:latin typeface="Arial" charset="0"/>
                <a:cs typeface="Arial" charset="0"/>
              </a:rPr>
              <a:t>) coding of G0094 was proposed.</a:t>
            </a:r>
            <a:endParaRPr lang="en-US" altLang="ko-KR" sz="2400" dirty="0" smtClean="0">
              <a:latin typeface="Arial" charset="0"/>
              <a:cs typeface="Arial" charset="0"/>
            </a:endParaRPr>
          </a:p>
          <a:p>
            <a:pPr lvl="1"/>
            <a:endParaRPr lang="en-US" altLang="ko-KR" sz="2000" dirty="0" smtClean="0">
              <a:latin typeface="Arial" charset="0"/>
              <a:cs typeface="Arial" charset="0"/>
            </a:endParaRPr>
          </a:p>
          <a:p>
            <a:r>
              <a:rPr lang="en-US" altLang="ko-KR" sz="2400" dirty="0" smtClean="0">
                <a:latin typeface="Arial" charset="0"/>
                <a:cs typeface="Arial" charset="0"/>
              </a:rPr>
              <a:t>A</a:t>
            </a:r>
            <a:r>
              <a:rPr lang="en-US" altLang="ko-KR" sz="2400" dirty="0" smtClean="0">
                <a:latin typeface="Arial" charset="0"/>
                <a:cs typeface="Arial" charset="0"/>
              </a:rPr>
              <a:t>chieves 0.28%, 0.3</a:t>
            </a:r>
            <a:r>
              <a:rPr lang="en-US" altLang="ko-KR" sz="2400" dirty="0" smtClean="0">
                <a:latin typeface="Arial" charset="0"/>
                <a:cs typeface="Arial" charset="0"/>
              </a:rPr>
              <a:t>% BD-rate </a:t>
            </a:r>
            <a:r>
              <a:rPr lang="en-US" altLang="ko-KR" sz="2400" dirty="0" smtClean="0">
                <a:latin typeface="Arial" charset="0"/>
                <a:cs typeface="Arial" charset="0"/>
              </a:rPr>
              <a:t>savings under CTC, AI.</a:t>
            </a:r>
            <a:endParaRPr lang="en-US" altLang="ko-KR" sz="2400" dirty="0" smtClean="0">
              <a:latin typeface="Arial" charset="0"/>
              <a:cs typeface="Arial" charset="0"/>
            </a:endParaRPr>
          </a:p>
          <a:p>
            <a:pPr lvl="1"/>
            <a:endParaRPr lang="en-US" altLang="ko-KR" sz="2000" dirty="0" smtClean="0">
              <a:latin typeface="Arial" charset="0"/>
              <a:cs typeface="Arial" charset="0"/>
            </a:endParaRPr>
          </a:p>
          <a:p>
            <a:r>
              <a:rPr lang="en-US" altLang="ko-KR" sz="2400" dirty="0" smtClean="0">
                <a:latin typeface="Arial" charset="0"/>
                <a:cs typeface="Arial" charset="0"/>
              </a:rPr>
              <a:t>Recommend that the proposed method be adopted into 3D-HEVC</a:t>
            </a:r>
          </a:p>
          <a:p>
            <a:endParaRPr lang="ko-KR" altLang="en-US" sz="2400" dirty="0" smtClean="0">
              <a:latin typeface="Arial" charset="0"/>
              <a:cs typeface="Arial" charset="0"/>
            </a:endParaRPr>
          </a:p>
        </p:txBody>
      </p:sp>
      <p:sp>
        <p:nvSpPr>
          <p:cNvPr id="9220" name="슬라이드 번호 개체 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CA09F0-F9D3-4E4E-91B3-290701B26933}" type="slidenum">
              <a:rPr lang="ko-KR" altLang="en-US" smtClean="0"/>
              <a:pPr/>
              <a:t>8</a:t>
            </a:fld>
            <a:endParaRPr lang="ko-KR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제목 1"/>
          <p:cNvSpPr>
            <a:spLocks noGrp="1"/>
          </p:cNvSpPr>
          <p:nvPr>
            <p:ph type="title"/>
          </p:nvPr>
        </p:nvSpPr>
        <p:spPr bwMode="auto">
          <a:xfrm>
            <a:off x="415925" y="58738"/>
            <a:ext cx="8628063" cy="417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>
                <a:latin typeface="Arial" charset="0"/>
                <a:cs typeface="Arial" charset="0"/>
              </a:rPr>
              <a:t>Appendix.  </a:t>
            </a:r>
            <a:r>
              <a:rPr lang="en-US" altLang="ko-KR" dirty="0" smtClean="0">
                <a:latin typeface="Arial" charset="0"/>
                <a:cs typeface="Arial" charset="0"/>
              </a:rPr>
              <a:t>G0094 (in San Jose meeting)</a:t>
            </a:r>
            <a:endParaRPr lang="ko-KR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10243" name="내용 개체 틀 2"/>
          <p:cNvSpPr>
            <a:spLocks noGrp="1"/>
          </p:cNvSpPr>
          <p:nvPr>
            <p:ph idx="1"/>
          </p:nvPr>
        </p:nvSpPr>
        <p:spPr bwMode="auto">
          <a:xfrm>
            <a:off x="415925" y="692150"/>
            <a:ext cx="8994775" cy="54340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>
                <a:latin typeface="Arial" charset="0"/>
                <a:cs typeface="Arial" charset="0"/>
              </a:rPr>
              <a:t>ABC with SDC </a:t>
            </a:r>
            <a:r>
              <a:rPr lang="en-US" altLang="ko-KR" dirty="0" smtClean="0">
                <a:latin typeface="Arial" charset="0"/>
                <a:cs typeface="Arial" charset="0"/>
              </a:rPr>
              <a:t>(replacing </a:t>
            </a:r>
            <a:r>
              <a:rPr lang="en-US" altLang="ko-KR" dirty="0" smtClean="0">
                <a:latin typeface="Arial" charset="0"/>
                <a:cs typeface="Arial" charset="0"/>
              </a:rPr>
              <a:t>DMM4) vs. HTM-9.0r1</a:t>
            </a:r>
            <a:endParaRPr lang="ko-KR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5A28D00-E3A2-4FEA-9505-6CC6A9AB6D2F}" type="slidenum">
              <a:rPr lang="ko-KR" altLang="en-US" smtClean="0"/>
              <a:pPr/>
              <a:t>9</a:t>
            </a:fld>
            <a:endParaRPr lang="ko-KR" altLang="en-US" smtClean="0"/>
          </a:p>
        </p:txBody>
      </p:sp>
      <p:sp>
        <p:nvSpPr>
          <p:cNvPr id="10245" name="TextBox 7"/>
          <p:cNvSpPr txBox="1">
            <a:spLocks noChangeArrowheads="1"/>
          </p:cNvSpPr>
          <p:nvPr/>
        </p:nvSpPr>
        <p:spPr bwMode="auto">
          <a:xfrm>
            <a:off x="2024063" y="3284984"/>
            <a:ext cx="61801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1200" dirty="0" smtClean="0">
                <a:latin typeface="Arial" charset="0"/>
                <a:cs typeface="Arial" charset="0"/>
              </a:rPr>
              <a:t>&lt;ABC  </a:t>
            </a:r>
            <a:r>
              <a:rPr lang="en-US" altLang="ko-KR" sz="1200" dirty="0">
                <a:latin typeface="Arial" charset="0"/>
                <a:cs typeface="Arial" charset="0"/>
              </a:rPr>
              <a:t>with SDC under CTC&gt;</a:t>
            </a:r>
            <a:endParaRPr lang="ko-KR" altLang="en-US" sz="1200" dirty="0">
              <a:latin typeface="Arial" charset="0"/>
              <a:cs typeface="Arial" charset="0"/>
            </a:endParaRPr>
          </a:p>
        </p:txBody>
      </p:sp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095500" y="5805264"/>
            <a:ext cx="61801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1200" dirty="0" smtClean="0">
                <a:latin typeface="Arial" charset="0"/>
                <a:cs typeface="Arial" charset="0"/>
              </a:rPr>
              <a:t>&lt;ABC </a:t>
            </a:r>
            <a:r>
              <a:rPr lang="en-US" altLang="ko-KR" sz="1200" dirty="0">
                <a:latin typeface="Arial" charset="0"/>
                <a:cs typeface="Arial" charset="0"/>
              </a:rPr>
              <a:t>with SDC under AI&gt;</a:t>
            </a:r>
            <a:endParaRPr lang="ko-KR" altLang="en-US" sz="1200" dirty="0">
              <a:latin typeface="Arial" charset="0"/>
              <a:cs typeface="Arial" charset="0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280592" y="1124744"/>
          <a:ext cx="7318574" cy="2212343"/>
        </p:xfrm>
        <a:graphic>
          <a:graphicData uri="http://schemas.openxmlformats.org/drawingml/2006/table">
            <a:tbl>
              <a:tblPr/>
              <a:tblGrid>
                <a:gridCol w="798389"/>
                <a:gridCol w="754035"/>
                <a:gridCol w="754035"/>
                <a:gridCol w="754035"/>
                <a:gridCol w="754035"/>
                <a:gridCol w="754035"/>
                <a:gridCol w="754035"/>
                <a:gridCol w="665325"/>
                <a:gridCol w="665325"/>
                <a:gridCol w="665325"/>
              </a:tblGrid>
              <a:tr h="29117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110.7%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90.1%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-0.23%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99.4%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107.3%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93.7%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99.3%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100.9%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89.6%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-0.58%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99.3%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108.7%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-0.23%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111.7%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105.7%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99.2%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107.0%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97.3%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-0.49%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99.3%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98.1%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110.7%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92.2%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99.2%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106.3%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91.1%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99.3%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107.2%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-0.25%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99.3%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106.9%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95.4%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352600" y="3645024"/>
          <a:ext cx="7272806" cy="2212343"/>
        </p:xfrm>
        <a:graphic>
          <a:graphicData uri="http://schemas.openxmlformats.org/drawingml/2006/table">
            <a:tbl>
              <a:tblPr/>
              <a:tblGrid>
                <a:gridCol w="793397"/>
                <a:gridCol w="749319"/>
                <a:gridCol w="749319"/>
                <a:gridCol w="749319"/>
                <a:gridCol w="749319"/>
                <a:gridCol w="749319"/>
                <a:gridCol w="749319"/>
                <a:gridCol w="661165"/>
                <a:gridCol w="661165"/>
                <a:gridCol w="661165"/>
              </a:tblGrid>
              <a:tr h="29117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95.8%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100.0%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97.3%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96.5%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102.0%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94.4%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-0.25%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94.9%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97.0%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92.2%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95.3%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100.7%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94.8%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96.4%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100.0%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98.3%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95.3%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98.5%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-0.35%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95.4%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97.3%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102.1%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95.9%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90.4%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95.7%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99.7%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95.8%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98.5%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97.7%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0.1%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-0.08%</a:t>
                      </a:r>
                    </a:p>
                  </a:txBody>
                  <a:tcPr marL="7505" marR="7505" marT="75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95.8%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98.9%</a:t>
                      </a:r>
                    </a:p>
                  </a:txBody>
                  <a:tcPr marL="7505" marR="7505" marT="75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96.6%</a:t>
                      </a:r>
                    </a:p>
                  </a:txBody>
                  <a:tcPr marL="7505" marR="7505" marT="75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기본 디자인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13530</TotalTime>
  <Words>2123</Words>
  <Application>Microsoft Office PowerPoint</Application>
  <PresentationFormat>A4 용지(210x297mm)</PresentationFormat>
  <Paragraphs>910</Paragraphs>
  <Slides>9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9</vt:i4>
      </vt:variant>
    </vt:vector>
  </HeadingPairs>
  <TitlesOfParts>
    <vt:vector size="16" baseType="lpstr">
      <vt:lpstr>굴림</vt:lpstr>
      <vt:lpstr>Arial</vt:lpstr>
      <vt:lpstr>맑은 고딕</vt:lpstr>
      <vt:lpstr>Wingdings</vt:lpstr>
      <vt:lpstr>Tahoma</vt:lpstr>
      <vt:lpstr>1_기본 디자인</vt:lpstr>
      <vt:lpstr>디자인 사용자 지정</vt:lpstr>
      <vt:lpstr>슬라이드 1</vt:lpstr>
      <vt:lpstr>Summary</vt:lpstr>
      <vt:lpstr>Advanced Boundary Chain (ABC) coding</vt:lpstr>
      <vt:lpstr>Advanced Boundary Chain (ABC) Coding</vt:lpstr>
      <vt:lpstr>Changes from JCT3V-G0094</vt:lpstr>
      <vt:lpstr>Experimental results (Using ABC on top of DMM4)</vt:lpstr>
      <vt:lpstr>Experimental results (Using ABC on top of DMM4)  </vt:lpstr>
      <vt:lpstr>Conclusion</vt:lpstr>
      <vt:lpstr>Appendix.  G0094 (in San Jose meeting)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</dc:creator>
  <cp:lastModifiedBy>Sehoon Yea</cp:lastModifiedBy>
  <cp:revision>1841</cp:revision>
  <dcterms:created xsi:type="dcterms:W3CDTF">2008-11-26T05:44:28Z</dcterms:created>
  <dcterms:modified xsi:type="dcterms:W3CDTF">2014-04-01T14:21:32Z</dcterms:modified>
</cp:coreProperties>
</file>