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9"/>
  </p:notesMasterIdLst>
  <p:handoutMasterIdLst>
    <p:handoutMasterId r:id="rId10"/>
  </p:handoutMasterIdLst>
  <p:sldIdLst>
    <p:sldId id="402" r:id="rId3"/>
    <p:sldId id="403" r:id="rId4"/>
    <p:sldId id="404" r:id="rId5"/>
    <p:sldId id="405" r:id="rId6"/>
    <p:sldId id="406" r:id="rId7"/>
    <p:sldId id="407" r:id="rId8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6" autoAdjust="0"/>
    <p:restoredTop sz="93695" autoAdjust="0"/>
  </p:normalViewPr>
  <p:slideViewPr>
    <p:cSldViewPr>
      <p:cViewPr varScale="1">
        <p:scale>
          <a:sx n="85" d="100"/>
          <a:sy n="85" d="100"/>
        </p:scale>
        <p:origin x="-1668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25D107E-1790-4522-AE0D-E7E10CA56550}" type="datetimeFigureOut">
              <a:rPr lang="ko-KR" altLang="en-US"/>
              <a:pPr>
                <a:defRPr/>
              </a:pPr>
              <a:t>2014-03-31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03C3292-8A87-49BC-B912-32AB640EE90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7242598-75C3-467B-9CC9-1BA34A6BEC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3233C-AEF8-4371-B8E0-53F511AB0CC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F89F7-02E4-4E4A-808D-5730D5EBAA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A8B1-7F57-4D4E-8A11-EB53ACFFCE2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51979412-5C1E-40C1-B06A-86B5732E1C0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86339-F49D-4E45-A113-1A49369245D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6B18A-D954-4EB1-96C9-1E0CA9549D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1821A-2D1B-46F0-B2D3-0AAFB4B964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37B2-5F04-4DEC-9AC0-C2F19E1748C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D97B3-26B7-4A59-8F83-9AE725AE1A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B23D3-3E53-4D16-86DE-635E9AC2F9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53111-3655-4596-9DF3-841AF94966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A356BF4-8441-4D13-89C9-C7CC4827549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Simplification of virtual depth map derivation for DBBP</a:t>
            </a:r>
            <a:b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</a:b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(JCT3V-H0115)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335140" y="5378450"/>
            <a:ext cx="12357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March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>
                <a:ea typeface="돋움" pitchFamily="50" charset="-127"/>
              </a:rPr>
              <a:t>Simplification of virtual depth map derivation for DBBP</a:t>
            </a:r>
          </a:p>
          <a:p>
            <a:endParaRPr lang="en-CA" altLang="ko-KR" dirty="0" smtClean="0"/>
          </a:p>
          <a:p>
            <a:r>
              <a:rPr lang="en-CA" altLang="ko-KR" dirty="0" smtClean="0"/>
              <a:t>Proposed method</a:t>
            </a:r>
            <a:endParaRPr lang="en-US" altLang="en-US" dirty="0" smtClean="0">
              <a:ea typeface="돋움" pitchFamily="50" charset="-127"/>
            </a:endParaRPr>
          </a:p>
          <a:p>
            <a:pPr lvl="1"/>
            <a:r>
              <a:rPr lang="en-US" altLang="en-US" dirty="0" smtClean="0">
                <a:ea typeface="돋움" pitchFamily="50" charset="-127"/>
              </a:rPr>
              <a:t>Use NBDV instead of DoNBDV to get corresponding depth block in DBBP</a:t>
            </a:r>
          </a:p>
          <a:p>
            <a:endParaRPr lang="en-US" altLang="ko-KR" b="1" dirty="0" smtClean="0">
              <a:ea typeface="돋움" pitchFamily="50" charset="-127"/>
            </a:endParaRPr>
          </a:p>
          <a:p>
            <a:r>
              <a:rPr lang="en-CA" altLang="ko-KR" dirty="0" smtClean="0"/>
              <a:t>Experimental results</a:t>
            </a:r>
          </a:p>
          <a:p>
            <a:pPr lvl="1"/>
            <a:r>
              <a:rPr lang="en-US" altLang="ko-KR" dirty="0" smtClean="0"/>
              <a:t>No coding loss on synthesized views</a:t>
            </a:r>
          </a:p>
          <a:p>
            <a:pPr lvl="1"/>
            <a:endParaRPr lang="en-CA" altLang="ko-KR" dirty="0" smtClean="0"/>
          </a:p>
          <a:p>
            <a:r>
              <a:rPr lang="en-US" altLang="ko-KR" dirty="0" smtClean="0"/>
              <a:t>Crosscheck </a:t>
            </a:r>
          </a:p>
          <a:p>
            <a:pPr lvl="1"/>
            <a:r>
              <a:rPr lang="en-US" altLang="ko-KR" dirty="0" smtClean="0"/>
              <a:t>JCT3V-H0160 (by </a:t>
            </a:r>
            <a:r>
              <a:rPr lang="en-US" altLang="ko-KR" dirty="0" err="1" smtClean="0"/>
              <a:t>MediaTek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616624"/>
          </a:xfrm>
        </p:spPr>
        <p:txBody>
          <a:bodyPr/>
          <a:lstStyle/>
          <a:p>
            <a:r>
              <a:rPr lang="en-US" altLang="ko-KR" dirty="0" smtClean="0"/>
              <a:t>In the DBBP mode, a disparity vector derived from the DoNBDV process is applied to identify a corresponding depth block in a reference view</a:t>
            </a:r>
          </a:p>
          <a:p>
            <a:pPr lvl="1"/>
            <a:r>
              <a:rPr lang="en-US" altLang="ko-KR" sz="2400" b="1" dirty="0" smtClean="0"/>
              <a:t>It requires  an additional depth memory fetch </a:t>
            </a:r>
          </a:p>
          <a:p>
            <a:pPr lvl="1">
              <a:buNone/>
            </a:pPr>
            <a:r>
              <a:rPr lang="en-US" altLang="ko-KR" sz="2400" b="1" dirty="0" smtClean="0"/>
              <a:t>    </a:t>
            </a:r>
            <a:r>
              <a:rPr lang="en-US" altLang="ko-KR" sz="2400" dirty="0" smtClean="0"/>
              <a:t>(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just like </a:t>
            </a:r>
            <a:r>
              <a:rPr lang="en-US" altLang="ko-KR" sz="2400" b="1" dirty="0" err="1" smtClean="0">
                <a:solidFill>
                  <a:srgbClr val="FF0000"/>
                </a:solidFill>
              </a:rPr>
              <a:t>DoNBDV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 for VSP would</a:t>
            </a:r>
            <a:r>
              <a:rPr lang="en-US" altLang="ko-KR" sz="2400" dirty="0" smtClean="0"/>
              <a:t>)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r>
              <a:rPr lang="en-CA" altLang="ko-KR" dirty="0" smtClean="0"/>
              <a:t>Proposed method</a:t>
            </a:r>
          </a:p>
          <a:p>
            <a:pPr lvl="1"/>
            <a:r>
              <a:rPr lang="en-CA" altLang="ko-KR" dirty="0" smtClean="0"/>
              <a:t>Use of a disparity vector derived from NBDV ( =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Remove DoNBDV </a:t>
            </a:r>
            <a:r>
              <a:rPr lang="en-US" altLang="ko-KR" dirty="0" smtClean="0"/>
              <a:t>) for DBBP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738290" y="2442368"/>
            <a:ext cx="6500857" cy="3146872"/>
            <a:chOff x="818629" y="1136090"/>
            <a:chExt cx="7920586" cy="4623466"/>
          </a:xfrm>
        </p:grpSpPr>
        <p:grpSp>
          <p:nvGrpSpPr>
            <p:cNvPr id="8" name="그룹 7"/>
            <p:cNvGrpSpPr/>
            <p:nvPr/>
          </p:nvGrpSpPr>
          <p:grpSpPr>
            <a:xfrm>
              <a:off x="818629" y="1136090"/>
              <a:ext cx="7920586" cy="4623466"/>
              <a:chOff x="-4961" y="1012808"/>
              <a:chExt cx="5529465" cy="4138835"/>
            </a:xfrm>
          </p:grpSpPr>
          <p:sp>
            <p:nvSpPr>
              <p:cNvPr id="13" name="직사각형 12"/>
              <p:cNvSpPr/>
              <p:nvPr/>
            </p:nvSpPr>
            <p:spPr>
              <a:xfrm>
                <a:off x="825374" y="3032434"/>
                <a:ext cx="2033952" cy="159535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3139871" y="3032434"/>
                <a:ext cx="2033952" cy="159535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-4961" y="3643599"/>
                <a:ext cx="556952" cy="3643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r>
                  <a:rPr lang="en-US" altLang="ko-KR" sz="1200" dirty="0" smtClean="0">
                    <a:latin typeface="Times New Roman" pitchFamily="18" charset="0"/>
                    <a:ea typeface="+mn-ea"/>
                    <a:cs typeface="Times New Roman" pitchFamily="18" charset="0"/>
                  </a:rPr>
                  <a:t>T</a:t>
                </a:r>
                <a:r>
                  <a:rPr lang="en-US" altLang="ko-KR" sz="1200" dirty="0" smtClean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rPr>
                  <a:t>exture</a:t>
                </a:r>
                <a:endParaRPr lang="ko-KR" altLang="en-US" sz="1200" dirty="0"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1667009" y="4787328"/>
                <a:ext cx="316599" cy="3643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r>
                  <a:rPr lang="en-US" altLang="ko-KR" sz="1200" dirty="0" smtClean="0">
                    <a:latin typeface="Times New Roman" pitchFamily="18" charset="0"/>
                    <a:ea typeface="+mn-ea"/>
                    <a:cs typeface="Times New Roman" pitchFamily="18" charset="0"/>
                  </a:rPr>
                  <a:t>V1</a:t>
                </a:r>
                <a:endParaRPr lang="ko-KR" altLang="en-US" sz="1200" dirty="0"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3921083" y="4787328"/>
                <a:ext cx="316599" cy="3643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r>
                  <a:rPr lang="en-US" altLang="ko-KR" sz="1200" dirty="0" smtClean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rPr>
                  <a:t>V0</a:t>
                </a:r>
                <a:endParaRPr lang="ko-KR" altLang="en-US" sz="1200" dirty="0"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" name="직사각형 17"/>
              <p:cNvSpPr/>
              <p:nvPr/>
            </p:nvSpPr>
            <p:spPr>
              <a:xfrm>
                <a:off x="1648656" y="3728620"/>
                <a:ext cx="335605" cy="49335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ko-KR" sz="1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O</a:t>
                </a:r>
                <a:endParaRPr lang="ko-KR" altLang="en-US" sz="1200" baseline="-25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0" name="직선 화살표 연결선 19"/>
              <p:cNvCxnSpPr/>
              <p:nvPr/>
            </p:nvCxnSpPr>
            <p:spPr>
              <a:xfrm>
                <a:off x="685101" y="4787326"/>
                <a:ext cx="4839403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직선 화살표 연결선 21"/>
              <p:cNvCxnSpPr/>
              <p:nvPr/>
            </p:nvCxnSpPr>
            <p:spPr>
              <a:xfrm flipV="1">
                <a:off x="685770" y="1012808"/>
                <a:ext cx="0" cy="378621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직사각형 22"/>
              <p:cNvSpPr/>
              <p:nvPr/>
            </p:nvSpPr>
            <p:spPr>
              <a:xfrm>
                <a:off x="828646" y="1285860"/>
                <a:ext cx="2033952" cy="159535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직사각형 23"/>
              <p:cNvSpPr/>
              <p:nvPr/>
            </p:nvSpPr>
            <p:spPr>
              <a:xfrm>
                <a:off x="3143143" y="1285860"/>
                <a:ext cx="2033952" cy="159535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직사각형 25"/>
              <p:cNvSpPr/>
              <p:nvPr/>
            </p:nvSpPr>
            <p:spPr>
              <a:xfrm>
                <a:off x="3519314" y="1764463"/>
                <a:ext cx="335605" cy="49335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 baseline="-25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직사각형 29"/>
              <p:cNvSpPr/>
              <p:nvPr/>
            </p:nvSpPr>
            <p:spPr>
              <a:xfrm>
                <a:off x="238092" y="2000240"/>
                <a:ext cx="157128" cy="3643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endParaRPr lang="ko-KR" altLang="en-US" sz="1200" dirty="0"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</p:grpSp>
        <p:sp>
          <p:nvSpPr>
            <p:cNvPr id="6" name="직사각형 5"/>
            <p:cNvSpPr/>
            <p:nvPr/>
          </p:nvSpPr>
          <p:spPr>
            <a:xfrm>
              <a:off x="2472378" y="4705095"/>
              <a:ext cx="1928826" cy="4069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lang="en-US" altLang="ko-KR" sz="1200" dirty="0" smtClean="0">
                  <a:latin typeface="Times New Roman" pitchFamily="18" charset="0"/>
                  <a:ea typeface="+mn-ea"/>
                  <a:cs typeface="Times New Roman" pitchFamily="18" charset="0"/>
                </a:rPr>
                <a:t>Current PU</a:t>
              </a:r>
              <a:endParaRPr lang="ko-KR" altLang="en-US" sz="1200" dirty="0"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2559417" y="2185676"/>
              <a:ext cx="1928826" cy="4069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lang="en-US" altLang="ko-KR" sz="1200" dirty="0" smtClean="0">
                  <a:latin typeface="Times New Roman" pitchFamily="18" charset="0"/>
                  <a:ea typeface="+mn-ea"/>
                  <a:cs typeface="Times New Roman" pitchFamily="18" charset="0"/>
                </a:rPr>
                <a:t>Unavailable</a:t>
              </a:r>
              <a:endParaRPr lang="ko-KR" altLang="en-US" sz="1200" dirty="0"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43" name="직사각형 42"/>
          <p:cNvSpPr/>
          <p:nvPr/>
        </p:nvSpPr>
        <p:spPr>
          <a:xfrm>
            <a:off x="1836905" y="3085310"/>
            <a:ext cx="561372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Depth</a:t>
            </a:r>
            <a:endParaRPr lang="ko-KR" altLang="en-US" sz="12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6738950" y="3013872"/>
            <a:ext cx="394563" cy="3751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직선 화살표 연결선 45"/>
          <p:cNvCxnSpPr>
            <a:stCxn id="18" idx="3"/>
            <a:endCxn id="26" idx="1"/>
          </p:cNvCxnSpPr>
          <p:nvPr/>
        </p:nvCxnSpPr>
        <p:spPr>
          <a:xfrm flipV="1">
            <a:off x="4076970" y="3201429"/>
            <a:ext cx="1804724" cy="149340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>
            <a:stCxn id="18" idx="3"/>
            <a:endCxn id="44" idx="1"/>
          </p:cNvCxnSpPr>
          <p:nvPr/>
        </p:nvCxnSpPr>
        <p:spPr>
          <a:xfrm flipV="1">
            <a:off x="4076970" y="3201429"/>
            <a:ext cx="2661980" cy="149340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3783097" y="4067512"/>
            <a:ext cx="114300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/>
            <a:r>
              <a:rPr lang="en-US" altLang="ko-KR" sz="1200" dirty="0" smtClean="0">
                <a:latin typeface="Times New Roman" pitchFamily="18" charset="0"/>
                <a:ea typeface="+mn-ea"/>
                <a:cs typeface="Times New Roman" pitchFamily="18" charset="0"/>
              </a:rPr>
              <a:t>NBDV</a:t>
            </a:r>
            <a:endParaRPr lang="ko-KR" altLang="en-US" sz="12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4238620" y="4442632"/>
            <a:ext cx="114300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/>
            <a:r>
              <a:rPr lang="en-US" altLang="ko-KR" sz="1200" dirty="0" smtClean="0">
                <a:latin typeface="Times New Roman" pitchFamily="18" charset="0"/>
                <a:ea typeface="+mn-ea"/>
                <a:cs typeface="Times New Roman" pitchFamily="18" charset="0"/>
              </a:rPr>
              <a:t>DoNBDV</a:t>
            </a:r>
            <a:endParaRPr lang="ko-KR" altLang="en-US" sz="12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7041232" y="2204864"/>
            <a:ext cx="1583093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/>
            <a:r>
              <a:rPr lang="en-US" altLang="ko-KR" sz="1200" dirty="0" smtClean="0">
                <a:latin typeface="Times New Roman" pitchFamily="18" charset="0"/>
                <a:ea typeface="+mn-ea"/>
                <a:cs typeface="Times New Roman" pitchFamily="18" charset="0"/>
              </a:rPr>
              <a:t>Corresponding depth block for DBBP</a:t>
            </a:r>
            <a:endParaRPr lang="ko-KR" altLang="en-US" sz="12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54" name="구부러진 연결선 53"/>
          <p:cNvCxnSpPr/>
          <p:nvPr/>
        </p:nvCxnSpPr>
        <p:spPr>
          <a:xfrm rot="5400000" flipH="1" flipV="1">
            <a:off x="7024702" y="2656682"/>
            <a:ext cx="500066" cy="500066"/>
          </a:xfrm>
          <a:prstGeom prst="curvedConnector3">
            <a:avLst>
              <a:gd name="adj1" fmla="val 50000"/>
            </a:avLst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Experimental results*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altLang="ko-KR" b="1" dirty="0" smtClean="0"/>
              <a:t>DBBP</a:t>
            </a:r>
            <a:r>
              <a:rPr lang="en-US" altLang="ko-KR" b="1" dirty="0" smtClean="0"/>
              <a:t> with NBDV (proposed) vs. DBBP with </a:t>
            </a:r>
            <a:r>
              <a:rPr lang="en-US" altLang="ko-KR" b="1" dirty="0" err="1" smtClean="0"/>
              <a:t>DoNBDV</a:t>
            </a:r>
            <a:r>
              <a:rPr lang="en-US" altLang="ko-KR" b="1" dirty="0" smtClean="0"/>
              <a:t> (anchor)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09530" y="1285860"/>
          <a:ext cx="9215502" cy="4286284"/>
        </p:xfrm>
        <a:graphic>
          <a:graphicData uri="http://schemas.openxmlformats.org/drawingml/2006/table">
            <a:tbl>
              <a:tblPr/>
              <a:tblGrid>
                <a:gridCol w="1005327"/>
                <a:gridCol w="949476"/>
                <a:gridCol w="949476"/>
                <a:gridCol w="949476"/>
                <a:gridCol w="949476"/>
                <a:gridCol w="949476"/>
                <a:gridCol w="949476"/>
                <a:gridCol w="837773"/>
                <a:gridCol w="837773"/>
                <a:gridCol w="837773"/>
              </a:tblGrid>
              <a:tr h="56413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5385048" y="6457890"/>
            <a:ext cx="3241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altLang="ko-KR" sz="2000" b="1" kern="0" dirty="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*Under CTC (HTM-10.0r1)</a:t>
            </a:r>
            <a:endParaRPr lang="ko-KR" altLang="en-US" sz="2000" kern="0" dirty="0">
              <a:solidFill>
                <a:srgbClr val="000000"/>
              </a:solidFill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Putting it into a perspective: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for VSP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32520" y="5517232"/>
            <a:ext cx="81439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DoNBDV</a:t>
            </a: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vs. NBDV for VSP</a:t>
            </a:r>
          </a:p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(Anchor : HTM 7.0 r1 CTC)*</a:t>
            </a:r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064568" y="1844824"/>
          <a:ext cx="7500988" cy="3286147"/>
        </p:xfrm>
        <a:graphic>
          <a:graphicData uri="http://schemas.openxmlformats.org/drawingml/2006/table">
            <a:tbl>
              <a:tblPr/>
              <a:tblGrid>
                <a:gridCol w="1125148"/>
                <a:gridCol w="1062640"/>
                <a:gridCol w="1062640"/>
                <a:gridCol w="1062640"/>
                <a:gridCol w="1062640"/>
                <a:gridCol w="1062640"/>
                <a:gridCol w="1062640"/>
              </a:tblGrid>
              <a:tr h="469104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632520" y="764704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Not adopted </a:t>
            </a:r>
            <a:r>
              <a:rPr lang="en-US" altLang="ko-K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as </a:t>
            </a:r>
            <a:r>
              <a:rPr lang="en-US" altLang="ko-K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it requires </a:t>
            </a:r>
          </a:p>
          <a:p>
            <a:pPr algn="ctr"/>
            <a:r>
              <a:rPr lang="en-US" altLang="ko-K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 additional depth memory fetch </a:t>
            </a:r>
            <a:endParaRPr lang="ko-KR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25208" y="6488668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*JCT3V-E187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Appendix. How much does DBBP bring to begin with?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ko-KR" b="1" dirty="0" smtClean="0"/>
              <a:t>DBBP</a:t>
            </a:r>
            <a:r>
              <a:rPr lang="en-US" altLang="ko-KR" b="1" dirty="0" smtClean="0"/>
              <a:t> off  vs. 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488506" y="1340764"/>
          <a:ext cx="8928988" cy="4694446"/>
        </p:xfrm>
        <a:graphic>
          <a:graphicData uri="http://schemas.openxmlformats.org/drawingml/2006/table">
            <a:tbl>
              <a:tblPr/>
              <a:tblGrid>
                <a:gridCol w="976431"/>
                <a:gridCol w="915402"/>
                <a:gridCol w="915402"/>
                <a:gridCol w="915402"/>
                <a:gridCol w="915402"/>
                <a:gridCol w="915402"/>
                <a:gridCol w="915402"/>
                <a:gridCol w="823862"/>
                <a:gridCol w="823862"/>
                <a:gridCol w="812421"/>
              </a:tblGrid>
              <a:tr h="66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0.45%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0.33%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0.06%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100.8%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94.6%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0.19%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0.18%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0.05%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86.5%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101.2%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0.07%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0.03%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84.3%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108.3%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100.2%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-0.25%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0.12%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-0.03%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94.2%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110.6%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0.76%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0.15%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0.09%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88.9%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96.7%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0.23%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92.5%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105.0%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0.68%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0.78%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0.16%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105.8%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0.09%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85.8%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103.4%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7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0.65%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0.56%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0.19%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0.17%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0.10%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103.7%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101.9%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0.53%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0.16%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103.6%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5385048" y="6457890"/>
            <a:ext cx="3241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altLang="ko-KR" sz="2000" b="1" kern="0" dirty="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*Under CTC (HTM-10.0r1)</a:t>
            </a:r>
            <a:endParaRPr lang="ko-KR" altLang="en-US" sz="2000" kern="0" dirty="0">
              <a:solidFill>
                <a:srgbClr val="000000"/>
              </a:solidFill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1145</TotalTime>
  <Words>879</Words>
  <Application>Microsoft Office PowerPoint</Application>
  <PresentationFormat>A4 용지(210x297mm)</PresentationFormat>
  <Paragraphs>374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6</vt:i4>
      </vt:variant>
    </vt:vector>
  </HeadingPairs>
  <TitlesOfParts>
    <vt:vector size="8" baseType="lpstr">
      <vt:lpstr>blank</vt:lpstr>
      <vt:lpstr>디자인 사용자 지정</vt:lpstr>
      <vt:lpstr>슬라이드 1</vt:lpstr>
      <vt:lpstr>Summary</vt:lpstr>
      <vt:lpstr>Proposed method</vt:lpstr>
      <vt:lpstr>Experimental results*</vt:lpstr>
      <vt:lpstr>Putting it into a perspective: DoNBDV for VSP </vt:lpstr>
      <vt:lpstr>Appendix. How much does DBBP bring to begin with?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Sehoon Yea</cp:lastModifiedBy>
  <cp:revision>18</cp:revision>
  <dcterms:created xsi:type="dcterms:W3CDTF">2014-03-24T11:03:46Z</dcterms:created>
  <dcterms:modified xsi:type="dcterms:W3CDTF">2014-03-30T16:43:57Z</dcterms:modified>
</cp:coreProperties>
</file>