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3" r:id="rId4"/>
    <p:sldId id="404" r:id="rId5"/>
    <p:sldId id="405" r:id="rId6"/>
    <p:sldId id="406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156" autoAdjust="0"/>
    <p:restoredTop sz="93695" autoAdjust="0"/>
  </p:normalViewPr>
  <p:slideViewPr>
    <p:cSldViewPr>
      <p:cViewPr varScale="1">
        <p:scale>
          <a:sx n="108" d="100"/>
          <a:sy n="108" d="100"/>
        </p:scale>
        <p:origin x="-1848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25D107E-1790-4522-AE0D-E7E10CA56550}" type="datetimeFigureOut">
              <a:rPr lang="ko-KR" altLang="en-US"/>
              <a:pPr>
                <a:defRPr/>
              </a:pPr>
              <a:t>2014-03-25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03C3292-8A87-49BC-B912-32AB640EE90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7242598-75C3-467B-9CC9-1BA34A6BEC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3233C-AEF8-4371-B8E0-53F511AB0C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89F7-02E4-4E4A-808D-5730D5EBAA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A8B1-7F57-4D4E-8A11-EB53ACFFCE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51979412-5C1E-40C1-B06A-86B5732E1C0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6339-F49D-4E45-A113-1A49369245D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B18A-D954-4EB1-96C9-1E0CA9549D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821A-2D1B-46F0-B2D3-0AAFB4B964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7B2-5F04-4DEC-9AC0-C2F19E1748C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D97B3-26B7-4A59-8F83-9AE725AE1A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23D3-3E53-4D16-86DE-635E9AC2F9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3111-3655-4596-9DF3-841AF94966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A356BF4-8441-4D13-89C9-C7CC482754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CE3 related: Alignment of WD and HTM 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/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for 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syntax element </a:t>
            </a:r>
            <a:r>
              <a:rPr lang="en-US" altLang="en-US" sz="2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depth_dc_flag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/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JCT3V-H0113)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335140" y="5378450"/>
            <a:ext cx="12357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March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Alignment of WD and HTM for syntax element </a:t>
            </a:r>
            <a:r>
              <a:rPr lang="en-US" altLang="ko-KR" dirty="0" err="1" smtClean="0"/>
              <a:t>depth_dc_flag</a:t>
            </a:r>
            <a:endParaRPr lang="en-CA" altLang="ko-KR" dirty="0" smtClean="0"/>
          </a:p>
          <a:p>
            <a:endParaRPr lang="en-CA" altLang="ko-KR" dirty="0" smtClean="0"/>
          </a:p>
          <a:p>
            <a:r>
              <a:rPr lang="en-CA" altLang="ko-KR" dirty="0" smtClean="0"/>
              <a:t>Proposed </a:t>
            </a:r>
            <a:r>
              <a:rPr lang="en-CA" altLang="ko-KR" dirty="0" smtClean="0"/>
              <a:t>method</a:t>
            </a:r>
            <a:endParaRPr lang="en-US" altLang="en-US" dirty="0" smtClean="0">
              <a:ea typeface="돋움" pitchFamily="50" charset="-127"/>
            </a:endParaRPr>
          </a:p>
          <a:p>
            <a:pPr lvl="1"/>
            <a:r>
              <a:rPr lang="en-US" altLang="en-US" dirty="0" smtClean="0">
                <a:ea typeface="돋움" pitchFamily="50" charset="-127"/>
              </a:rPr>
              <a:t>Solution 1. </a:t>
            </a:r>
            <a:r>
              <a:rPr lang="en-CA" altLang="ko-KR" dirty="0" smtClean="0"/>
              <a:t>HTM </a:t>
            </a:r>
            <a:r>
              <a:rPr lang="en-CA" altLang="ko-KR" dirty="0" smtClean="0"/>
              <a:t>is aligned to </a:t>
            </a:r>
            <a:r>
              <a:rPr lang="en-CA" altLang="ko-KR" dirty="0" smtClean="0"/>
              <a:t>WD</a:t>
            </a:r>
          </a:p>
          <a:p>
            <a:pPr lvl="1"/>
            <a:r>
              <a:rPr lang="en-US" altLang="en-US" dirty="0" smtClean="0">
                <a:ea typeface="돋움" pitchFamily="50" charset="-127"/>
              </a:rPr>
              <a:t>Solution </a:t>
            </a:r>
            <a:r>
              <a:rPr lang="en-US" altLang="en-US" dirty="0" smtClean="0">
                <a:ea typeface="돋움" pitchFamily="50" charset="-127"/>
              </a:rPr>
              <a:t>2. WD</a:t>
            </a:r>
            <a:r>
              <a:rPr lang="en-CA" altLang="ko-KR" dirty="0" smtClean="0"/>
              <a:t> </a:t>
            </a:r>
            <a:r>
              <a:rPr lang="en-CA" altLang="ko-KR" dirty="0" smtClean="0"/>
              <a:t>is aligned to </a:t>
            </a:r>
            <a:r>
              <a:rPr lang="en-CA" altLang="ko-KR" dirty="0" smtClean="0"/>
              <a:t>HTM</a:t>
            </a:r>
            <a:endParaRPr lang="en-US" altLang="en-US" dirty="0" smtClean="0">
              <a:ea typeface="돋움" pitchFamily="50" charset="-127"/>
            </a:endParaRPr>
          </a:p>
          <a:p>
            <a:endParaRPr lang="en-US" altLang="ko-KR" b="1" dirty="0" smtClean="0">
              <a:ea typeface="돋움" pitchFamily="50" charset="-127"/>
            </a:endParaRPr>
          </a:p>
          <a:p>
            <a:r>
              <a:rPr lang="en-CA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Solution 1. </a:t>
            </a:r>
            <a:r>
              <a:rPr lang="en-CA" altLang="ko-KR" dirty="0" smtClean="0"/>
              <a:t>minor coding loss on synthesized views in AI </a:t>
            </a:r>
            <a:endParaRPr lang="en-CA" altLang="ko-KR" dirty="0" smtClean="0"/>
          </a:p>
          <a:p>
            <a:pPr lvl="1"/>
            <a:endParaRPr lang="en-CA" altLang="ko-KR" dirty="0" smtClean="0"/>
          </a:p>
          <a:p>
            <a:r>
              <a:rPr lang="en-US" altLang="ko-KR" dirty="0" smtClean="0"/>
              <a:t>Crosscheck </a:t>
            </a:r>
          </a:p>
          <a:p>
            <a:pPr lvl="1"/>
            <a:r>
              <a:rPr lang="en-US" altLang="ko-KR" dirty="0" smtClean="0"/>
              <a:t>JCT3V-H0155 </a:t>
            </a:r>
            <a:r>
              <a:rPr lang="en-US" altLang="ko-KR" dirty="0" smtClean="0"/>
              <a:t>(by </a:t>
            </a:r>
            <a:r>
              <a:rPr lang="en-US" altLang="ko-KR" dirty="0" smtClean="0"/>
              <a:t>Samsung)</a:t>
            </a:r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 smtClean="0"/>
              <a:t>In the current 3D-HEVC, syntax element </a:t>
            </a:r>
            <a:r>
              <a:rPr lang="en-CA" altLang="ko-KR" b="1" dirty="0" err="1" smtClean="0"/>
              <a:t>depth_dc_flag</a:t>
            </a:r>
            <a:r>
              <a:rPr lang="en-CA" altLang="ko-KR" dirty="0" smtClean="0"/>
              <a:t> </a:t>
            </a:r>
            <a:r>
              <a:rPr lang="en-CA" altLang="ko-KR" dirty="0" smtClean="0"/>
              <a:t>is </a:t>
            </a:r>
            <a:r>
              <a:rPr lang="en-CA" altLang="ko-KR" dirty="0" smtClean="0"/>
              <a:t>a mismatch in terms of context model between HTM software and </a:t>
            </a:r>
            <a:r>
              <a:rPr lang="en-CA" altLang="ko-KR" dirty="0" smtClean="0"/>
              <a:t>WD</a:t>
            </a:r>
          </a:p>
          <a:p>
            <a:pPr lvl="1"/>
            <a:r>
              <a:rPr lang="en-CA" altLang="ko-KR" dirty="0" smtClean="0"/>
              <a:t>One </a:t>
            </a:r>
            <a:r>
              <a:rPr lang="en-CA" altLang="ko-KR" dirty="0" smtClean="0"/>
              <a:t>context </a:t>
            </a:r>
            <a:r>
              <a:rPr lang="en-CA" altLang="ko-KR" dirty="0" smtClean="0"/>
              <a:t>is used</a:t>
            </a:r>
            <a:r>
              <a:rPr lang="en-CA" altLang="ko-KR" dirty="0" smtClean="0"/>
              <a:t> in </a:t>
            </a:r>
            <a:r>
              <a:rPr lang="en-CA" altLang="ko-KR" dirty="0" smtClean="0"/>
              <a:t>WD</a:t>
            </a:r>
          </a:p>
          <a:p>
            <a:pPr lvl="1"/>
            <a:r>
              <a:rPr lang="en-CA" altLang="ko-KR" dirty="0" smtClean="0"/>
              <a:t>Two </a:t>
            </a:r>
            <a:r>
              <a:rPr lang="en-CA" altLang="ko-KR" dirty="0" smtClean="0"/>
              <a:t>contexts </a:t>
            </a:r>
            <a:r>
              <a:rPr lang="en-CA" altLang="ko-KR" dirty="0" smtClean="0"/>
              <a:t>are used </a:t>
            </a:r>
            <a:r>
              <a:rPr lang="en-CA" altLang="ko-KR" dirty="0" smtClean="0"/>
              <a:t>in </a:t>
            </a:r>
            <a:r>
              <a:rPr lang="en-CA" altLang="ko-KR" dirty="0" smtClean="0"/>
              <a:t>HTM</a:t>
            </a:r>
          </a:p>
          <a:p>
            <a:pPr lvl="1"/>
            <a:endParaRPr lang="en-CA" altLang="ko-KR" dirty="0" smtClean="0"/>
          </a:p>
          <a:p>
            <a:r>
              <a:rPr lang="en-CA" altLang="ko-KR" dirty="0" smtClean="0"/>
              <a:t>Proposed method </a:t>
            </a:r>
          </a:p>
          <a:p>
            <a:pPr lvl="1"/>
            <a:r>
              <a:rPr lang="en-CA" altLang="ko-KR" dirty="0" smtClean="0"/>
              <a:t>Solution </a:t>
            </a:r>
            <a:r>
              <a:rPr lang="en-CA" altLang="ko-KR" dirty="0" smtClean="0"/>
              <a:t>1</a:t>
            </a:r>
          </a:p>
          <a:p>
            <a:pPr lvl="2"/>
            <a:r>
              <a:rPr lang="en-CA" altLang="ko-KR" dirty="0" smtClean="0"/>
              <a:t>HTM </a:t>
            </a:r>
            <a:r>
              <a:rPr lang="en-CA" altLang="ko-KR" dirty="0" smtClean="0"/>
              <a:t>is aligned to </a:t>
            </a:r>
            <a:r>
              <a:rPr lang="en-CA" altLang="ko-KR" dirty="0" smtClean="0"/>
              <a:t>WD</a:t>
            </a:r>
          </a:p>
          <a:p>
            <a:pPr lvl="2"/>
            <a:r>
              <a:rPr lang="en-CA" altLang="ko-KR" dirty="0" smtClean="0"/>
              <a:t>The </a:t>
            </a:r>
            <a:r>
              <a:rPr lang="en-CA" altLang="ko-KR" dirty="0" smtClean="0"/>
              <a:t>only one context is used </a:t>
            </a:r>
            <a:r>
              <a:rPr lang="en-CA" altLang="ko-KR" dirty="0" smtClean="0"/>
              <a:t>in both HTM and WD</a:t>
            </a:r>
          </a:p>
          <a:p>
            <a:pPr lvl="2"/>
            <a:r>
              <a:rPr lang="en-CA" altLang="ko-KR" dirty="0" smtClean="0"/>
              <a:t>No </a:t>
            </a:r>
            <a:r>
              <a:rPr lang="en-CA" altLang="ko-KR" dirty="0" smtClean="0"/>
              <a:t>WD </a:t>
            </a:r>
            <a:r>
              <a:rPr lang="en-CA" altLang="ko-KR" dirty="0" smtClean="0"/>
              <a:t>change </a:t>
            </a:r>
            <a:endParaRPr lang="ko-KR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CA" altLang="ko-KR" dirty="0" smtClean="0"/>
              <a:t>Solution </a:t>
            </a:r>
            <a:r>
              <a:rPr lang="en-CA" altLang="ko-KR" dirty="0" smtClean="0"/>
              <a:t>2</a:t>
            </a:r>
          </a:p>
          <a:p>
            <a:pPr lvl="2"/>
            <a:r>
              <a:rPr lang="en-CA" altLang="ko-KR" dirty="0" smtClean="0"/>
              <a:t>WD </a:t>
            </a:r>
            <a:r>
              <a:rPr lang="en-CA" altLang="ko-KR" dirty="0" smtClean="0"/>
              <a:t>is aligned to </a:t>
            </a:r>
            <a:r>
              <a:rPr lang="en-CA" altLang="ko-KR" dirty="0" smtClean="0"/>
              <a:t>HTM</a:t>
            </a:r>
          </a:p>
          <a:p>
            <a:pPr lvl="2"/>
            <a:r>
              <a:rPr lang="en-CA" altLang="ko-KR" dirty="0" smtClean="0"/>
              <a:t>T</a:t>
            </a:r>
            <a:r>
              <a:rPr lang="en-CA" altLang="ko-KR" dirty="0" smtClean="0"/>
              <a:t>he </a:t>
            </a:r>
            <a:r>
              <a:rPr lang="en-CA" altLang="ko-KR" dirty="0" smtClean="0"/>
              <a:t>two contexts are used </a:t>
            </a:r>
            <a:r>
              <a:rPr lang="en-CA" altLang="ko-KR" dirty="0" smtClean="0"/>
              <a:t>in both </a:t>
            </a:r>
            <a:r>
              <a:rPr lang="en-CA" altLang="ko-KR" dirty="0" smtClean="0"/>
              <a:t>HTM and WD</a:t>
            </a:r>
            <a:r>
              <a:rPr lang="en-CA" altLang="ko-KR" dirty="0" smtClean="0"/>
              <a:t> </a:t>
            </a:r>
          </a:p>
          <a:p>
            <a:pPr lvl="2"/>
            <a:r>
              <a:rPr lang="en-CA" altLang="ko-KR" dirty="0" smtClean="0"/>
              <a:t>No </a:t>
            </a:r>
            <a:r>
              <a:rPr lang="en-CA" altLang="ko-KR" dirty="0" smtClean="0"/>
              <a:t>HTM </a:t>
            </a:r>
            <a:r>
              <a:rPr lang="en-CA" altLang="ko-KR" dirty="0" smtClean="0"/>
              <a:t>change (No experiments) </a:t>
            </a:r>
            <a:endParaRPr lang="ko-KR" altLang="ko-KR" dirty="0" smtClean="0"/>
          </a:p>
          <a:p>
            <a:pPr lvl="1"/>
            <a:endParaRPr lang="ko-KR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7167578" y="2928934"/>
          <a:ext cx="2071703" cy="1000131"/>
        </p:xfrm>
        <a:graphic>
          <a:graphicData uri="http://schemas.openxmlformats.org/drawingml/2006/table">
            <a:tbl>
              <a:tblPr/>
              <a:tblGrid>
                <a:gridCol w="772487"/>
                <a:gridCol w="433072"/>
                <a:gridCol w="433072"/>
                <a:gridCol w="433072"/>
              </a:tblGrid>
              <a:tr h="33337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Initialization </a:t>
                      </a:r>
                      <a:r>
                        <a:rPr lang="en-US" sz="800" b="1" kern="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en-US" sz="800" b="1" kern="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en-US" sz="800" b="1" kern="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variable</a:t>
                      </a:r>
                      <a:endParaRPr lang="ko-KR" sz="1100" b="1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 err="1">
                          <a:latin typeface="Times New Roman" pitchFamily="18" charset="0"/>
                          <a:ea typeface="PMingLiU"/>
                          <a:cs typeface="Times New Roman" pitchFamily="18" charset="0"/>
                        </a:rPr>
                        <a:t>ctxIdx</a:t>
                      </a:r>
                      <a:r>
                        <a:rPr lang="en-US" sz="800" b="1" kern="100" dirty="0">
                          <a:latin typeface="Times New Roman" pitchFamily="18" charset="0"/>
                          <a:ea typeface="PMingLiU"/>
                          <a:cs typeface="Times New Roman" pitchFamily="18" charset="0"/>
                        </a:rPr>
                        <a:t> of </a:t>
                      </a:r>
                      <a:r>
                        <a:rPr lang="en-US" sz="800" b="1" kern="100" dirty="0" err="1">
                          <a:latin typeface="Times New Roman" pitchFamily="18" charset="0"/>
                          <a:ea typeface="PMingLiU"/>
                          <a:cs typeface="Times New Roman" pitchFamily="18" charset="0"/>
                        </a:rPr>
                        <a:t>depth_dc_flag</a:t>
                      </a:r>
                      <a:endParaRPr lang="ko-KR" sz="1100" b="1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333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ko-KR" sz="1100" b="1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ko-KR" sz="1100" b="1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ko-KR" sz="1100" b="1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initValue</a:t>
                      </a:r>
                      <a:endParaRPr lang="ko-KR" sz="1100" b="1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0</a:t>
                      </a:r>
                      <a:endParaRPr lang="ko-KR" sz="1100" b="1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0</a:t>
                      </a:r>
                      <a:endParaRPr lang="ko-KR" sz="1100" b="1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64</a:t>
                      </a:r>
                      <a:endParaRPr lang="ko-KR" sz="1100" b="1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524636" y="4786322"/>
          <a:ext cx="3039745" cy="1000131"/>
        </p:xfrm>
        <a:graphic>
          <a:graphicData uri="http://schemas.openxmlformats.org/drawingml/2006/table">
            <a:tbl>
              <a:tblPr/>
              <a:tblGrid>
                <a:gridCol w="696595"/>
                <a:gridCol w="390525"/>
                <a:gridCol w="390525"/>
                <a:gridCol w="390525"/>
                <a:gridCol w="390525"/>
                <a:gridCol w="390525"/>
                <a:gridCol w="390525"/>
              </a:tblGrid>
              <a:tr h="33337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Initialization variable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ctxIdx</a:t>
                      </a: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of </a:t>
                      </a:r>
                      <a:r>
                        <a:rPr lang="en-US" sz="800" b="1" kern="1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depth_dc_flag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333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initValue</a:t>
                      </a:r>
                      <a:endParaRPr lang="ko-KR" sz="800" b="1" kern="1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ko-KR" sz="800" b="1" kern="1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154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154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154</a:t>
                      </a:r>
                      <a:endParaRPr lang="ko-KR" sz="800" b="1" kern="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 smtClean="0"/>
              <a:t>Experimental results of Solution 1) under CTC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09530" y="1285860"/>
          <a:ext cx="9215502" cy="4286284"/>
        </p:xfrm>
        <a:graphic>
          <a:graphicData uri="http://schemas.openxmlformats.org/drawingml/2006/table">
            <a:tbl>
              <a:tblPr/>
              <a:tblGrid>
                <a:gridCol w="1005327"/>
                <a:gridCol w="949476"/>
                <a:gridCol w="949476"/>
                <a:gridCol w="949476"/>
                <a:gridCol w="949476"/>
                <a:gridCol w="949476"/>
                <a:gridCol w="949476"/>
                <a:gridCol w="837773"/>
                <a:gridCol w="837773"/>
                <a:gridCol w="837773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 smtClean="0"/>
              <a:t>Experimental results of Solution </a:t>
            </a:r>
            <a:r>
              <a:rPr lang="en-US" altLang="ko-KR" b="1" dirty="0" smtClean="0"/>
              <a:t>1) </a:t>
            </a:r>
            <a:r>
              <a:rPr lang="en-US" altLang="ko-KR" b="1" dirty="0" smtClean="0"/>
              <a:t>under </a:t>
            </a:r>
            <a:r>
              <a:rPr lang="en-US" altLang="ko-KR" b="1" dirty="0" smtClean="0"/>
              <a:t>AI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09530" y="1285860"/>
          <a:ext cx="9215502" cy="4286284"/>
        </p:xfrm>
        <a:graphic>
          <a:graphicData uri="http://schemas.openxmlformats.org/drawingml/2006/table">
            <a:tbl>
              <a:tblPr/>
              <a:tblGrid>
                <a:gridCol w="1005327"/>
                <a:gridCol w="949476"/>
                <a:gridCol w="949476"/>
                <a:gridCol w="949476"/>
                <a:gridCol w="949476"/>
                <a:gridCol w="949476"/>
                <a:gridCol w="949476"/>
                <a:gridCol w="837773"/>
                <a:gridCol w="837773"/>
                <a:gridCol w="837773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892</TotalTime>
  <Words>700</Words>
  <Application>Microsoft Office PowerPoint</Application>
  <PresentationFormat>A4 용지(210x297mm)</PresentationFormat>
  <Paragraphs>303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Summary</vt:lpstr>
      <vt:lpstr>Proposed method</vt:lpstr>
      <vt:lpstr>Experimental results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남정학/선임연구원/Convergence(연)ATS팀(junghak.nam@lge.com)</cp:lastModifiedBy>
  <cp:revision>5</cp:revision>
  <dcterms:created xsi:type="dcterms:W3CDTF">2014-03-24T11:03:46Z</dcterms:created>
  <dcterms:modified xsi:type="dcterms:W3CDTF">2014-03-25T02:01:41Z</dcterms:modified>
</cp:coreProperties>
</file>