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52" r:id="rId2"/>
  </p:sldMasterIdLst>
  <p:notesMasterIdLst>
    <p:notesMasterId r:id="rId8"/>
  </p:notesMasterIdLst>
  <p:handoutMasterIdLst>
    <p:handoutMasterId r:id="rId9"/>
  </p:handoutMasterIdLst>
  <p:sldIdLst>
    <p:sldId id="402" r:id="rId3"/>
    <p:sldId id="403" r:id="rId4"/>
    <p:sldId id="404" r:id="rId5"/>
    <p:sldId id="405" r:id="rId6"/>
    <p:sldId id="406" r:id="rId7"/>
  </p:sldIdLst>
  <p:sldSz cx="9906000" cy="6858000" type="A4"/>
  <p:notesSz cx="6807200" cy="99393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FFCC99"/>
    <a:srgbClr val="0000CC"/>
    <a:srgbClr val="FFFFCC"/>
    <a:srgbClr val="CC0000"/>
    <a:srgbClr val="B2B2B2"/>
    <a:srgbClr val="C0C0C0"/>
    <a:srgbClr val="96969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434" autoAdjust="0"/>
    <p:restoredTop sz="93695" autoAdjust="0"/>
  </p:normalViewPr>
  <p:slideViewPr>
    <p:cSldViewPr>
      <p:cViewPr varScale="1">
        <p:scale>
          <a:sx n="109" d="100"/>
          <a:sy n="109" d="100"/>
        </p:scale>
        <p:origin x="-1428" y="-9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3DDC2CA2-5467-4A09-981B-7B864A3954E7}" type="datetimeFigureOut">
              <a:rPr lang="ko-KR" altLang="en-US"/>
              <a:pPr>
                <a:defRPr/>
              </a:pPr>
              <a:t>2014-03-26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F5B74885-C777-4423-BFB1-242B99947E8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704307DE-36DC-4689-878F-10C42562C79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0F109-9EA1-4100-919C-1AB1F05B925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4FD55-41AE-4AB2-AF25-E6FF0887336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21DE4-7D15-4A5C-BEB9-C5EE046207F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16496" y="58614"/>
            <a:ext cx="8627368" cy="512866"/>
          </a:xfrm>
          <a:prstGeom prst="rect">
            <a:avLst/>
          </a:prstGeom>
        </p:spPr>
        <p:txBody>
          <a:bodyPr/>
          <a:lstStyle>
            <a:lvl1pPr algn="ctr">
              <a:defRPr sz="2800" b="1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6496" y="692696"/>
            <a:ext cx="8994204" cy="5433467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  <a:lvl2pPr>
              <a:defRPr sz="18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2pPr>
            <a:lvl3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3pPr>
            <a:lvl4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4pPr>
            <a:lvl5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553450" y="6453188"/>
            <a:ext cx="857250" cy="288925"/>
          </a:xfrm>
          <a:prstGeom prst="rect">
            <a:avLst/>
          </a:prstGeom>
        </p:spPr>
        <p:txBody>
          <a:bodyPr/>
          <a:lstStyle>
            <a:lvl1pPr algn="ctr">
              <a:defRPr sz="1400" b="1" smtClean="0">
                <a:latin typeface="Times New Roman" pitchFamily="18" charset="0"/>
                <a:ea typeface="굴림" pitchFamily="50" charset="-127"/>
                <a:cs typeface="Times New Roman" pitchFamily="18" charset="0"/>
              </a:defRPr>
            </a:lvl1pPr>
          </a:lstStyle>
          <a:p>
            <a:pPr>
              <a:defRPr/>
            </a:pPr>
            <a:fld id="{16E20EC6-3133-4CD7-966F-DAE37E271DC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FDF9C5-358B-41DF-9FB6-2715D939300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DC2B0-09E6-4192-80F8-550B02DDB53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50488-32BF-4AFF-869A-3203C89BF4E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920DD-A042-4FDF-A1C1-F01B5D5173D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3C052-F27F-4B76-ABFB-7DBE23B6FA3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C0B72-3921-438C-825A-B789FFEE975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9A567-8C51-4B56-9194-22F41D7ED0F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Line 21"/>
          <p:cNvSpPr>
            <a:spLocks noChangeShapeType="1"/>
          </p:cNvSpPr>
          <p:nvPr/>
        </p:nvSpPr>
        <p:spPr bwMode="auto">
          <a:xfrm>
            <a:off x="0" y="64531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1031" name="Line 14"/>
          <p:cNvSpPr>
            <a:spLocks noChangeShapeType="1"/>
          </p:cNvSpPr>
          <p:nvPr/>
        </p:nvSpPr>
        <p:spPr bwMode="auto">
          <a:xfrm>
            <a:off x="0" y="5349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14" r:id="rId2"/>
  </p:sldLayoutIdLst>
  <p:hf hdr="0" ftr="0" dt="0"/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제목 개체 틀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2051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3DDBA292-D3C5-425C-ABB9-6AC006B85DE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4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그림 5" descr="백색바탕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8350" y="6011863"/>
            <a:ext cx="12906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560388" y="1268413"/>
            <a:ext cx="8640762" cy="1296987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CE1 related :</a:t>
            </a:r>
            <a:r>
              <a:rPr lang="en-CA" sz="2400" b="1" dirty="0" smtClean="0"/>
              <a:t> </a:t>
            </a:r>
            <a:r>
              <a:rPr lang="en-CA" sz="2400" b="1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The unification of sub-PU process for MPI blocks</a:t>
            </a:r>
            <a:endParaRPr lang="en-US" altLang="en-US" sz="2400" b="1" dirty="0">
              <a:latin typeface="Times New Roman" pitchFamily="18" charset="0"/>
              <a:ea typeface="맑은 고딕" pitchFamily="50" charset="-127"/>
              <a:cs typeface="Times New Roman" pitchFamily="18" charset="0"/>
            </a:endParaRPr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3168614" y="5378450"/>
            <a:ext cx="357033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 dirty="0" smtClean="0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Sunmi Yoo, Junghak Nam, Sehoon Yea</a:t>
            </a:r>
            <a:endParaRPr lang="en-US" altLang="ko-KR" sz="1600" b="1" dirty="0">
              <a:solidFill>
                <a:srgbClr val="000000"/>
              </a:solidFill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</p:txBody>
      </p:sp>
      <p:sp>
        <p:nvSpPr>
          <p:cNvPr id="4101" name="Text Box 36"/>
          <p:cNvSpPr txBox="1">
            <a:spLocks noChangeArrowheads="1"/>
          </p:cNvSpPr>
          <p:nvPr/>
        </p:nvSpPr>
        <p:spPr bwMode="auto">
          <a:xfrm>
            <a:off x="4095744" y="5715016"/>
            <a:ext cx="15113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 dirty="0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LG Electronics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latinLnBrk="0"/>
            <a:r>
              <a:rPr lang="en-US" altLang="ko-KR" dirty="0" smtClean="0"/>
              <a:t>The motion parameter inheritance (MPI) </a:t>
            </a:r>
          </a:p>
          <a:p>
            <a:pPr lvl="1" algn="just" latinLnBrk="0"/>
            <a:r>
              <a:rPr lang="en-US" altLang="ko-KR" dirty="0" smtClean="0"/>
              <a:t>For depth coding, the motion parameters can be derived from the collocated texture block.</a:t>
            </a:r>
          </a:p>
          <a:p>
            <a:pPr lvl="1" algn="just" latinLnBrk="0"/>
            <a:r>
              <a:rPr lang="en-US" altLang="ko-KR" dirty="0" smtClean="0"/>
              <a:t>Currently, the texture motion parameters can be derived at sub-PU level.</a:t>
            </a:r>
          </a:p>
          <a:p>
            <a:pPr lvl="1" algn="just" latinLnBrk="0"/>
            <a:endParaRPr lang="en-US" altLang="ko-KR" dirty="0" smtClean="0"/>
          </a:p>
          <a:p>
            <a:pPr algn="just" latinLnBrk="0"/>
            <a:r>
              <a:rPr lang="en-US" altLang="ko-KR" dirty="0" smtClean="0"/>
              <a:t>Sub-PU level motion vector prediction</a:t>
            </a:r>
          </a:p>
          <a:p>
            <a:pPr lvl="1" algn="just" latinLnBrk="0"/>
            <a:r>
              <a:rPr lang="en-US" altLang="ko-KR" dirty="0" smtClean="0"/>
              <a:t>Motion holes </a:t>
            </a:r>
            <a:r>
              <a:rPr lang="en-CA" dirty="0" smtClean="0"/>
              <a:t>(i.e. sub-PU blocks without motion vectors) appearing during the Sub-PU level </a:t>
            </a:r>
            <a:r>
              <a:rPr lang="en-CA" dirty="0" err="1" smtClean="0"/>
              <a:t>IvMC</a:t>
            </a:r>
            <a:r>
              <a:rPr lang="en-CA" dirty="0" smtClean="0"/>
              <a:t> are filled with CMP (Center Motion Parameters) of the corresponding blocks.</a:t>
            </a:r>
          </a:p>
          <a:p>
            <a:pPr lvl="1" algn="just" latinLnBrk="0"/>
            <a:endParaRPr lang="en-CA" altLang="ko-KR" dirty="0" smtClean="0"/>
          </a:p>
          <a:p>
            <a:pPr algn="just" latinLnBrk="0"/>
            <a:r>
              <a:rPr lang="en-CA" altLang="ko-KR" dirty="0" smtClean="0"/>
              <a:t>Currently, MPI motion holes are filled with the latest motion parameters, not CMP.</a:t>
            </a:r>
            <a:endParaRPr lang="en-US" altLang="ko-KR" dirty="0" smtClean="0"/>
          </a:p>
          <a:p>
            <a:pPr latinLnBrk="0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2</a:t>
            </a:fld>
            <a:endParaRPr lang="ko-KR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Proposed method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It is proposed to fill the motion holes in MPI block with CMP, not the latest motions.</a:t>
            </a:r>
          </a:p>
          <a:p>
            <a:pPr lvl="1"/>
            <a:r>
              <a:rPr lang="en-US" altLang="ko-KR" dirty="0" smtClean="0"/>
              <a:t>To align the hole filling process</a:t>
            </a:r>
          </a:p>
          <a:p>
            <a:pPr lvl="1"/>
            <a:r>
              <a:rPr lang="en-US" altLang="ko-KR" dirty="0" smtClean="0"/>
              <a:t>It can reduce the complexity to store and update the latest motions.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3</a:t>
            </a:fld>
            <a:endParaRPr lang="ko-KR" altLang="en-US"/>
          </a:p>
        </p:txBody>
      </p:sp>
      <p:grpSp>
        <p:nvGrpSpPr>
          <p:cNvPr id="143" name="그룹 142"/>
          <p:cNvGrpSpPr/>
          <p:nvPr/>
        </p:nvGrpSpPr>
        <p:grpSpPr>
          <a:xfrm>
            <a:off x="2000232" y="2571744"/>
            <a:ext cx="5595974" cy="3665827"/>
            <a:chOff x="214282" y="642918"/>
            <a:chExt cx="8572560" cy="5615737"/>
          </a:xfrm>
        </p:grpSpPr>
        <p:sp>
          <p:nvSpPr>
            <p:cNvPr id="5" name="직사각형 4"/>
            <p:cNvSpPr/>
            <p:nvPr/>
          </p:nvSpPr>
          <p:spPr>
            <a:xfrm>
              <a:off x="1142976" y="642918"/>
              <a:ext cx="2857520" cy="20002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1714480" y="1000108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1928794" y="1000108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2143108" y="1000108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2357422" y="1000108"/>
              <a:ext cx="214314" cy="21431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1714480" y="1214422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1928794" y="1214422"/>
              <a:ext cx="214314" cy="21431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2143108" y="1214422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2357422" y="1214422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1714480" y="1428736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1928794" y="1428736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2143108" y="1428736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2357422" y="1428736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1714480" y="1643050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1928794" y="1643050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2143108" y="1643050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2357422" y="1643050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22" name="직선 화살표 연결선 21"/>
            <p:cNvCxnSpPr/>
            <p:nvPr/>
          </p:nvCxnSpPr>
          <p:spPr>
            <a:xfrm rot="16200000" flipV="1">
              <a:off x="1589464" y="910810"/>
              <a:ext cx="357190" cy="10715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직선 화살표 연결선 22"/>
            <p:cNvCxnSpPr/>
            <p:nvPr/>
          </p:nvCxnSpPr>
          <p:spPr>
            <a:xfrm rot="16200000" flipV="1">
              <a:off x="1803777" y="910810"/>
              <a:ext cx="357190" cy="10715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직선 화살표 연결선 23"/>
            <p:cNvCxnSpPr/>
            <p:nvPr/>
          </p:nvCxnSpPr>
          <p:spPr>
            <a:xfrm rot="16200000" flipV="1">
              <a:off x="2018091" y="910810"/>
              <a:ext cx="357190" cy="10715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직선 화살표 연결선 24"/>
            <p:cNvCxnSpPr/>
            <p:nvPr/>
          </p:nvCxnSpPr>
          <p:spPr>
            <a:xfrm rot="16200000" flipV="1">
              <a:off x="1530846" y="1040869"/>
              <a:ext cx="331553" cy="25003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직선 화살표 연결선 25"/>
            <p:cNvCxnSpPr/>
            <p:nvPr/>
          </p:nvCxnSpPr>
          <p:spPr>
            <a:xfrm rot="16200000" flipV="1">
              <a:off x="2084487" y="1165885"/>
              <a:ext cx="224398" cy="10715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직선 화살표 연결선 26"/>
            <p:cNvCxnSpPr/>
            <p:nvPr/>
          </p:nvCxnSpPr>
          <p:spPr>
            <a:xfrm rot="16200000" flipV="1">
              <a:off x="2298801" y="1165885"/>
              <a:ext cx="224398" cy="10715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직선 화살표 연결선 27"/>
            <p:cNvCxnSpPr/>
            <p:nvPr/>
          </p:nvCxnSpPr>
          <p:spPr>
            <a:xfrm rot="16200000" flipV="1">
              <a:off x="1530846" y="1255182"/>
              <a:ext cx="331553" cy="25003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직선 화살표 연결선 28"/>
            <p:cNvCxnSpPr/>
            <p:nvPr/>
          </p:nvCxnSpPr>
          <p:spPr>
            <a:xfrm rot="16200000" flipV="1">
              <a:off x="1530846" y="1469496"/>
              <a:ext cx="331553" cy="25003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직선 화살표 연결선 29"/>
            <p:cNvCxnSpPr/>
            <p:nvPr/>
          </p:nvCxnSpPr>
          <p:spPr>
            <a:xfrm rot="16200000" flipV="1">
              <a:off x="2084487" y="1364642"/>
              <a:ext cx="224398" cy="10715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직선 화살표 연결선 30"/>
            <p:cNvCxnSpPr/>
            <p:nvPr/>
          </p:nvCxnSpPr>
          <p:spPr>
            <a:xfrm rot="16200000" flipV="1">
              <a:off x="2298801" y="1364642"/>
              <a:ext cx="224398" cy="10715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직선 화살표 연결선 31"/>
            <p:cNvCxnSpPr/>
            <p:nvPr/>
          </p:nvCxnSpPr>
          <p:spPr>
            <a:xfrm rot="10800000">
              <a:off x="2214546" y="1571612"/>
              <a:ext cx="285752" cy="15296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직선 화살표 연결선 32"/>
            <p:cNvCxnSpPr/>
            <p:nvPr/>
          </p:nvCxnSpPr>
          <p:spPr>
            <a:xfrm rot="10800000">
              <a:off x="2000232" y="1571612"/>
              <a:ext cx="285752" cy="15296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직선 화살표 연결선 33"/>
            <p:cNvCxnSpPr/>
            <p:nvPr/>
          </p:nvCxnSpPr>
          <p:spPr>
            <a:xfrm rot="16200000" flipV="1">
              <a:off x="1825586" y="1334077"/>
              <a:ext cx="254027" cy="16670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직선 화살표 연결선 34"/>
            <p:cNvCxnSpPr/>
            <p:nvPr/>
          </p:nvCxnSpPr>
          <p:spPr>
            <a:xfrm rot="16200000" flipV="1">
              <a:off x="1825586" y="1543835"/>
              <a:ext cx="254027" cy="16670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직사각형 35"/>
            <p:cNvSpPr/>
            <p:nvPr/>
          </p:nvSpPr>
          <p:spPr>
            <a:xfrm>
              <a:off x="1142976" y="3571876"/>
              <a:ext cx="2857520" cy="20002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1714480" y="3929066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1928794" y="3929066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직사각형 38"/>
            <p:cNvSpPr/>
            <p:nvPr/>
          </p:nvSpPr>
          <p:spPr>
            <a:xfrm>
              <a:off x="2143108" y="3929066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2357422" y="3929066"/>
              <a:ext cx="214314" cy="21431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1714480" y="4143380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1928794" y="4143380"/>
              <a:ext cx="214314" cy="21431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2143108" y="4143380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2357422" y="4143380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1714480" y="4357694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1928794" y="4357694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2143108" y="4357694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2357422" y="4357694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직사각형 48"/>
            <p:cNvSpPr/>
            <p:nvPr/>
          </p:nvSpPr>
          <p:spPr>
            <a:xfrm>
              <a:off x="1714480" y="4572008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" name="직사각형 49"/>
            <p:cNvSpPr/>
            <p:nvPr/>
          </p:nvSpPr>
          <p:spPr>
            <a:xfrm>
              <a:off x="1928794" y="4572008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직사각형 50"/>
            <p:cNvSpPr/>
            <p:nvPr/>
          </p:nvSpPr>
          <p:spPr>
            <a:xfrm>
              <a:off x="2143108" y="4572008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" name="직사각형 51"/>
            <p:cNvSpPr/>
            <p:nvPr/>
          </p:nvSpPr>
          <p:spPr>
            <a:xfrm>
              <a:off x="2357422" y="4572008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53" name="직선 화살표 연결선 52"/>
            <p:cNvCxnSpPr/>
            <p:nvPr/>
          </p:nvCxnSpPr>
          <p:spPr>
            <a:xfrm rot="16200000" flipV="1">
              <a:off x="1589464" y="3839768"/>
              <a:ext cx="357190" cy="10715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직선 화살표 연결선 53"/>
            <p:cNvCxnSpPr/>
            <p:nvPr/>
          </p:nvCxnSpPr>
          <p:spPr>
            <a:xfrm rot="16200000" flipV="1">
              <a:off x="1803777" y="3839768"/>
              <a:ext cx="357190" cy="10715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직선 화살표 연결선 54"/>
            <p:cNvCxnSpPr/>
            <p:nvPr/>
          </p:nvCxnSpPr>
          <p:spPr>
            <a:xfrm rot="16200000" flipV="1">
              <a:off x="2018091" y="3839768"/>
              <a:ext cx="357190" cy="107157"/>
            </a:xfrm>
            <a:prstGeom prst="straightConnector1">
              <a:avLst/>
            </a:prstGeom>
            <a:ln w="127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직선 화살표 연결선 55"/>
            <p:cNvCxnSpPr/>
            <p:nvPr/>
          </p:nvCxnSpPr>
          <p:spPr>
            <a:xfrm rot="16200000" flipV="1">
              <a:off x="1530846" y="3969827"/>
              <a:ext cx="331553" cy="250032"/>
            </a:xfrm>
            <a:prstGeom prst="straightConnector1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7" name="직선 화살표 연결선 56"/>
            <p:cNvCxnSpPr/>
            <p:nvPr/>
          </p:nvCxnSpPr>
          <p:spPr>
            <a:xfrm rot="16200000" flipV="1">
              <a:off x="2084487" y="4094843"/>
              <a:ext cx="224398" cy="10715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직선 화살표 연결선 57"/>
            <p:cNvCxnSpPr/>
            <p:nvPr/>
          </p:nvCxnSpPr>
          <p:spPr>
            <a:xfrm rot="16200000" flipV="1">
              <a:off x="2298801" y="4094843"/>
              <a:ext cx="224398" cy="10715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직선 화살표 연결선 58"/>
            <p:cNvCxnSpPr/>
            <p:nvPr/>
          </p:nvCxnSpPr>
          <p:spPr>
            <a:xfrm rot="16200000" flipV="1">
              <a:off x="1530846" y="4184140"/>
              <a:ext cx="331553" cy="25003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직선 화살표 연결선 59"/>
            <p:cNvCxnSpPr/>
            <p:nvPr/>
          </p:nvCxnSpPr>
          <p:spPr>
            <a:xfrm rot="16200000" flipV="1">
              <a:off x="1530846" y="4398454"/>
              <a:ext cx="331553" cy="25003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직선 화살표 연결선 60"/>
            <p:cNvCxnSpPr/>
            <p:nvPr/>
          </p:nvCxnSpPr>
          <p:spPr>
            <a:xfrm rot="16200000" flipV="1">
              <a:off x="2084487" y="4293600"/>
              <a:ext cx="224398" cy="10715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직선 화살표 연결선 61"/>
            <p:cNvCxnSpPr/>
            <p:nvPr/>
          </p:nvCxnSpPr>
          <p:spPr>
            <a:xfrm rot="16200000" flipV="1">
              <a:off x="2298801" y="4293600"/>
              <a:ext cx="224398" cy="10715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직선 화살표 연결선 62"/>
            <p:cNvCxnSpPr/>
            <p:nvPr/>
          </p:nvCxnSpPr>
          <p:spPr>
            <a:xfrm rot="10800000">
              <a:off x="2214546" y="4500570"/>
              <a:ext cx="285752" cy="15296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직선 화살표 연결선 63"/>
            <p:cNvCxnSpPr/>
            <p:nvPr/>
          </p:nvCxnSpPr>
          <p:spPr>
            <a:xfrm rot="10800000">
              <a:off x="2000232" y="4500570"/>
              <a:ext cx="285752" cy="15296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직선 화살표 연결선 64"/>
            <p:cNvCxnSpPr/>
            <p:nvPr/>
          </p:nvCxnSpPr>
          <p:spPr>
            <a:xfrm rot="16200000" flipV="1">
              <a:off x="1825586" y="4263035"/>
              <a:ext cx="254027" cy="16670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직선 화살표 연결선 65"/>
            <p:cNvCxnSpPr/>
            <p:nvPr/>
          </p:nvCxnSpPr>
          <p:spPr>
            <a:xfrm rot="16200000" flipV="1">
              <a:off x="1825586" y="4472793"/>
              <a:ext cx="254027" cy="16670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직선 연결선 66"/>
            <p:cNvCxnSpPr>
              <a:stCxn id="18" idx="1"/>
              <a:endCxn id="37" idx="1"/>
            </p:cNvCxnSpPr>
            <p:nvPr/>
          </p:nvCxnSpPr>
          <p:spPr>
            <a:xfrm rot="10800000" flipV="1">
              <a:off x="1714480" y="1750207"/>
              <a:ext cx="1588" cy="2286016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직선 연결선 67"/>
            <p:cNvCxnSpPr/>
            <p:nvPr/>
          </p:nvCxnSpPr>
          <p:spPr>
            <a:xfrm rot="10800000" flipV="1">
              <a:off x="2571736" y="1750207"/>
              <a:ext cx="1588" cy="2286016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>
              <a:off x="214282" y="1714488"/>
              <a:ext cx="958201" cy="3771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Texture</a:t>
              </a:r>
              <a:endParaRPr lang="ko-KR" altLang="en-US" sz="1000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285720" y="4786322"/>
              <a:ext cx="828051" cy="3771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Depth</a:t>
              </a:r>
              <a:endParaRPr lang="ko-KR" altLang="en-US" sz="1000" dirty="0"/>
            </a:p>
          </p:txBody>
        </p:sp>
        <p:sp>
          <p:nvSpPr>
            <p:cNvPr id="71" name="직사각형 70"/>
            <p:cNvSpPr/>
            <p:nvPr/>
          </p:nvSpPr>
          <p:spPr>
            <a:xfrm>
              <a:off x="5929322" y="642918"/>
              <a:ext cx="2857520" cy="20002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" name="직사각형 71"/>
            <p:cNvSpPr/>
            <p:nvPr/>
          </p:nvSpPr>
          <p:spPr>
            <a:xfrm>
              <a:off x="6500826" y="1000108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직사각형 72"/>
            <p:cNvSpPr/>
            <p:nvPr/>
          </p:nvSpPr>
          <p:spPr>
            <a:xfrm>
              <a:off x="6715140" y="1000108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" name="직사각형 73"/>
            <p:cNvSpPr/>
            <p:nvPr/>
          </p:nvSpPr>
          <p:spPr>
            <a:xfrm>
              <a:off x="6929454" y="1000108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" name="직사각형 74"/>
            <p:cNvSpPr/>
            <p:nvPr/>
          </p:nvSpPr>
          <p:spPr>
            <a:xfrm>
              <a:off x="7143768" y="1000108"/>
              <a:ext cx="214314" cy="21431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" name="직사각형 75"/>
            <p:cNvSpPr/>
            <p:nvPr/>
          </p:nvSpPr>
          <p:spPr>
            <a:xfrm>
              <a:off x="6500826" y="1214422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" name="직사각형 76"/>
            <p:cNvSpPr/>
            <p:nvPr/>
          </p:nvSpPr>
          <p:spPr>
            <a:xfrm>
              <a:off x="6715140" y="1214422"/>
              <a:ext cx="214314" cy="21431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" name="직사각형 77"/>
            <p:cNvSpPr/>
            <p:nvPr/>
          </p:nvSpPr>
          <p:spPr>
            <a:xfrm>
              <a:off x="6929454" y="1214422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" name="직사각형 78"/>
            <p:cNvSpPr/>
            <p:nvPr/>
          </p:nvSpPr>
          <p:spPr>
            <a:xfrm>
              <a:off x="7143768" y="1214422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" name="직사각형 79"/>
            <p:cNvSpPr/>
            <p:nvPr/>
          </p:nvSpPr>
          <p:spPr>
            <a:xfrm>
              <a:off x="6500826" y="1428736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" name="직사각형 80"/>
            <p:cNvSpPr/>
            <p:nvPr/>
          </p:nvSpPr>
          <p:spPr>
            <a:xfrm>
              <a:off x="6715140" y="1428736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2" name="직사각형 81"/>
            <p:cNvSpPr/>
            <p:nvPr/>
          </p:nvSpPr>
          <p:spPr>
            <a:xfrm>
              <a:off x="6929454" y="1428736"/>
              <a:ext cx="214314" cy="21431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3" name="직사각형 82"/>
            <p:cNvSpPr/>
            <p:nvPr/>
          </p:nvSpPr>
          <p:spPr>
            <a:xfrm>
              <a:off x="7143768" y="1428736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4" name="직사각형 83"/>
            <p:cNvSpPr/>
            <p:nvPr/>
          </p:nvSpPr>
          <p:spPr>
            <a:xfrm>
              <a:off x="6500826" y="1643050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5" name="직사각형 84"/>
            <p:cNvSpPr/>
            <p:nvPr/>
          </p:nvSpPr>
          <p:spPr>
            <a:xfrm>
              <a:off x="6715140" y="1643050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6" name="직사각형 85"/>
            <p:cNvSpPr/>
            <p:nvPr/>
          </p:nvSpPr>
          <p:spPr>
            <a:xfrm>
              <a:off x="6929454" y="1643050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7" name="직사각형 86"/>
            <p:cNvSpPr/>
            <p:nvPr/>
          </p:nvSpPr>
          <p:spPr>
            <a:xfrm>
              <a:off x="7143768" y="1643050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88" name="직선 화살표 연결선 87"/>
            <p:cNvCxnSpPr/>
            <p:nvPr/>
          </p:nvCxnSpPr>
          <p:spPr>
            <a:xfrm rot="16200000" flipV="1">
              <a:off x="6375810" y="910810"/>
              <a:ext cx="357190" cy="10715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직선 화살표 연결선 88"/>
            <p:cNvCxnSpPr/>
            <p:nvPr/>
          </p:nvCxnSpPr>
          <p:spPr>
            <a:xfrm rot="16200000" flipV="1">
              <a:off x="6590123" y="910810"/>
              <a:ext cx="357190" cy="10715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직선 화살표 연결선 89"/>
            <p:cNvCxnSpPr/>
            <p:nvPr/>
          </p:nvCxnSpPr>
          <p:spPr>
            <a:xfrm rot="16200000" flipV="1">
              <a:off x="6804437" y="910810"/>
              <a:ext cx="357190" cy="10715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직선 화살표 연결선 90"/>
            <p:cNvCxnSpPr/>
            <p:nvPr/>
          </p:nvCxnSpPr>
          <p:spPr>
            <a:xfrm rot="16200000" flipV="1">
              <a:off x="6317192" y="1040869"/>
              <a:ext cx="331553" cy="25003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직선 화살표 연결선 91"/>
            <p:cNvCxnSpPr/>
            <p:nvPr/>
          </p:nvCxnSpPr>
          <p:spPr>
            <a:xfrm rot="16200000" flipV="1">
              <a:off x="6870833" y="1165885"/>
              <a:ext cx="224398" cy="10715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직선 화살표 연결선 92"/>
            <p:cNvCxnSpPr/>
            <p:nvPr/>
          </p:nvCxnSpPr>
          <p:spPr>
            <a:xfrm rot="16200000" flipV="1">
              <a:off x="7085147" y="1165885"/>
              <a:ext cx="224398" cy="10715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직선 화살표 연결선 93"/>
            <p:cNvCxnSpPr/>
            <p:nvPr/>
          </p:nvCxnSpPr>
          <p:spPr>
            <a:xfrm rot="16200000" flipV="1">
              <a:off x="6317192" y="1255182"/>
              <a:ext cx="331553" cy="25003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직선 화살표 연결선 94"/>
            <p:cNvCxnSpPr/>
            <p:nvPr/>
          </p:nvCxnSpPr>
          <p:spPr>
            <a:xfrm rot="16200000" flipV="1">
              <a:off x="6317192" y="1469496"/>
              <a:ext cx="331553" cy="25003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직선 화살표 연결선 95"/>
            <p:cNvCxnSpPr/>
            <p:nvPr/>
          </p:nvCxnSpPr>
          <p:spPr>
            <a:xfrm rot="16200000" flipV="1">
              <a:off x="6870833" y="1364642"/>
              <a:ext cx="224398" cy="107157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직선 화살표 연결선 96"/>
            <p:cNvCxnSpPr/>
            <p:nvPr/>
          </p:nvCxnSpPr>
          <p:spPr>
            <a:xfrm rot="16200000" flipV="1">
              <a:off x="7085147" y="1364642"/>
              <a:ext cx="224398" cy="10715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직선 화살표 연결선 97"/>
            <p:cNvCxnSpPr/>
            <p:nvPr/>
          </p:nvCxnSpPr>
          <p:spPr>
            <a:xfrm rot="10800000">
              <a:off x="7000892" y="1571612"/>
              <a:ext cx="285752" cy="15296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직선 화살표 연결선 98"/>
            <p:cNvCxnSpPr/>
            <p:nvPr/>
          </p:nvCxnSpPr>
          <p:spPr>
            <a:xfrm rot="10800000">
              <a:off x="6786578" y="1571612"/>
              <a:ext cx="285752" cy="15296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직선 화살표 연결선 99"/>
            <p:cNvCxnSpPr/>
            <p:nvPr/>
          </p:nvCxnSpPr>
          <p:spPr>
            <a:xfrm rot="16200000" flipV="1">
              <a:off x="6611932" y="1334077"/>
              <a:ext cx="254027" cy="16670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직선 화살표 연결선 100"/>
            <p:cNvCxnSpPr/>
            <p:nvPr/>
          </p:nvCxnSpPr>
          <p:spPr>
            <a:xfrm rot="16200000" flipV="1">
              <a:off x="6611932" y="1543835"/>
              <a:ext cx="254027" cy="16670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직사각형 101"/>
            <p:cNvSpPr/>
            <p:nvPr/>
          </p:nvSpPr>
          <p:spPr>
            <a:xfrm>
              <a:off x="5929322" y="3571876"/>
              <a:ext cx="2857520" cy="20002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" name="직사각형 102"/>
            <p:cNvSpPr/>
            <p:nvPr/>
          </p:nvSpPr>
          <p:spPr>
            <a:xfrm>
              <a:off x="6500826" y="3929066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" name="직사각형 103"/>
            <p:cNvSpPr/>
            <p:nvPr/>
          </p:nvSpPr>
          <p:spPr>
            <a:xfrm>
              <a:off x="6715140" y="3929066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5" name="직사각형 104"/>
            <p:cNvSpPr/>
            <p:nvPr/>
          </p:nvSpPr>
          <p:spPr>
            <a:xfrm>
              <a:off x="6929454" y="3929066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6" name="직사각형 105"/>
            <p:cNvSpPr/>
            <p:nvPr/>
          </p:nvSpPr>
          <p:spPr>
            <a:xfrm>
              <a:off x="7143768" y="3929066"/>
              <a:ext cx="214314" cy="21431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7" name="직사각형 106"/>
            <p:cNvSpPr/>
            <p:nvPr/>
          </p:nvSpPr>
          <p:spPr>
            <a:xfrm>
              <a:off x="6500826" y="4143380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8" name="직사각형 107"/>
            <p:cNvSpPr/>
            <p:nvPr/>
          </p:nvSpPr>
          <p:spPr>
            <a:xfrm>
              <a:off x="6715140" y="4143380"/>
              <a:ext cx="214314" cy="21431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9" name="직사각형 108"/>
            <p:cNvSpPr/>
            <p:nvPr/>
          </p:nvSpPr>
          <p:spPr>
            <a:xfrm>
              <a:off x="6929454" y="4143380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0" name="직사각형 109"/>
            <p:cNvSpPr/>
            <p:nvPr/>
          </p:nvSpPr>
          <p:spPr>
            <a:xfrm>
              <a:off x="7143768" y="4143380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" name="직사각형 110"/>
            <p:cNvSpPr/>
            <p:nvPr/>
          </p:nvSpPr>
          <p:spPr>
            <a:xfrm>
              <a:off x="6500826" y="4357694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직사각형 111"/>
            <p:cNvSpPr/>
            <p:nvPr/>
          </p:nvSpPr>
          <p:spPr>
            <a:xfrm>
              <a:off x="6715140" y="4357694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직사각형 112"/>
            <p:cNvSpPr/>
            <p:nvPr/>
          </p:nvSpPr>
          <p:spPr>
            <a:xfrm>
              <a:off x="6929454" y="4357694"/>
              <a:ext cx="214314" cy="21431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" name="직사각형 113"/>
            <p:cNvSpPr/>
            <p:nvPr/>
          </p:nvSpPr>
          <p:spPr>
            <a:xfrm>
              <a:off x="7143768" y="4357694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5" name="직사각형 114"/>
            <p:cNvSpPr/>
            <p:nvPr/>
          </p:nvSpPr>
          <p:spPr>
            <a:xfrm>
              <a:off x="6500826" y="4572008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6" name="직사각형 115"/>
            <p:cNvSpPr/>
            <p:nvPr/>
          </p:nvSpPr>
          <p:spPr>
            <a:xfrm>
              <a:off x="6715140" y="4572008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7" name="직사각형 116"/>
            <p:cNvSpPr/>
            <p:nvPr/>
          </p:nvSpPr>
          <p:spPr>
            <a:xfrm>
              <a:off x="6929454" y="4572008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8" name="직사각형 117"/>
            <p:cNvSpPr/>
            <p:nvPr/>
          </p:nvSpPr>
          <p:spPr>
            <a:xfrm>
              <a:off x="7143768" y="4572008"/>
              <a:ext cx="214314" cy="2143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19" name="직선 화살표 연결선 118"/>
            <p:cNvCxnSpPr/>
            <p:nvPr/>
          </p:nvCxnSpPr>
          <p:spPr>
            <a:xfrm rot="16200000" flipV="1">
              <a:off x="6375810" y="3839768"/>
              <a:ext cx="357190" cy="10715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직선 화살표 연결선 119"/>
            <p:cNvCxnSpPr/>
            <p:nvPr/>
          </p:nvCxnSpPr>
          <p:spPr>
            <a:xfrm rot="16200000" flipV="1">
              <a:off x="6590123" y="3839768"/>
              <a:ext cx="357190" cy="10715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직선 화살표 연결선 120"/>
            <p:cNvCxnSpPr/>
            <p:nvPr/>
          </p:nvCxnSpPr>
          <p:spPr>
            <a:xfrm rot="16200000" flipV="1">
              <a:off x="6804437" y="3839768"/>
              <a:ext cx="357190" cy="10715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직선 화살표 연결선 121"/>
            <p:cNvCxnSpPr/>
            <p:nvPr/>
          </p:nvCxnSpPr>
          <p:spPr>
            <a:xfrm rot="16200000" flipV="1">
              <a:off x="6317192" y="3969827"/>
              <a:ext cx="331553" cy="25003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직선 화살표 연결선 122"/>
            <p:cNvCxnSpPr/>
            <p:nvPr/>
          </p:nvCxnSpPr>
          <p:spPr>
            <a:xfrm rot="16200000" flipV="1">
              <a:off x="6870833" y="4094843"/>
              <a:ext cx="224398" cy="10715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직선 화살표 연결선 123"/>
            <p:cNvCxnSpPr/>
            <p:nvPr/>
          </p:nvCxnSpPr>
          <p:spPr>
            <a:xfrm rot="16200000" flipV="1">
              <a:off x="7085147" y="4094843"/>
              <a:ext cx="224398" cy="10715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직선 화살표 연결선 124"/>
            <p:cNvCxnSpPr/>
            <p:nvPr/>
          </p:nvCxnSpPr>
          <p:spPr>
            <a:xfrm rot="16200000" flipV="1">
              <a:off x="6317192" y="4184140"/>
              <a:ext cx="331553" cy="25003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직선 화살표 연결선 125"/>
            <p:cNvCxnSpPr/>
            <p:nvPr/>
          </p:nvCxnSpPr>
          <p:spPr>
            <a:xfrm rot="16200000" flipV="1">
              <a:off x="6317192" y="4398454"/>
              <a:ext cx="331553" cy="25003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직선 화살표 연결선 126"/>
            <p:cNvCxnSpPr/>
            <p:nvPr/>
          </p:nvCxnSpPr>
          <p:spPr>
            <a:xfrm rot="16200000" flipV="1">
              <a:off x="6870833" y="4293600"/>
              <a:ext cx="224398" cy="10715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직선 화살표 연결선 127"/>
            <p:cNvCxnSpPr/>
            <p:nvPr/>
          </p:nvCxnSpPr>
          <p:spPr>
            <a:xfrm rot="16200000" flipV="1">
              <a:off x="7085147" y="4293600"/>
              <a:ext cx="224398" cy="10715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직선 화살표 연결선 128"/>
            <p:cNvCxnSpPr/>
            <p:nvPr/>
          </p:nvCxnSpPr>
          <p:spPr>
            <a:xfrm rot="10800000">
              <a:off x="7000892" y="4500570"/>
              <a:ext cx="285752" cy="15296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직선 화살표 연결선 129"/>
            <p:cNvCxnSpPr/>
            <p:nvPr/>
          </p:nvCxnSpPr>
          <p:spPr>
            <a:xfrm rot="10800000">
              <a:off x="6786578" y="4500570"/>
              <a:ext cx="285752" cy="15296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직선 화살표 연결선 130"/>
            <p:cNvCxnSpPr/>
            <p:nvPr/>
          </p:nvCxnSpPr>
          <p:spPr>
            <a:xfrm rot="16200000" flipV="1">
              <a:off x="6611932" y="4263035"/>
              <a:ext cx="254027" cy="16670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직선 화살표 연결선 131"/>
            <p:cNvCxnSpPr/>
            <p:nvPr/>
          </p:nvCxnSpPr>
          <p:spPr>
            <a:xfrm rot="16200000" flipV="1">
              <a:off x="6611932" y="4472793"/>
              <a:ext cx="254027" cy="16670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직선 연결선 132"/>
            <p:cNvCxnSpPr>
              <a:stCxn id="84" idx="1"/>
              <a:endCxn id="103" idx="1"/>
            </p:cNvCxnSpPr>
            <p:nvPr/>
          </p:nvCxnSpPr>
          <p:spPr>
            <a:xfrm rot="10800000" flipV="1">
              <a:off x="6500826" y="1750207"/>
              <a:ext cx="1588" cy="2286016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직선 연결선 133"/>
            <p:cNvCxnSpPr/>
            <p:nvPr/>
          </p:nvCxnSpPr>
          <p:spPr>
            <a:xfrm rot="10800000" flipV="1">
              <a:off x="7358082" y="1750207"/>
              <a:ext cx="1588" cy="2286016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직선 화살표 연결선 134"/>
            <p:cNvCxnSpPr/>
            <p:nvPr/>
          </p:nvCxnSpPr>
          <p:spPr>
            <a:xfrm rot="16200000" flipV="1">
              <a:off x="6656519" y="4130562"/>
              <a:ext cx="224398" cy="107157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직선 화살표 연결선 135"/>
            <p:cNvCxnSpPr/>
            <p:nvPr/>
          </p:nvCxnSpPr>
          <p:spPr>
            <a:xfrm rot="16200000" flipV="1">
              <a:off x="7085147" y="3844810"/>
              <a:ext cx="224398" cy="107157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직선 화살표 연결선 136"/>
            <p:cNvCxnSpPr/>
            <p:nvPr/>
          </p:nvCxnSpPr>
          <p:spPr>
            <a:xfrm rot="16200000" flipV="1">
              <a:off x="2232405" y="3839768"/>
              <a:ext cx="357190" cy="107157"/>
            </a:xfrm>
            <a:prstGeom prst="straightConnector1">
              <a:avLst/>
            </a:prstGeom>
            <a:ln w="127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직선 화살표 연결선 137"/>
            <p:cNvCxnSpPr/>
            <p:nvPr/>
          </p:nvCxnSpPr>
          <p:spPr>
            <a:xfrm rot="16200000" flipV="1">
              <a:off x="1745157" y="3969826"/>
              <a:ext cx="331553" cy="250032"/>
            </a:xfrm>
            <a:prstGeom prst="straightConnector1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139" name="TextBox 138"/>
            <p:cNvSpPr txBox="1"/>
            <p:nvPr/>
          </p:nvSpPr>
          <p:spPr>
            <a:xfrm>
              <a:off x="2285983" y="5857891"/>
              <a:ext cx="567749" cy="4007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50" dirty="0" smtClean="0"/>
                <a:t>(a)</a:t>
              </a:r>
              <a:endParaRPr lang="ko-KR" altLang="en-US" sz="1050" dirty="0"/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5072066" y="1714488"/>
              <a:ext cx="958201" cy="3771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Texture</a:t>
              </a:r>
              <a:endParaRPr lang="ko-KR" altLang="en-US" sz="1400" dirty="0"/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5143504" y="4786322"/>
              <a:ext cx="828051" cy="3771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Depth</a:t>
              </a:r>
              <a:endParaRPr lang="ko-KR" altLang="en-US" sz="1000" dirty="0"/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7143768" y="5857891"/>
              <a:ext cx="548104" cy="3771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(b)</a:t>
              </a:r>
              <a:endParaRPr lang="ko-KR" altLang="en-US" sz="1000" dirty="0"/>
            </a:p>
          </p:txBody>
        </p:sp>
      </p:grpSp>
      <p:sp>
        <p:nvSpPr>
          <p:cNvPr id="144" name="TextBox 143"/>
          <p:cNvSpPr txBox="1"/>
          <p:nvPr/>
        </p:nvSpPr>
        <p:spPr>
          <a:xfrm>
            <a:off x="1990874" y="6193057"/>
            <a:ext cx="6033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Figure 1.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The current motion hole filling process (a) and the proposed method (b)</a:t>
            </a:r>
            <a:endParaRPr lang="ko-KR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Experimental result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It is shown that the proposed method does not have any coding loss for the synthesized view.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4</a:t>
            </a:fld>
            <a:endParaRPr lang="ko-KR" alt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875" y="2025650"/>
            <a:ext cx="8353425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Conclusion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Current status</a:t>
            </a:r>
          </a:p>
          <a:p>
            <a:pPr lvl="1"/>
            <a:r>
              <a:rPr lang="en-US" altLang="ko-KR" dirty="0" smtClean="0"/>
              <a:t>MPI blocks derive the motion parameters from the collocated texture blocks at sub-PU level.</a:t>
            </a:r>
          </a:p>
          <a:p>
            <a:pPr lvl="1"/>
            <a:r>
              <a:rPr lang="en-US" altLang="ko-KR" dirty="0" smtClean="0"/>
              <a:t>The motion hole filling methods between </a:t>
            </a:r>
            <a:r>
              <a:rPr lang="en-US" altLang="ko-KR" dirty="0" err="1" smtClean="0"/>
              <a:t>IvMC</a:t>
            </a:r>
            <a:r>
              <a:rPr lang="en-US" altLang="ko-KR" dirty="0" smtClean="0"/>
              <a:t> and MPI is different.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MPI motion hole filling with CMP</a:t>
            </a:r>
          </a:p>
          <a:p>
            <a:pPr lvl="1"/>
            <a:r>
              <a:rPr lang="en-US" altLang="ko-KR" dirty="0" smtClean="0"/>
              <a:t>To align with the Sub-PU </a:t>
            </a:r>
            <a:r>
              <a:rPr lang="en-US" altLang="ko-KR" dirty="0" err="1" smtClean="0"/>
              <a:t>IvMC</a:t>
            </a:r>
            <a:r>
              <a:rPr lang="en-US" altLang="ko-KR" dirty="0" smtClean="0"/>
              <a:t> hole filling process</a:t>
            </a:r>
          </a:p>
          <a:p>
            <a:pPr lvl="1"/>
            <a:r>
              <a:rPr lang="en-US" altLang="ko-KR" dirty="0" smtClean="0"/>
              <a:t>No need to update the default MV</a:t>
            </a:r>
          </a:p>
          <a:p>
            <a:pPr lvl="1"/>
            <a:endParaRPr lang="en-US" altLang="ko-KR" dirty="0" smtClean="0"/>
          </a:p>
          <a:p>
            <a:pPr>
              <a:buNone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5</a:t>
            </a:fld>
            <a:endParaRPr lang="ko-KR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1_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504</TotalTime>
  <Words>255</Words>
  <Application>Microsoft Office PowerPoint</Application>
  <PresentationFormat>A4 용지(210x297mm)</PresentationFormat>
  <Paragraphs>37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5</vt:i4>
      </vt:variant>
    </vt:vector>
  </HeadingPairs>
  <TitlesOfParts>
    <vt:vector size="7" baseType="lpstr">
      <vt:lpstr>blank</vt:lpstr>
      <vt:lpstr>디자인 사용자 지정</vt:lpstr>
      <vt:lpstr>슬라이드 1</vt:lpstr>
      <vt:lpstr>Introduction</vt:lpstr>
      <vt:lpstr>Proposed method</vt:lpstr>
      <vt:lpstr>Experimental result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남정학/선임연구원/Convergence(연)ATS팀(junghak.nam@lge.com)</dc:creator>
  <cp:lastModifiedBy>sunmi.yoo</cp:lastModifiedBy>
  <cp:revision>55</cp:revision>
  <dcterms:created xsi:type="dcterms:W3CDTF">2013-06-25T23:40:50Z</dcterms:created>
  <dcterms:modified xsi:type="dcterms:W3CDTF">2014-03-26T08:04:02Z</dcterms:modified>
</cp:coreProperties>
</file>