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slideMasters/slideMaster8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Layouts/slideLayout69.xml" ContentType="application/vnd.openxmlformats-officedocument.presentationml.slideLayout+xml"/>
  <Override PartName="/ppt/theme/theme6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87.xml" ContentType="application/vnd.openxmlformats-officedocument.presentationml.slideLayout+xml"/>
  <Override PartName="/ppt/theme/theme10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2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7.xml" ContentType="application/vnd.openxmlformats-officedocument.theme+xml"/>
  <Override PartName="/ppt/slideLayouts/slideLayout88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91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slideLayouts/slideLayout89.xml" ContentType="application/vnd.openxmlformats-officedocument.presentationml.slideLayout+xml"/>
  <Override PartName="/ppt/theme/theme8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686" r:id="rId3"/>
    <p:sldMasterId id="2147483699" r:id="rId4"/>
    <p:sldMasterId id="2147483712" r:id="rId5"/>
    <p:sldMasterId id="2147483726" r:id="rId6"/>
    <p:sldMasterId id="2147483739" r:id="rId7"/>
    <p:sldMasterId id="2147483752" r:id="rId8"/>
  </p:sldMasterIdLst>
  <p:notesMasterIdLst>
    <p:notesMasterId r:id="rId16"/>
  </p:notesMasterIdLst>
  <p:handoutMasterIdLst>
    <p:handoutMasterId r:id="rId17"/>
  </p:handoutMasterIdLst>
  <p:sldIdLst>
    <p:sldId id="272" r:id="rId9"/>
    <p:sldId id="271" r:id="rId10"/>
    <p:sldId id="292" r:id="rId11"/>
    <p:sldId id="293" r:id="rId12"/>
    <p:sldId id="294" r:id="rId13"/>
    <p:sldId id="281" r:id="rId14"/>
    <p:sldId id="279" r:id="rId15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816" y="3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-3150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10" Type="http://schemas.openxmlformats.org/officeDocument/2006/relationships/slide" Target="slides/slide2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89CC2A-CD3F-4BEC-9FC6-720DE53A1EC0}" type="datetimeFigureOut">
              <a:rPr lang="zh-TW" altLang="en-US" smtClean="0"/>
              <a:pPr/>
              <a:t>2014/3/30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D5CC2D-AB4E-463B-B5D8-284C94EE19B1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20A7F2-352B-465D-A626-4CFD4F9921EA}" type="datetimeFigureOut">
              <a:rPr lang="zh-TW" altLang="en-US" smtClean="0"/>
              <a:pPr/>
              <a:t>2014/3/30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2FF867-5013-4724-9852-CBE4FC2DAEAF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  <p:sp>
        <p:nvSpPr>
          <p:cNvPr id="6" name="Footer Placeholder 4"/>
          <p:cNvSpPr txBox="1">
            <a:spLocks/>
          </p:cNvSpPr>
          <p:nvPr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780A71EF-C16F-4F70-B8E5-09AECD6F853A}" type="datetime1">
              <a:rPr lang="zh-TW" altLang="en-US" smtClean="0"/>
              <a:pPr/>
              <a:t>2014/3/30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4440472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2859A571-EA56-4605-B452-E0217566CD04}" type="datetime1">
              <a:rPr lang="zh-TW" altLang="en-US" smtClean="0"/>
              <a:pPr/>
              <a:t>2014/3/30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29465554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zh-TW" altLang="en-US" dirty="0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87FFE8-89AD-49A5-A7DC-43EBAD9DDB71}" type="datetime1">
              <a:rPr lang="zh-TW" altLang="en-US" smtClean="0"/>
              <a:pPr/>
              <a:t>2014/3/30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6" name="Picture 5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  <p:sp>
        <p:nvSpPr>
          <p:cNvPr id="7" name="Footer Placeholder 4"/>
          <p:cNvSpPr txBox="1">
            <a:spLocks/>
          </p:cNvSpPr>
          <p:nvPr userDrawn="1"/>
        </p:nvSpPr>
        <p:spPr>
          <a:xfrm>
            <a:off x="3594100" y="1089474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DCBE830-67E0-41E1-9F7C-ADB91374D009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9935957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6BE683C-EFD2-4074-AAC5-7DA3DB92449E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15137133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E2300D3-29B0-4F19-9067-A05602A2E2B1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98793119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6D63CF2-02F8-4D9F-9CA9-04FD14BF9064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022139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FE7C721-A938-4AF1-A80B-6639366CA36B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597682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24F2F7C-2C5A-4DBC-AEEA-C9B6A849F82D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01361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43C7409F-DACC-4F44-ACDC-A9E157341EF3}" type="datetime1">
              <a:rPr lang="zh-TW" altLang="en-US" smtClean="0"/>
              <a:pPr/>
              <a:t>2014/3/30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E28B99F-22DD-4F1A-81F8-B13A64C45318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65917705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D876883-DCD7-42F9-90A3-38A5F436FDE0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3763819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C6A7EFD-0C02-4099-8B2B-4F9B62EC2E96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2155952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715B196-64C8-45EB-9418-8608687DCC3D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40439384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5575635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0E20DFC-0F2F-4D5D-9F11-720BB968C0E9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40335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75356992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19F32E-D81A-4055-A0DC-0803F40980DA}" type="datetime1">
              <a:rPr lang="zh-TW" altLang="en-US" smtClean="0"/>
              <a:pPr/>
              <a:t>2014/3/30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B85EE-231A-4B99-856A-B983CBC39F48}" type="datetime1">
              <a:rPr lang="zh-TW" altLang="en-US" smtClean="0"/>
              <a:pPr/>
              <a:t>2014/3/30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25911944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  <a:p>
            <a:pPr lvl="1"/>
            <a:r>
              <a:rPr lang="zh-TW" altLang="en-US" dirty="0" smtClean="0"/>
              <a:t>第二層</a:t>
            </a:r>
          </a:p>
          <a:p>
            <a:pPr lvl="2"/>
            <a:r>
              <a:rPr lang="zh-TW" altLang="en-US" dirty="0" smtClean="0"/>
              <a:t>第三層</a:t>
            </a:r>
          </a:p>
          <a:p>
            <a:pPr lvl="3"/>
            <a:r>
              <a:rPr lang="zh-TW" altLang="en-US" dirty="0" smtClean="0"/>
              <a:t>第四層</a:t>
            </a:r>
          </a:p>
          <a:p>
            <a:pPr lvl="4"/>
            <a:r>
              <a:rPr lang="zh-TW" altLang="en-US" dirty="0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DA34D4-5C1C-4334-A4E8-FE8F7AC73820}" type="datetime1">
              <a:rPr lang="zh-TW" altLang="en-US" smtClean="0"/>
              <a:pPr/>
              <a:t>2014/3/30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1715173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B330AC-8F94-43D8-906B-B24FE7DA780B}" type="datetime1">
              <a:rPr lang="zh-TW" altLang="en-US" smtClean="0"/>
              <a:pPr/>
              <a:t>2014/3/30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50412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44EC1DA4-13ED-4B4A-8E35-A4A203CFAB74}" type="datetime1">
              <a:rPr lang="zh-TW" altLang="en-US" smtClean="0"/>
              <a:pPr/>
              <a:t>2014/3/30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325911944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7F76E6-AF86-48DE-AD55-93EE82680CAE}" type="datetime1">
              <a:rPr lang="zh-TW" altLang="en-US" smtClean="0"/>
              <a:pPr/>
              <a:t>2014/3/30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7322582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A7820-3C79-4A0A-8112-3A169CE28C2D}" type="datetime1">
              <a:rPr lang="zh-TW" altLang="en-US" smtClean="0"/>
              <a:pPr/>
              <a:t>2014/3/30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955667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5D7AC6-A387-4C93-B98D-C6B927814ADC}" type="datetime1">
              <a:rPr lang="zh-TW" altLang="en-US" smtClean="0"/>
              <a:pPr/>
              <a:t>2014/3/30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68992082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27BEF9-C4E3-411D-8D42-88873B299218}" type="datetime1">
              <a:rPr lang="zh-TW" altLang="en-US" smtClean="0"/>
              <a:pPr/>
              <a:t>2014/3/30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04534829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7CDE4-3797-4B02-88CA-908EB8CBABE8}" type="datetime1">
              <a:rPr lang="zh-TW" altLang="en-US" smtClean="0"/>
              <a:pPr/>
              <a:t>2014/3/30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4404729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78B5FA-AA69-4E99-9D09-ABD34074E994}" type="datetime1">
              <a:rPr lang="zh-TW" altLang="en-US" smtClean="0"/>
              <a:pPr/>
              <a:t>2014/3/30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946555419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E10D1AD-E29B-41D2-85EB-4568BC8EFB3D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09284EB-1F05-4B4C-9CFD-5F592947C481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115137133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96A9549-237D-4828-A5F0-40F5048E5DB8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987931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8B9C4A62-93C8-4909-8890-BB0F105C3CA9}" type="datetime1">
              <a:rPr lang="zh-TW" altLang="en-US" smtClean="0"/>
              <a:pPr/>
              <a:t>2014/3/30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361715173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8ECFFBA-EE49-44B8-B071-05535A8F0F1A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30221397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D27B543-FE87-43B3-AB54-D86814059445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15976821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7A987A0-45B2-4CFC-92D1-1F827420E9A2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0136177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FD9E0DC-ADAB-4E09-9CE4-7BEA7BF0B068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65917705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8346990-CB6A-404C-9A76-E78DCABD5009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3763819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64DCA1B-0938-4FEF-A23D-006CBBEEA6CA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21559520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AEAD318-0C60-4622-A8A8-F3668F52B901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4043938427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6192AC7-9057-43B8-9D73-A90F0FC20E5F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75356992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CFE4BF-7341-4D0B-B52B-623FE816841F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94941DD0-8454-4652-9AF2-95CE7622CA58}" type="datetime1">
              <a:rPr lang="zh-TW" altLang="en-US" smtClean="0"/>
              <a:pPr/>
              <a:t>2014/3/30</a:t>
            </a:fld>
            <a:endParaRPr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250412438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543BFB-9B42-4328-BA92-AB859B56291D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25911944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86BDC-3C9A-4B72-9D7C-D3CADEF6DC08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1715173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37EA8-832A-48EE-B11B-57A822843B66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5041243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15954A-5CEF-4BA0-AF0A-EC678C67C64F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7322582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0BBFF-E0FC-4A5C-B107-5E71CFF37E13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955667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792ACC-9153-441F-BABB-4EEF052C53E2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8992082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A0A794-AF62-4E21-B56C-D0FC8213F459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04534829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9CE68-A4CF-4238-BFEB-3CE5D50E69BB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44047298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21EFDB-5DCB-483C-BCFA-B4A7EBBAD7D5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946555419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F596494-DF14-4C0C-8C76-3AEFA555C0E2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BC72A0CA-0C6C-4990-816F-3EE8B884A3C4}" type="datetime1">
              <a:rPr lang="zh-TW" altLang="en-US" smtClean="0"/>
              <a:pPr/>
              <a:t>2014/3/30</a:t>
            </a:fld>
            <a:endParaRPr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273225824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9D782BE7-A74C-433F-B35B-C8A307211D29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C810577-89E4-4F8B-BC00-D2552ACAD8A6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151371339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22897155-A801-4DA2-A0DF-4BD5F7937029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98793119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D3685B7-93A2-4413-8409-A9AFB06D70DB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302213973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DFF2B869-F84A-476D-B8F7-2FA77BB3AF9B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159768218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4BE11AE-FF6A-4964-909F-FA51149CD36A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01361779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3365253-41A1-4F75-A203-30C6D53DD12D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65917705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03AE47E6-39F2-4D0D-9124-7FA17D542FDD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37638198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3C900DD9-A9CB-403F-B4E3-E7552D63B41D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2155952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3D198EC6-F71C-4F9D-ACAD-C60898B3BC09}" type="datetime1">
              <a:rPr lang="zh-TW" altLang="en-US" smtClean="0"/>
              <a:pPr/>
              <a:t>2014/3/30</a:t>
            </a:fld>
            <a:endParaRPr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79556672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38AA753-CAB5-418B-97A2-0F1C20047D03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4393842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38C2ECD-FB33-4F39-A5C3-78F0B92EC93F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53569926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Slide">
    <p:bg>
      <p:bgPr>
        <a:gradFill flip="none" rotWithShape="1">
          <a:gsLst>
            <a:gs pos="40000">
              <a:schemeClr val="bg1"/>
            </a:gs>
            <a:gs pos="0">
              <a:schemeClr val="bg1">
                <a:lumMod val="9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tx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5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070215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/>
            </a:lvl1pPr>
            <a:lvl3pPr marL="1143000" indent="-228600">
              <a:buClr>
                <a:schemeClr val="accent1"/>
              </a:buClr>
              <a:buFont typeface="Wingdings" charset="2"/>
              <a:buChar char="§"/>
              <a:defRPr/>
            </a:lvl3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50D9E7-5FA8-4009-97A5-D7CDB11745BB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453936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129817"/>
            <a:ext cx="7772400" cy="1362075"/>
          </a:xfrm>
        </p:spPr>
        <p:txBody>
          <a:bodyPr anchor="t">
            <a:normAutofit/>
          </a:bodyPr>
          <a:lstStyle>
            <a:lvl1pPr algn="l">
              <a:defRPr sz="4400" b="1" cap="all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3233" y="2619305"/>
            <a:ext cx="7772400" cy="1500187"/>
          </a:xfrm>
        </p:spPr>
        <p:txBody>
          <a:bodyPr anchor="b">
            <a:normAutofit/>
          </a:bodyPr>
          <a:lstStyle>
            <a:lvl1pPr marL="0" indent="0">
              <a:buNone/>
              <a:defRPr sz="3200" b="1" i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dirty="0" smtClean="0"/>
              <a:t>按一下以編輯母片文字樣式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A7C8D-68F4-49E7-8565-7E6AEE89815E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259119446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44133"/>
            <a:ext cx="4038600" cy="4203367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44132"/>
            <a:ext cx="4038600" cy="4203368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800"/>
            </a:lvl1pPr>
            <a:lvl2pPr>
              <a:defRPr sz="24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C6084A-0F41-4E5B-AE7E-CEA58EBB13D2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17151732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4400">
                <a:solidFill>
                  <a:schemeClr val="tx2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4040188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260600"/>
            <a:ext cx="4040188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744133"/>
            <a:ext cx="4041775" cy="516468"/>
          </a:xfrm>
        </p:spPr>
        <p:txBody>
          <a:bodyPr anchor="b">
            <a:normAutofit/>
          </a:bodyPr>
          <a:lstStyle>
            <a:lvl1pPr marL="0" indent="0">
              <a:buNone/>
              <a:defRPr sz="18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2260600"/>
            <a:ext cx="4041775" cy="375681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2400"/>
            </a:lvl1pPr>
            <a:lvl2pPr>
              <a:defRPr sz="20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0773C9-57CE-42F7-91C8-E6A3B32799EF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50412438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907774-2282-41F1-B7B3-F171EFCF1399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73225824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F7877B-730E-4E9B-A3A8-7F8800A27CBB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955667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3AE9AE-47D3-497D-9915-71301790BA63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689920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700391"/>
          </a:xfrm>
        </p:spPr>
        <p:txBody>
          <a:bodyPr/>
          <a:lstStyle>
            <a:lvl1pPr marL="342900" indent="-342900">
              <a:buClr>
                <a:schemeClr val="accent1"/>
              </a:buClr>
              <a:buFont typeface="Wingdings" charset="2"/>
              <a:buChar char="§"/>
              <a:defRPr sz="3200"/>
            </a:lvl1pPr>
            <a:lvl2pPr>
              <a:defRPr sz="2800"/>
            </a:lvl2pPr>
            <a:lvl3pPr marL="1143000" indent="-228600">
              <a:buClr>
                <a:schemeClr val="accent1"/>
              </a:buClr>
              <a:buFont typeface="Wingdings" charset="2"/>
              <a:buChar char="§"/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53834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C3CF27EF-9C1D-41E1-AD84-33DA77D6517E}" type="datetime1">
              <a:rPr lang="zh-TW" altLang="en-US" smtClean="0"/>
              <a:pPr/>
              <a:t>2014/3/30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3689920820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FAC65-D49D-405A-9A0D-5B16205C2668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04534829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BBB2B-AFC4-46C3-B54B-82DF0F43BDEA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4404729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69880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69880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104B1-9A49-401B-8FAD-471EE9261004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94655541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5C164C1-8F7F-44DA-AC6D-3389D0793FE6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899359577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Slide">
    <p:bg>
      <p:bgPr>
        <a:gradFill flip="none" rotWithShape="1">
          <a:gsLst>
            <a:gs pos="40000">
              <a:schemeClr val="tx1"/>
            </a:gs>
            <a:gs pos="0">
              <a:schemeClr val="bg2">
                <a:lumMod val="25000"/>
              </a:schemeClr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4100" y="4233563"/>
            <a:ext cx="5092700" cy="2329101"/>
          </a:xfrm>
        </p:spPr>
        <p:txBody>
          <a:bodyPr/>
          <a:lstStyle>
            <a:lvl1pPr marL="0" indent="0" algn="l">
              <a:lnSpc>
                <a:spcPct val="80000"/>
              </a:lnSpc>
              <a:buNone/>
              <a:defRPr spc="-150">
                <a:solidFill>
                  <a:schemeClr val="accent6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3594100" y="1463066"/>
            <a:ext cx="5092700" cy="2770497"/>
          </a:xfrm>
        </p:spPr>
        <p:txBody>
          <a:bodyPr anchor="t"/>
          <a:lstStyle>
            <a:lvl1pPr algn="l">
              <a:lnSpc>
                <a:spcPct val="80000"/>
              </a:lnSpc>
              <a:defRPr b="1" spc="-150">
                <a:solidFill>
                  <a:schemeClr val="bg1"/>
                </a:solidFill>
              </a:defRPr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pic>
        <p:nvPicPr>
          <p:cNvPr id="5" name="Picture 4" descr="Logotype.pn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41012" y="1539268"/>
            <a:ext cx="2370836" cy="584454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860299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1485"/>
            <a:ext cx="7772400" cy="1468967"/>
          </a:xfrm>
        </p:spPr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dirty="0" smtClean="0"/>
              <a:t>按一下以編輯母片副標題樣式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64E490B-25CB-4AD0-96D5-57EDABFCC020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99359577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A6523E2-EA9C-4F0D-A8EF-7D0160313547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1151371339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3133"/>
          </a:xfrm>
        </p:spPr>
        <p:txBody>
          <a:bodyPr anchor="t">
            <a:normAutofit/>
          </a:bodyPr>
          <a:lstStyle>
            <a:lvl1pPr algn="l">
              <a:defRPr sz="4400" b="1" cap="all"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722313" y="2906185"/>
            <a:ext cx="7772400" cy="1500716"/>
          </a:xfrm>
        </p:spPr>
        <p:txBody>
          <a:bodyPr anchor="b">
            <a:normAutofit/>
          </a:bodyPr>
          <a:lstStyle>
            <a:lvl1pPr marL="0" indent="0">
              <a:buNone/>
              <a:defRPr sz="3200" b="1" spc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sv-SE" dirty="0" smtClean="0"/>
              <a:t>CLICK TO EDIT MASTER TEXT STYLES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672AE10-4BAD-4942-A6E2-2DBD7207D7CC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987931198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43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76D07D1-D66C-412F-A080-52B540D2094D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302213973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4584"/>
            <a:ext cx="4040188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5934"/>
            <a:ext cx="4040188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4584"/>
            <a:ext cx="4041775" cy="641349"/>
          </a:xfrm>
        </p:spPr>
        <p:txBody>
          <a:bodyPr anchor="b"/>
          <a:lstStyle>
            <a:lvl1pPr marL="0" indent="0">
              <a:buNone/>
              <a:defRPr sz="2400" b="1" spc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5934"/>
            <a:ext cx="4041775" cy="3949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E80D8B4-1F39-4B67-B0E1-2CC53000F7D9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1597682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497343"/>
            <a:ext cx="5486400" cy="566739"/>
          </a:xfrm>
        </p:spPr>
        <p:txBody>
          <a:bodyPr anchor="b"/>
          <a:lstStyle>
            <a:lvl1pPr algn="l">
              <a:defRPr sz="2000" b="1" spc="0">
                <a:solidFill>
                  <a:schemeClr val="accent1"/>
                </a:solidFill>
              </a:defRPr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86924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064081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/>
          <a:lstStyle/>
          <a:p>
            <a:fld id="{C20CFE01-D1C3-4D66-995E-568A918CEA3C}" type="datetime1">
              <a:rPr lang="zh-TW" altLang="en-US" smtClean="0"/>
              <a:pPr/>
              <a:t>2014/3/30</a:t>
            </a:fld>
            <a:endParaRPr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/>
          <a:lstStyle/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/>
          <a:lstStyle/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xmlns="" val="1045348290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0739C4A-2524-4567-9499-C8F50F5ED16C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801361779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461FEBDE-C918-458F-ABB6-83F2E25170FF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659177059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2"/>
            <a:ext cx="3008313" cy="1162049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0" cy="585258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0"/>
            <a:ext cx="3008313" cy="46905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FFB2C8AF-A2F0-4AA5-A3F8-B1197CDC608D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37638198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792288" y="4800600"/>
            <a:ext cx="5486400" cy="567267"/>
          </a:xfrm>
        </p:spPr>
        <p:txBody>
          <a:bodyPr anchor="b"/>
          <a:lstStyle>
            <a:lvl1pPr algn="l">
              <a:defRPr sz="2000" b="1" spc="0"/>
            </a:lvl1pPr>
          </a:lstStyle>
          <a:p>
            <a:r>
              <a:rPr lang="sv-SE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3833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按一下圖示以新增圖片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867"/>
            <a:ext cx="5486400" cy="804333"/>
          </a:xfrm>
        </p:spPr>
        <p:txBody>
          <a:bodyPr/>
          <a:lstStyle>
            <a:lvl1pPr marL="0" indent="0">
              <a:buNone/>
              <a:defRPr sz="1400" spc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4B9121B-5B85-4D60-B9FB-9E331C50AA84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215595204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90854A4-E14E-4563-A6DE-20632667620E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4043938427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5167"/>
            <a:ext cx="2057400" cy="5850467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5167"/>
            <a:ext cx="6019800" cy="5850467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73BAE07-431A-4A59-89B4-6F4680360F25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7535699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3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8.xml"/><Relationship Id="rId7" Type="http://schemas.openxmlformats.org/officeDocument/2006/relationships/slideLayout" Target="../slideLayouts/slideLayout42.xml"/><Relationship Id="rId12" Type="http://schemas.openxmlformats.org/officeDocument/2006/relationships/slideLayout" Target="../slideLayouts/slideLayout47.xml"/><Relationship Id="rId2" Type="http://schemas.openxmlformats.org/officeDocument/2006/relationships/slideLayout" Target="../slideLayouts/slideLayout37.xml"/><Relationship Id="rId1" Type="http://schemas.openxmlformats.org/officeDocument/2006/relationships/slideLayout" Target="../slideLayouts/slideLayout36.xml"/><Relationship Id="rId6" Type="http://schemas.openxmlformats.org/officeDocument/2006/relationships/slideLayout" Target="../slideLayouts/slideLayout41.xml"/><Relationship Id="rId11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45.xml"/><Relationship Id="rId4" Type="http://schemas.openxmlformats.org/officeDocument/2006/relationships/slideLayout" Target="../slideLayouts/slideLayout39.xml"/><Relationship Id="rId9" Type="http://schemas.openxmlformats.org/officeDocument/2006/relationships/slideLayout" Target="../slideLayouts/slideLayout44.xml"/><Relationship Id="rId14" Type="http://schemas.openxmlformats.org/officeDocument/2006/relationships/image" Target="../media/image3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5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0.xml"/><Relationship Id="rId7" Type="http://schemas.openxmlformats.org/officeDocument/2006/relationships/slideLayout" Target="../slideLayouts/slideLayout54.xml"/><Relationship Id="rId12" Type="http://schemas.openxmlformats.org/officeDocument/2006/relationships/slideLayout" Target="../slideLayouts/slideLayout59.xml"/><Relationship Id="rId2" Type="http://schemas.openxmlformats.org/officeDocument/2006/relationships/slideLayout" Target="../slideLayouts/slideLayout49.xml"/><Relationship Id="rId1" Type="http://schemas.openxmlformats.org/officeDocument/2006/relationships/slideLayout" Target="../slideLayouts/slideLayout48.xml"/><Relationship Id="rId6" Type="http://schemas.openxmlformats.org/officeDocument/2006/relationships/slideLayout" Target="../slideLayouts/slideLayout53.xml"/><Relationship Id="rId11" Type="http://schemas.openxmlformats.org/officeDocument/2006/relationships/slideLayout" Target="../slideLayouts/slideLayout58.xml"/><Relationship Id="rId5" Type="http://schemas.openxmlformats.org/officeDocument/2006/relationships/slideLayout" Target="../slideLayouts/slideLayout52.xml"/><Relationship Id="rId10" Type="http://schemas.openxmlformats.org/officeDocument/2006/relationships/slideLayout" Target="../slideLayouts/slideLayout57.xml"/><Relationship Id="rId4" Type="http://schemas.openxmlformats.org/officeDocument/2006/relationships/slideLayout" Target="../slideLayouts/slideLayout51.xml"/><Relationship Id="rId9" Type="http://schemas.openxmlformats.org/officeDocument/2006/relationships/slideLayout" Target="../slideLayouts/slideLayout56.xml"/><Relationship Id="rId14" Type="http://schemas.openxmlformats.org/officeDocument/2006/relationships/image" Target="../media/image1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7.xml"/><Relationship Id="rId13" Type="http://schemas.openxmlformats.org/officeDocument/2006/relationships/theme" Target="../theme/theme6.xml"/><Relationship Id="rId3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6.xml"/><Relationship Id="rId12" Type="http://schemas.openxmlformats.org/officeDocument/2006/relationships/slideLayout" Target="../slideLayouts/slideLayout71.xml"/><Relationship Id="rId2" Type="http://schemas.openxmlformats.org/officeDocument/2006/relationships/slideLayout" Target="../slideLayouts/slideLayout61.xml"/><Relationship Id="rId1" Type="http://schemas.openxmlformats.org/officeDocument/2006/relationships/slideLayout" Target="../slideLayouts/slideLayout60.xml"/><Relationship Id="rId6" Type="http://schemas.openxmlformats.org/officeDocument/2006/relationships/slideLayout" Target="../slideLayouts/slideLayout65.xml"/><Relationship Id="rId11" Type="http://schemas.openxmlformats.org/officeDocument/2006/relationships/slideLayout" Target="../slideLayouts/slideLayout70.xml"/><Relationship Id="rId5" Type="http://schemas.openxmlformats.org/officeDocument/2006/relationships/slideLayout" Target="../slideLayouts/slideLayout64.xml"/><Relationship Id="rId10" Type="http://schemas.openxmlformats.org/officeDocument/2006/relationships/slideLayout" Target="../slideLayouts/slideLayout69.xml"/><Relationship Id="rId4" Type="http://schemas.openxmlformats.org/officeDocument/2006/relationships/slideLayout" Target="../slideLayouts/slideLayout63.xml"/><Relationship Id="rId9" Type="http://schemas.openxmlformats.org/officeDocument/2006/relationships/slideLayout" Target="../slideLayouts/slideLayout68.xml"/><Relationship Id="rId14" Type="http://schemas.openxmlformats.org/officeDocument/2006/relationships/image" Target="../media/image3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9.xml"/><Relationship Id="rId13" Type="http://schemas.openxmlformats.org/officeDocument/2006/relationships/theme" Target="../theme/theme7.xml"/><Relationship Id="rId3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8.xml"/><Relationship Id="rId12" Type="http://schemas.openxmlformats.org/officeDocument/2006/relationships/slideLayout" Target="../slideLayouts/slideLayout83.xml"/><Relationship Id="rId2" Type="http://schemas.openxmlformats.org/officeDocument/2006/relationships/slideLayout" Target="../slideLayouts/slideLayout73.xml"/><Relationship Id="rId1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7.xml"/><Relationship Id="rId11" Type="http://schemas.openxmlformats.org/officeDocument/2006/relationships/slideLayout" Target="../slideLayouts/slideLayout82.xml"/><Relationship Id="rId5" Type="http://schemas.openxmlformats.org/officeDocument/2006/relationships/slideLayout" Target="../slideLayouts/slideLayout76.xml"/><Relationship Id="rId10" Type="http://schemas.openxmlformats.org/officeDocument/2006/relationships/slideLayout" Target="../slideLayouts/slideLayout81.xml"/><Relationship Id="rId4" Type="http://schemas.openxmlformats.org/officeDocument/2006/relationships/slideLayout" Target="../slideLayouts/slideLayout75.xml"/><Relationship Id="rId9" Type="http://schemas.openxmlformats.org/officeDocument/2006/relationships/slideLayout" Target="../slideLayouts/slideLayout80.xml"/><Relationship Id="rId14" Type="http://schemas.openxmlformats.org/officeDocument/2006/relationships/image" Target="../media/image1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1.xml"/><Relationship Id="rId13" Type="http://schemas.openxmlformats.org/officeDocument/2006/relationships/theme" Target="../theme/theme8.xml"/><Relationship Id="rId3" Type="http://schemas.openxmlformats.org/officeDocument/2006/relationships/slideLayout" Target="../slideLayouts/slideLayout86.xml"/><Relationship Id="rId7" Type="http://schemas.openxmlformats.org/officeDocument/2006/relationships/slideLayout" Target="../slideLayouts/slideLayout90.xml"/><Relationship Id="rId12" Type="http://schemas.openxmlformats.org/officeDocument/2006/relationships/slideLayout" Target="../slideLayouts/slideLayout95.xml"/><Relationship Id="rId2" Type="http://schemas.openxmlformats.org/officeDocument/2006/relationships/slideLayout" Target="../slideLayouts/slideLayout85.xml"/><Relationship Id="rId1" Type="http://schemas.openxmlformats.org/officeDocument/2006/relationships/slideLayout" Target="../slideLayouts/slideLayout84.xml"/><Relationship Id="rId6" Type="http://schemas.openxmlformats.org/officeDocument/2006/relationships/slideLayout" Target="../slideLayouts/slideLayout89.xml"/><Relationship Id="rId11" Type="http://schemas.openxmlformats.org/officeDocument/2006/relationships/slideLayout" Target="../slideLayouts/slideLayout94.xml"/><Relationship Id="rId5" Type="http://schemas.openxmlformats.org/officeDocument/2006/relationships/slideLayout" Target="../slideLayouts/slideLayout88.xml"/><Relationship Id="rId10" Type="http://schemas.openxmlformats.org/officeDocument/2006/relationships/slideLayout" Target="../slideLayouts/slideLayout93.xml"/><Relationship Id="rId4" Type="http://schemas.openxmlformats.org/officeDocument/2006/relationships/slideLayout" Target="../slideLayouts/slideLayout87.xml"/><Relationship Id="rId9" Type="http://schemas.openxmlformats.org/officeDocument/2006/relationships/slideLayout" Target="../slideLayouts/slideLayout92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DCF3A45E-9351-4C32-ABBF-6FABFAF26B29}" type="datetime1">
              <a:rPr lang="zh-TW" altLang="en-US" smtClean="0"/>
              <a:pPr/>
              <a:t>2014/3/30</a:t>
            </a:fld>
            <a:endParaRPr lang="zh-TW" alt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13" name="Picture 12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2"/>
                </a:solidFill>
              </a:rPr>
              <a:t>CONFIDENTIAL B</a:t>
            </a:r>
            <a:endParaRPr lang="en-US" altLang="zh-TW" sz="8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250EFF7A-9CA4-4DD4-8F4A-D9EC1C64F3BA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rgbClr val="00A1DE"/>
                </a:solidFill>
              </a:rPr>
              <a:t>CONFIDENTIAL B</a:t>
            </a:r>
            <a:endParaRPr lang="en-US" altLang="zh-TW" sz="800" b="1" dirty="0">
              <a:solidFill>
                <a:srgbClr val="00A1DE"/>
              </a:solidFill>
            </a:endParaRPr>
          </a:p>
        </p:txBody>
      </p:sp>
      <p:pic>
        <p:nvPicPr>
          <p:cNvPr id="15" name="Picture 14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1283A471-A6CB-45CD-BFF9-FE4FF0138548}" type="datetime1">
              <a:rPr lang="zh-TW" altLang="en-US" smtClean="0"/>
              <a:pPr/>
              <a:t>2014/3/30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="" xmlns:a14="http://schemas.microsoft.com/office/drawing/2010/main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0F7243FA-8492-42FC-B6AE-EA764F5C837E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xmlns:mv="urn:schemas-microsoft-com:mac:vml" xmlns:mc="http://schemas.openxmlformats.org/markup-compatibility/2006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10308448-41C5-4BBB-B4D6-8DF160A42958}" type="datetime1">
              <a:rPr lang="zh-TW" altLang="en-US" smtClean="0"/>
              <a:pPr/>
              <a:t>2014/3/30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  <p:sp>
        <p:nvSpPr>
          <p:cNvPr id="9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5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8A69FEA4-4FF4-4736-9769-9AF2F97F68B0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Footer Placeholder 4"/>
          <p:cNvSpPr txBox="1">
            <a:spLocks/>
          </p:cNvSpPr>
          <p:nvPr/>
        </p:nvSpPr>
        <p:spPr>
          <a:xfrm>
            <a:off x="1441450" y="6273800"/>
            <a:ext cx="1612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TW" sz="800" b="1" dirty="0" smtClean="0">
                <a:solidFill>
                  <a:schemeClr val="accent1"/>
                </a:solidFill>
              </a:rPr>
              <a:t>CONFIDENTIAL A</a:t>
            </a:r>
            <a:endParaRPr lang="en-US" altLang="zh-TW" sz="800" b="1" dirty="0">
              <a:solidFill>
                <a:schemeClr val="accent1"/>
              </a:solidFill>
            </a:endParaRPr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  <p:sldLayoutId id="2147483738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09599"/>
            <a:ext cx="8229600" cy="1134535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44133"/>
            <a:ext cx="8229600" cy="4289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56FC7322-582D-4372-BF89-32A3DC2DEA17}" type="datetime1">
              <a:rPr lang="zh-TW" altLang="en-US" smtClean="0"/>
              <a:pPr/>
              <a:t>2014/3/30</a:t>
            </a:fld>
            <a:endParaRPr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smtClean="0"/>
              <a:t>Copyright © MediaTek Inc. All rights reserved.</a:t>
            </a:r>
            <a:endParaRPr lang="zh-TW" alt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FFB793C6-5198-443E-B716-099788FC84AE}" type="slidenum">
              <a:rPr lang="zh-TW" altLang="en-US" smtClean="0"/>
              <a:pPr/>
              <a:t>‹#›</a:t>
            </a:fld>
            <a:endParaRPr lang="zh-TW" altLang="en-US"/>
          </a:p>
        </p:txBody>
      </p:sp>
      <p:pic>
        <p:nvPicPr>
          <p:cNvPr id="8" name="Picture 7" descr="Logotype.png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mc="http://schemas.openxmlformats.org/markup-compatibility/2006" xmlns:mv="urn:schemas-microsoft-com:mac:vml"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852" y="6361222"/>
            <a:ext cx="760781" cy="1905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309785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0" r:id="rId1"/>
    <p:sldLayoutId id="2147483741" r:id="rId2"/>
    <p:sldLayoutId id="2147483742" r:id="rId3"/>
    <p:sldLayoutId id="2147483743" r:id="rId4"/>
    <p:sldLayoutId id="2147483744" r:id="rId5"/>
    <p:sldLayoutId id="2147483745" r:id="rId6"/>
    <p:sldLayoutId id="2147483746" r:id="rId7"/>
    <p:sldLayoutId id="2147483747" r:id="rId8"/>
    <p:sldLayoutId id="2147483748" r:id="rId9"/>
    <p:sldLayoutId id="2147483749" r:id="rId10"/>
    <p:sldLayoutId id="2147483750" r:id="rId11"/>
    <p:sldLayoutId id="2147483751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lnSpc>
          <a:spcPct val="80000"/>
        </a:lnSpc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2"/>
        </a:buClr>
        <a:buFont typeface="Wingdings" charset="2"/>
        <a:buChar char="§"/>
        <a:defRPr sz="3200" kern="1200" spc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5167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dirty="0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6699250" y="6278671"/>
            <a:ext cx="92743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fld id="{3E3BB937-EAD1-4D87-8D0B-86AFC1E27A01}" type="datetime1">
              <a:rPr lang="zh-TW" altLang="en-US" smtClean="0"/>
              <a:pPr/>
              <a:t>2014/3/30</a:t>
            </a:fld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63950" y="6278671"/>
            <a:ext cx="30353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2"/>
                </a:solidFill>
              </a:defRPr>
            </a:lvl1pPr>
          </a:lstStyle>
          <a:p>
            <a:r>
              <a:rPr lang="en-US" altLang="zh-TW" dirty="0" smtClean="0"/>
              <a:t>Copyright © MediaTek Inc. All rights reserved.</a:t>
            </a:r>
            <a:endParaRPr lang="en-US" altLang="zh-TW" dirty="0"/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6684" y="6278671"/>
            <a:ext cx="10601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>
                <a:solidFill>
                  <a:schemeClr val="accent1"/>
                </a:solidFill>
              </a:defRPr>
            </a:lvl1pPr>
          </a:lstStyle>
          <a:p>
            <a:fld id="{3E54FAAE-D303-1440-B1E5-D1AB6CEFDBFD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8" name="Picture 17" descr="Logotype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38623" y="6361221"/>
            <a:ext cx="773010" cy="190561"/>
          </a:xfrm>
          <a:prstGeom prst="rect">
            <a:avLst/>
          </a:prstGeom>
        </p:spPr>
      </p:pic>
    </p:spTree>
    <p:extLst>
      <p:ext uri="{BB962C8B-B14F-4D97-AF65-F5344CB8AC3E}">
        <p14:creationId xmlns:mc="http://schemas.openxmlformats.org/markup-compatibility/2006" xmlns:mv="urn:schemas-microsoft-com:mac:vml" xmlns:p14="http://schemas.microsoft.com/office/powerpoint/2010/main" xmlns="" val="26938707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  <p:sldLayoutId id="2147483764" r:id="rId12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b="1" kern="1200" spc="-150">
          <a:solidFill>
            <a:schemeClr val="accent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1"/>
        </a:buClr>
        <a:buSzPct val="100000"/>
        <a:buFont typeface="Wingdings" charset="2"/>
        <a:buChar char="§"/>
        <a:defRPr sz="3200" kern="1200" spc="-15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 spc="-15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 spc="-15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 spc="-15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副標題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Jian-Liang Lin, Yi-</a:t>
            </a:r>
            <a:r>
              <a:rPr lang="en-US" dirty="0" err="1" smtClean="0"/>
              <a:t>Wen</a:t>
            </a:r>
            <a:r>
              <a:rPr lang="en-US" dirty="0" smtClean="0"/>
              <a:t> Chen</a:t>
            </a:r>
            <a:r>
              <a:rPr lang="en-CA" dirty="0" smtClean="0"/>
              <a:t>,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Yu-</a:t>
            </a:r>
            <a:r>
              <a:rPr lang="en-US" dirty="0" err="1" smtClean="0"/>
              <a:t>Wen</a:t>
            </a:r>
            <a:r>
              <a:rPr lang="en-US" dirty="0" smtClean="0"/>
              <a:t> Huang, and Shawmin Lei</a:t>
            </a:r>
            <a:endParaRPr lang="zh-TW" altLang="en-US" dirty="0"/>
          </a:p>
        </p:txBody>
      </p:sp>
      <p:sp>
        <p:nvSpPr>
          <p:cNvPr id="3" name="標題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dirty="0" smtClean="0"/>
              <a:t>JCT3V-H0095</a:t>
            </a:r>
            <a:br>
              <a:rPr lang="en-CA" dirty="0" smtClean="0"/>
            </a:br>
            <a:r>
              <a:rPr lang="en-CA" altLang="zh-TW" dirty="0" smtClean="0"/>
              <a:t>3D-HEVC HLS: On SDC signaling</a:t>
            </a:r>
            <a:endParaRPr lang="zh-TW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dirty="0" smtClean="0"/>
              <a:t>Overall Summary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zh-TW" dirty="0" smtClean="0"/>
              <a:t>In current HTM software, </a:t>
            </a:r>
            <a:r>
              <a:rPr lang="en-CA" altLang="zh-TW" dirty="0" smtClean="0"/>
              <a:t>the </a:t>
            </a:r>
            <a:r>
              <a:rPr lang="en-CA" altLang="zh-TW" dirty="0" err="1" smtClean="0"/>
              <a:t>pcm_flag</a:t>
            </a:r>
            <a:r>
              <a:rPr lang="en-CA" altLang="zh-TW" dirty="0" smtClean="0"/>
              <a:t> is transmitted only when the SDC is not enabled, since</a:t>
            </a:r>
            <a:r>
              <a:rPr lang="en-US" altLang="zh-TW" dirty="0" smtClean="0"/>
              <a:t> the decoding process of a CU with PCM mode and SDC mode both enabled is not allowed</a:t>
            </a:r>
            <a:r>
              <a:rPr lang="en-CA" altLang="zh-TW" dirty="0" smtClean="0"/>
              <a:t>. </a:t>
            </a:r>
          </a:p>
          <a:p>
            <a:r>
              <a:rPr lang="en-CA" altLang="zh-TW" dirty="0" smtClean="0"/>
              <a:t>However, this conditional check is missed in the text which is not aligned with current HTM software. </a:t>
            </a:r>
          </a:p>
          <a:p>
            <a:r>
              <a:rPr lang="en-CA" altLang="zh-TW" dirty="0" smtClean="0"/>
              <a:t>Two solutions are proposed in this contribution to fix the above problem.</a:t>
            </a:r>
            <a:endParaRPr lang="en-US" dirty="0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Problem</a:t>
            </a:r>
            <a:endParaRPr lang="zh-TW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44133"/>
            <a:ext cx="8229600" cy="2260931"/>
          </a:xfrm>
        </p:spPr>
        <p:txBody>
          <a:bodyPr>
            <a:normAutofit fontScale="92500" lnSpcReduction="20000"/>
          </a:bodyPr>
          <a:lstStyle/>
          <a:p>
            <a:r>
              <a:rPr lang="en-CA" altLang="zh-TW" sz="2800" dirty="0" smtClean="0"/>
              <a:t>In current HTM, the parsing of </a:t>
            </a:r>
            <a:r>
              <a:rPr lang="en-CA" altLang="zh-TW" sz="2800" dirty="0" err="1" smtClean="0"/>
              <a:t>pcm_flag</a:t>
            </a:r>
            <a:r>
              <a:rPr lang="en-CA" altLang="zh-TW" sz="2800" dirty="0" smtClean="0"/>
              <a:t> is skipped when the SDC is enabled </a:t>
            </a:r>
            <a:r>
              <a:rPr lang="en-US" altLang="zh-TW" sz="2800" dirty="0" smtClean="0"/>
              <a:t>since the PCM mode and SDC mode cannot both be enabled in a same CU</a:t>
            </a:r>
            <a:r>
              <a:rPr lang="en-CA" altLang="zh-TW" sz="2800" dirty="0" smtClean="0"/>
              <a:t>.</a:t>
            </a:r>
          </a:p>
          <a:p>
            <a:r>
              <a:rPr lang="en-CA" altLang="zh-TW" sz="2800" dirty="0" smtClean="0"/>
              <a:t>Since  the simultaneously enabling of PCM mode and SDC mode is not defined and shall be prohibited.</a:t>
            </a:r>
          </a:p>
          <a:p>
            <a:r>
              <a:rPr lang="en-CA" altLang="zh-TW" sz="2800" dirty="0" smtClean="0"/>
              <a:t>However, this conditional check is missed in the text.</a:t>
            </a:r>
          </a:p>
          <a:p>
            <a:endParaRPr lang="zh-TW" alt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3</a:t>
            </a:fld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899592" y="4221088"/>
          <a:ext cx="7704856" cy="1920240"/>
        </p:xfrm>
        <a:graphic>
          <a:graphicData uri="http://schemas.openxmlformats.org/drawingml/2006/table">
            <a:tbl>
              <a:tblPr/>
              <a:tblGrid>
                <a:gridCol w="6726138"/>
                <a:gridCol w="978718"/>
              </a:tblGrid>
              <a:tr h="200022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 kern="100" dirty="0" err="1">
                          <a:latin typeface="Times New Roman"/>
                          <a:ea typeface="Malgun Gothic"/>
                          <a:cs typeface="Times New Roman"/>
                        </a:rPr>
                        <a:t>coding_unit</a:t>
                      </a:r>
                      <a:r>
                        <a:rPr lang="en-US" sz="1400" kern="100" dirty="0">
                          <a:latin typeface="Times New Roman"/>
                          <a:ea typeface="Malgun Gothic"/>
                          <a:cs typeface="Times New Roman"/>
                        </a:rPr>
                        <a:t>( x0, y0, log2CbSize </a:t>
                      </a:r>
                      <a:r>
                        <a:rPr lang="en-US" sz="1400" kern="100" dirty="0">
                          <a:latin typeface="Times"/>
                          <a:ea typeface="Malgun Gothic"/>
                          <a:cs typeface="Times New Roman"/>
                        </a:rPr>
                        <a:t>, </a:t>
                      </a:r>
                      <a:r>
                        <a:rPr lang="en-US" sz="1400" kern="100" dirty="0" err="1">
                          <a:latin typeface="Times"/>
                          <a:ea typeface="Malgun Gothic"/>
                          <a:cs typeface="Times New Roman"/>
                        </a:rPr>
                        <a:t>ctDepth</a:t>
                      </a:r>
                      <a:r>
                        <a:rPr lang="en-US" sz="1400" kern="100" dirty="0">
                          <a:latin typeface="Times New Roman"/>
                          <a:ea typeface="Malgun Gothic"/>
                          <a:cs typeface="Times New Roman"/>
                        </a:rPr>
                        <a:t>) {</a:t>
                      </a:r>
                      <a:endParaRPr lang="zh-TW" sz="1400" kern="1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US" sz="1400" b="1" kern="100" dirty="0">
                          <a:latin typeface="Times New Roman"/>
                          <a:ea typeface="Malgun Gothic"/>
                          <a:cs typeface="Times New Roman"/>
                        </a:rPr>
                        <a:t>Descriptor</a:t>
                      </a:r>
                      <a:endParaRPr lang="zh-TW" sz="1400" b="1" kern="1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2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US" sz="14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US" sz="1400" b="1" kern="1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2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 kern="100" dirty="0">
                          <a:latin typeface="Times New Roman"/>
                          <a:ea typeface="Malgun Gothic"/>
                          <a:cs typeface="Times New Roman"/>
                        </a:rPr>
                        <a:t>		if( </a:t>
                      </a:r>
                      <a:r>
                        <a:rPr lang="en-US" sz="1400" kern="100" dirty="0" err="1">
                          <a:latin typeface="Times New Roman"/>
                          <a:ea typeface="Malgun Gothic"/>
                          <a:cs typeface="Times New Roman"/>
                        </a:rPr>
                        <a:t>sdcEnableFlag</a:t>
                      </a:r>
                      <a:r>
                        <a:rPr lang="en-US" sz="1400" kern="100" dirty="0">
                          <a:latin typeface="Times New Roman"/>
                          <a:ea typeface="Malgun Gothic"/>
                          <a:cs typeface="Times New Roman"/>
                        </a:rPr>
                        <a:t> )</a:t>
                      </a:r>
                      <a:endParaRPr lang="zh-TW" sz="1400" kern="1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US" sz="1400" kern="1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2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 kern="100"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US" sz="1400" b="1" kern="100">
                          <a:latin typeface="Times New Roman"/>
                          <a:ea typeface="Malgun Gothic"/>
                          <a:cs typeface="Times New Roman"/>
                        </a:rPr>
                        <a:t>sdc_flag</a:t>
                      </a:r>
                      <a:r>
                        <a:rPr lang="en-US" sz="1400" kern="100">
                          <a:latin typeface="Times New Roman"/>
                          <a:ea typeface="Malgun Gothic"/>
                          <a:cs typeface="Times New Roman"/>
                        </a:rPr>
                        <a:t>[ x0 ][ y0 ]</a:t>
                      </a:r>
                      <a:endParaRPr lang="zh-TW" sz="14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US" sz="1400" kern="100" dirty="0" err="1">
                          <a:latin typeface="Times New Roman"/>
                          <a:ea typeface="Malgun Gothic"/>
                          <a:cs typeface="Times New Roman"/>
                        </a:rPr>
                        <a:t>ae</a:t>
                      </a:r>
                      <a:r>
                        <a:rPr lang="en-US" sz="1400" kern="100" dirty="0">
                          <a:latin typeface="Times New Roman"/>
                          <a:ea typeface="Malgun Gothic"/>
                          <a:cs typeface="Times New Roman"/>
                        </a:rPr>
                        <a:t>(v)</a:t>
                      </a:r>
                      <a:endParaRPr lang="zh-TW" sz="1400" kern="1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2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 kern="100">
                          <a:latin typeface="Times New Roman"/>
                          <a:ea typeface="Malgun Gothic"/>
                          <a:cs typeface="Times New Roman"/>
                        </a:rPr>
                        <a:t>		if( CuPredMode[ x0 ][ y0 ]  = =  MODE_INTRA ) {</a:t>
                      </a:r>
                      <a:endParaRPr lang="zh-TW" sz="14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US" sz="1400" kern="1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 kern="100">
                          <a:latin typeface="Times New Roman"/>
                          <a:ea typeface="Malgun Gothic"/>
                          <a:cs typeface="Times New Roman"/>
                        </a:rPr>
                        <a:t>			if( PartMode  = =  PART_2Nx2N  &amp;&amp;  pcm_enabled_flag  &amp;&amp;  </a:t>
                      </a:r>
                      <a:br>
                        <a:rPr lang="en-US" sz="1400" kern="100">
                          <a:latin typeface="Times New Roman"/>
                          <a:ea typeface="Malgun Gothic"/>
                          <a:cs typeface="Times New Roman"/>
                        </a:rPr>
                      </a:br>
                      <a:r>
                        <a:rPr lang="en-US" sz="1400" kern="100">
                          <a:latin typeface="Times New Roman"/>
                          <a:ea typeface="Malgun Gothic"/>
                          <a:cs typeface="Times New Roman"/>
                        </a:rPr>
                        <a:t>				log2CbSize  &gt;=  Log2MinIpcmCbSizeY  &amp;&amp;  </a:t>
                      </a:r>
                      <a:endParaRPr lang="zh-TW" sz="1400" kern="100">
                        <a:latin typeface="Times"/>
                        <a:ea typeface="Malgun Gothic"/>
                        <a:cs typeface="Times New Roman"/>
                      </a:endParaRPr>
                    </a:p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 kern="100">
                          <a:latin typeface="Times New Roman"/>
                          <a:ea typeface="Malgun Gothic"/>
                          <a:cs typeface="Times New Roman"/>
                        </a:rPr>
                        <a:t>				log2CbSize  &lt;=  Log2MaxIpcmCbSizeY )</a:t>
                      </a:r>
                      <a:endParaRPr lang="zh-TW" sz="14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US" sz="1400" kern="1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2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 kern="100">
                          <a:latin typeface="Times New Roman"/>
                          <a:ea typeface="Malgun Gothic"/>
                          <a:cs typeface="Times New Roman"/>
                        </a:rPr>
                        <a:t>				</a:t>
                      </a:r>
                      <a:r>
                        <a:rPr lang="en-US" sz="1400" b="1" kern="100">
                          <a:latin typeface="Times New Roman"/>
                          <a:ea typeface="Malgun Gothic"/>
                          <a:cs typeface="Times New Roman"/>
                        </a:rPr>
                        <a:t>pcm_flag</a:t>
                      </a:r>
                      <a:r>
                        <a:rPr lang="en-US" sz="1400" kern="100">
                          <a:latin typeface="Times New Roman"/>
                          <a:ea typeface="Malgun Gothic"/>
                          <a:cs typeface="Times New Roman"/>
                        </a:rPr>
                        <a:t>[ x0 ][ y0 ]</a:t>
                      </a:r>
                      <a:endParaRPr lang="zh-TW" sz="14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US" sz="1400" kern="100" dirty="0" err="1">
                          <a:latin typeface="Times New Roman"/>
                          <a:ea typeface="Malgun Gothic"/>
                          <a:cs typeface="Times New Roman"/>
                        </a:rPr>
                        <a:t>ae</a:t>
                      </a:r>
                      <a:r>
                        <a:rPr lang="en-US" sz="1400" kern="100" dirty="0">
                          <a:latin typeface="Times New Roman"/>
                          <a:ea typeface="Malgun Gothic"/>
                          <a:cs typeface="Times New Roman"/>
                        </a:rPr>
                        <a:t>(v)</a:t>
                      </a:r>
                      <a:endParaRPr lang="zh-TW" sz="1400" kern="1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Solution 1</a:t>
            </a:r>
            <a:endParaRPr lang="zh-TW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44133"/>
            <a:ext cx="8229600" cy="1612859"/>
          </a:xfrm>
        </p:spPr>
        <p:txBody>
          <a:bodyPr>
            <a:normAutofit/>
          </a:bodyPr>
          <a:lstStyle/>
          <a:p>
            <a:r>
              <a:rPr lang="en-CA" altLang="zh-TW" sz="2600" dirty="0" smtClean="0"/>
              <a:t>The conditional check of </a:t>
            </a:r>
            <a:r>
              <a:rPr lang="en-CA" altLang="zh-TW" sz="2600" dirty="0" err="1" smtClean="0"/>
              <a:t>sdc_flag</a:t>
            </a:r>
            <a:r>
              <a:rPr lang="en-CA" altLang="zh-TW" sz="2600" dirty="0" smtClean="0"/>
              <a:t> is added when parsing the PCM flag in order to align with the HTM software</a:t>
            </a:r>
            <a:endParaRPr lang="zh-TW" altLang="en-US" sz="2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755576" y="3717032"/>
          <a:ext cx="7704856" cy="1920240"/>
        </p:xfrm>
        <a:graphic>
          <a:graphicData uri="http://schemas.openxmlformats.org/drawingml/2006/table">
            <a:tbl>
              <a:tblPr/>
              <a:tblGrid>
                <a:gridCol w="6726138"/>
                <a:gridCol w="978718"/>
              </a:tblGrid>
              <a:tr h="200022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 kern="100" dirty="0" err="1">
                          <a:latin typeface="Times New Roman"/>
                          <a:ea typeface="Malgun Gothic"/>
                          <a:cs typeface="Times New Roman"/>
                        </a:rPr>
                        <a:t>coding_unit</a:t>
                      </a:r>
                      <a:r>
                        <a:rPr lang="en-US" sz="1400" kern="100" dirty="0">
                          <a:latin typeface="Times New Roman"/>
                          <a:ea typeface="Malgun Gothic"/>
                          <a:cs typeface="Times New Roman"/>
                        </a:rPr>
                        <a:t>( x0, y0, log2CbSize </a:t>
                      </a:r>
                      <a:r>
                        <a:rPr lang="en-US" sz="1400" kern="100" dirty="0">
                          <a:latin typeface="Times"/>
                          <a:ea typeface="Malgun Gothic"/>
                          <a:cs typeface="Times New Roman"/>
                        </a:rPr>
                        <a:t>, </a:t>
                      </a:r>
                      <a:r>
                        <a:rPr lang="en-US" sz="1400" kern="100" dirty="0" err="1">
                          <a:latin typeface="Times"/>
                          <a:ea typeface="Malgun Gothic"/>
                          <a:cs typeface="Times New Roman"/>
                        </a:rPr>
                        <a:t>ctDepth</a:t>
                      </a:r>
                      <a:r>
                        <a:rPr lang="en-US" sz="1400" kern="100" dirty="0">
                          <a:latin typeface="Times New Roman"/>
                          <a:ea typeface="Malgun Gothic"/>
                          <a:cs typeface="Times New Roman"/>
                        </a:rPr>
                        <a:t>) {</a:t>
                      </a:r>
                      <a:endParaRPr lang="zh-TW" sz="1400" kern="1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US" sz="1400" b="1" kern="100" dirty="0">
                          <a:latin typeface="Times New Roman"/>
                          <a:ea typeface="Malgun Gothic"/>
                          <a:cs typeface="Times New Roman"/>
                        </a:rPr>
                        <a:t>Descriptor</a:t>
                      </a:r>
                      <a:endParaRPr lang="zh-TW" sz="1400" b="1" kern="1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2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US" sz="14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US" sz="1400" b="1" kern="1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2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 kern="100">
                          <a:latin typeface="Times New Roman"/>
                          <a:ea typeface="Malgun Gothic"/>
                          <a:cs typeface="Times New Roman"/>
                        </a:rPr>
                        <a:t>		if( sdcEnableFlag )</a:t>
                      </a:r>
                      <a:endParaRPr lang="zh-TW" sz="14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US" sz="1400" kern="1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2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 kern="100" dirty="0">
                          <a:latin typeface="Times New Roman"/>
                          <a:ea typeface="Malgun Gothic"/>
                          <a:cs typeface="Times New Roman"/>
                        </a:rPr>
                        <a:t>			</a:t>
                      </a:r>
                      <a:r>
                        <a:rPr lang="en-US" sz="1400" b="1" kern="100" dirty="0" err="1">
                          <a:latin typeface="Times New Roman"/>
                          <a:ea typeface="Malgun Gothic"/>
                          <a:cs typeface="Times New Roman"/>
                        </a:rPr>
                        <a:t>sdc_flag</a:t>
                      </a:r>
                      <a:r>
                        <a:rPr lang="en-US" sz="1400" kern="100" dirty="0">
                          <a:latin typeface="Times New Roman"/>
                          <a:ea typeface="Malgun Gothic"/>
                          <a:cs typeface="Times New Roman"/>
                        </a:rPr>
                        <a:t>[ x0 ][ y0 ]</a:t>
                      </a:r>
                      <a:endParaRPr lang="zh-TW" sz="1400" kern="1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US" sz="1400" kern="100" dirty="0" err="1">
                          <a:latin typeface="Times New Roman"/>
                          <a:ea typeface="Malgun Gothic"/>
                          <a:cs typeface="Times New Roman"/>
                        </a:rPr>
                        <a:t>ae</a:t>
                      </a:r>
                      <a:r>
                        <a:rPr lang="en-US" sz="1400" kern="100" dirty="0">
                          <a:latin typeface="Times New Roman"/>
                          <a:ea typeface="Malgun Gothic"/>
                          <a:cs typeface="Times New Roman"/>
                        </a:rPr>
                        <a:t>(v)</a:t>
                      </a:r>
                      <a:endParaRPr lang="zh-TW" sz="1400" kern="1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2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 kern="100">
                          <a:latin typeface="Times New Roman"/>
                          <a:ea typeface="Malgun Gothic"/>
                          <a:cs typeface="Times New Roman"/>
                        </a:rPr>
                        <a:t>		if( CuPredMode[ x0 ][ y0 ]  = =  MODE_INTRA ) {</a:t>
                      </a:r>
                      <a:endParaRPr lang="zh-TW" sz="1400" kern="10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US" sz="1400" kern="1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  <a:defRPr/>
                      </a:pPr>
                      <a:r>
                        <a:rPr lang="en-US" sz="1400" kern="100" dirty="0">
                          <a:latin typeface="Times New Roman"/>
                          <a:ea typeface="Malgun Gothic"/>
                          <a:cs typeface="Times New Roman"/>
                        </a:rPr>
                        <a:t>			if( </a:t>
                      </a:r>
                      <a:r>
                        <a:rPr lang="en-US" sz="1400" kern="100" dirty="0" err="1">
                          <a:latin typeface="Times New Roman"/>
                          <a:ea typeface="Malgun Gothic"/>
                          <a:cs typeface="Times New Roman"/>
                        </a:rPr>
                        <a:t>PartMode</a:t>
                      </a:r>
                      <a:r>
                        <a:rPr lang="en-US" sz="1400" kern="100" dirty="0">
                          <a:latin typeface="Times New Roman"/>
                          <a:ea typeface="Malgun Gothic"/>
                          <a:cs typeface="Times New Roman"/>
                        </a:rPr>
                        <a:t>  = =  PART_2Nx2N  &amp;&amp;  </a:t>
                      </a:r>
                      <a:r>
                        <a:rPr lang="en-US" sz="1400" kern="100" dirty="0" err="1">
                          <a:latin typeface="Times New Roman"/>
                          <a:ea typeface="Malgun Gothic"/>
                          <a:cs typeface="Times New Roman"/>
                        </a:rPr>
                        <a:t>pcm_enabled_flag</a:t>
                      </a:r>
                      <a:r>
                        <a:rPr lang="en-US" sz="1400" kern="100" dirty="0">
                          <a:latin typeface="Times New Roman"/>
                          <a:ea typeface="Malgun Gothic"/>
                          <a:cs typeface="Times New Roman"/>
                        </a:rPr>
                        <a:t>  &amp;&amp;  </a:t>
                      </a:r>
                      <a:br>
                        <a:rPr lang="en-US" sz="1400" kern="100" dirty="0">
                          <a:latin typeface="Times New Roman"/>
                          <a:ea typeface="Malgun Gothic"/>
                          <a:cs typeface="Times New Roman"/>
                        </a:rPr>
                      </a:br>
                      <a:r>
                        <a:rPr lang="en-US" sz="1400" kern="100" dirty="0">
                          <a:latin typeface="Times New Roman"/>
                          <a:ea typeface="Malgun Gothic"/>
                          <a:cs typeface="Times New Roman"/>
                        </a:rPr>
                        <a:t>				log2CbSize  &gt;=  Log2MinIpcmCbSizeY  &amp;&amp;  </a:t>
                      </a:r>
                      <a:r>
                        <a:rPr lang="en-US" altLang="zh-TW" sz="1400" dirty="0" smtClean="0">
                          <a:highlight>
                            <a:srgbClr val="FFFF00"/>
                          </a:highlight>
                          <a:latin typeface="Times New Roman"/>
                          <a:ea typeface="+mn-ea"/>
                        </a:rPr>
                        <a:t>!</a:t>
                      </a:r>
                      <a:r>
                        <a:rPr lang="en-US" altLang="zh-TW" sz="1400" b="1" dirty="0" err="1" smtClean="0">
                          <a:highlight>
                            <a:srgbClr val="FFFF00"/>
                          </a:highlight>
                          <a:latin typeface="Times New Roman"/>
                          <a:ea typeface="+mn-ea"/>
                        </a:rPr>
                        <a:t>sdc_flag</a:t>
                      </a:r>
                      <a:r>
                        <a:rPr lang="en-US" altLang="zh-TW" sz="1400" dirty="0" smtClean="0">
                          <a:highlight>
                            <a:srgbClr val="FFFF00"/>
                          </a:highlight>
                          <a:latin typeface="Times New Roman"/>
                          <a:ea typeface="+mn-ea"/>
                        </a:rPr>
                        <a:t>[x0][y0] &amp;&amp;</a:t>
                      </a:r>
                      <a:endParaRPr lang="zh-TW" sz="1400" kern="100" dirty="0">
                        <a:latin typeface="Times"/>
                        <a:ea typeface="Malgun Gothic"/>
                        <a:cs typeface="Times New Roman"/>
                      </a:endParaRPr>
                    </a:p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 kern="100" dirty="0">
                          <a:latin typeface="Times New Roman"/>
                          <a:ea typeface="Malgun Gothic"/>
                          <a:cs typeface="Times New Roman"/>
                        </a:rPr>
                        <a:t>				log2CbSize  &lt;=  Log2MaxIpcmCbSizeY )</a:t>
                      </a:r>
                      <a:endParaRPr lang="zh-TW" sz="1400" kern="1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US" sz="1400" kern="1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0022"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r>
                        <a:rPr lang="en-US" sz="1400" kern="100" dirty="0">
                          <a:latin typeface="Times New Roman"/>
                          <a:ea typeface="Malgun Gothic"/>
                          <a:cs typeface="Times New Roman"/>
                        </a:rPr>
                        <a:t>				</a:t>
                      </a:r>
                      <a:r>
                        <a:rPr lang="en-US" sz="1400" b="1" kern="100" dirty="0" err="1">
                          <a:latin typeface="Times New Roman"/>
                          <a:ea typeface="Malgun Gothic"/>
                          <a:cs typeface="Times New Roman"/>
                        </a:rPr>
                        <a:t>pcm_flag</a:t>
                      </a:r>
                      <a:r>
                        <a:rPr lang="en-US" sz="1400" kern="100" dirty="0">
                          <a:latin typeface="Times New Roman"/>
                          <a:ea typeface="Malgun Gothic"/>
                          <a:cs typeface="Times New Roman"/>
                        </a:rPr>
                        <a:t>[ x0 ][ y0 ]</a:t>
                      </a:r>
                      <a:endParaRPr lang="zh-TW" sz="1400" kern="100" dirty="0">
                        <a:latin typeface="Times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US" sz="1400" kern="100" dirty="0" err="1">
                          <a:latin typeface="Times New Roman"/>
                          <a:ea typeface="Malgun Gothic"/>
                          <a:cs typeface="Times New Roman"/>
                        </a:rPr>
                        <a:t>ae</a:t>
                      </a:r>
                      <a:r>
                        <a:rPr lang="en-US" sz="1400" kern="100" dirty="0">
                          <a:latin typeface="Times New Roman"/>
                          <a:ea typeface="Malgun Gothic"/>
                          <a:cs typeface="Times New Roman"/>
                        </a:rPr>
                        <a:t>(v)</a:t>
                      </a:r>
                      <a:endParaRPr lang="zh-TW" sz="1400" kern="1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Solution 2</a:t>
            </a:r>
            <a:endParaRPr lang="zh-TW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44133"/>
            <a:ext cx="8229600" cy="1756875"/>
          </a:xfrm>
        </p:spPr>
        <p:txBody>
          <a:bodyPr>
            <a:normAutofit/>
          </a:bodyPr>
          <a:lstStyle/>
          <a:p>
            <a:r>
              <a:rPr lang="en-CA" altLang="zh-TW" sz="2600" dirty="0" smtClean="0"/>
              <a:t>The </a:t>
            </a:r>
            <a:r>
              <a:rPr lang="en-CA" altLang="zh-TW" sz="2600" dirty="0" err="1" smtClean="0"/>
              <a:t>sdc_flag</a:t>
            </a:r>
            <a:r>
              <a:rPr lang="en-CA" altLang="zh-TW" sz="2600" dirty="0" smtClean="0"/>
              <a:t> is moved to CU extension as suggested by Editor.</a:t>
            </a:r>
          </a:p>
          <a:p>
            <a:r>
              <a:rPr lang="en-CA" altLang="zh-TW" sz="2600" dirty="0" smtClean="0"/>
              <a:t>The </a:t>
            </a:r>
            <a:r>
              <a:rPr lang="en-CA" altLang="zh-TW" sz="2600" dirty="0" err="1" smtClean="0"/>
              <a:t>sdc_flag</a:t>
            </a:r>
            <a:r>
              <a:rPr lang="en-CA" altLang="zh-TW" sz="2600" dirty="0" smtClean="0"/>
              <a:t> flag is signaled with the conditional check of </a:t>
            </a:r>
            <a:r>
              <a:rPr lang="en-CA" altLang="zh-TW" sz="2600" dirty="0" err="1" smtClean="0"/>
              <a:t>pcm_flag</a:t>
            </a:r>
            <a:endParaRPr lang="zh-TW" altLang="en-US" sz="2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5</a:t>
            </a:fld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971600" y="3861048"/>
          <a:ext cx="7416824" cy="2448270"/>
        </p:xfrm>
        <a:graphic>
          <a:graphicData uri="http://schemas.openxmlformats.org/drawingml/2006/table">
            <a:tbl>
              <a:tblPr/>
              <a:tblGrid>
                <a:gridCol w="6336704"/>
                <a:gridCol w="1080120"/>
              </a:tblGrid>
              <a:tr h="445140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1400" kern="100" dirty="0" err="1">
                          <a:latin typeface="Times New Roman"/>
                          <a:ea typeface="Malgun Gothic"/>
                          <a:cs typeface="Times New Roman"/>
                        </a:rPr>
                        <a:t>cu_extension</a:t>
                      </a:r>
                      <a:r>
                        <a:rPr lang="en-US" sz="1400" kern="100" dirty="0">
                          <a:latin typeface="Times New Roman"/>
                          <a:ea typeface="Malgun Gothic"/>
                          <a:cs typeface="Times New Roman"/>
                        </a:rPr>
                        <a:t>( x0 , y0 </a:t>
                      </a:r>
                      <a:r>
                        <a:rPr lang="en-GB" sz="1400" kern="100" dirty="0">
                          <a:solidFill>
                            <a:srgbClr val="000000"/>
                          </a:solidFill>
                          <a:latin typeface="Times New Roman"/>
                          <a:ea typeface="Malgun Gothic"/>
                          <a:cs typeface="Times New Roman"/>
                        </a:rPr>
                        <a:t>, log2CbSize </a:t>
                      </a:r>
                      <a:r>
                        <a:rPr lang="en-US" sz="1400" kern="100" dirty="0">
                          <a:latin typeface="Times New Roman"/>
                          <a:ea typeface="Malgun Gothic"/>
                          <a:cs typeface="Times New Roman"/>
                        </a:rPr>
                        <a:t>) {</a:t>
                      </a:r>
                      <a:endParaRPr lang="zh-TW" sz="1400" kern="1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1400" b="1" kern="100">
                          <a:latin typeface="Times New Roman"/>
                          <a:ea typeface="Malgun Gothic"/>
                          <a:cs typeface="Times New Roman"/>
                        </a:rPr>
                        <a:t>Descriptor</a:t>
                      </a:r>
                      <a:endParaRPr lang="zh-TW" sz="14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570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1400" kern="100" dirty="0">
                          <a:latin typeface="Times New Roman"/>
                          <a:ea typeface="Malgun Gothic"/>
                          <a:cs typeface="Times New Roman"/>
                        </a:rPr>
                        <a:t>	if ( </a:t>
                      </a:r>
                      <a:r>
                        <a:rPr lang="en-US" sz="1400" kern="100" dirty="0" err="1">
                          <a:latin typeface="Times New Roman"/>
                          <a:ea typeface="Malgun Gothic"/>
                          <a:cs typeface="Times New Roman"/>
                        </a:rPr>
                        <a:t>icEnableFlag</a:t>
                      </a:r>
                      <a:r>
                        <a:rPr lang="en-US" sz="1400" kern="100" dirty="0">
                          <a:latin typeface="Times New Roman"/>
                          <a:ea typeface="Malgun Gothic"/>
                          <a:cs typeface="Times New Roman"/>
                        </a:rPr>
                        <a:t> ) </a:t>
                      </a:r>
                      <a:endParaRPr lang="zh-TW" sz="1400" kern="1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US" sz="14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570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1400" kern="100"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US" sz="1400" b="1" kern="100">
                          <a:latin typeface="Times New Roman"/>
                          <a:ea typeface="Malgun Gothic"/>
                          <a:cs typeface="Times New Roman"/>
                        </a:rPr>
                        <a:t>ic_flag</a:t>
                      </a:r>
                      <a:endParaRPr lang="zh-TW" sz="14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1400" kern="100">
                          <a:latin typeface="Times New Roman"/>
                          <a:ea typeface="Malgun Gothic"/>
                          <a:cs typeface="Times New Roman"/>
                        </a:rPr>
                        <a:t>ae(v)</a:t>
                      </a:r>
                      <a:endParaRPr lang="zh-TW" sz="14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570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1400" kern="100">
                          <a:latin typeface="Times New Roman"/>
                          <a:ea typeface="Malgun Gothic"/>
                          <a:cs typeface="Times New Roman"/>
                        </a:rPr>
                        <a:t>	if ( rpEnableFlag )</a:t>
                      </a:r>
                      <a:endParaRPr lang="zh-TW" sz="14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endParaRPr lang="en-US" sz="14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570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1400" kern="100"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US" sz="1400" b="1" kern="100">
                          <a:latin typeface="Times New Roman"/>
                          <a:ea typeface="Malgun Gothic"/>
                          <a:cs typeface="Times New Roman"/>
                        </a:rPr>
                        <a:t>iv_res_pred_weight_idx </a:t>
                      </a:r>
                      <a:endParaRPr lang="zh-TW" sz="14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 hangingPunct="0">
                        <a:spcAft>
                          <a:spcPts val="300"/>
                        </a:spcAft>
                      </a:pPr>
                      <a:r>
                        <a:rPr lang="en-US" sz="1400" kern="100">
                          <a:latin typeface="Times New Roman"/>
                          <a:ea typeface="Malgun Gothic"/>
                          <a:cs typeface="Times New Roman"/>
                        </a:rPr>
                        <a:t>ae(v)</a:t>
                      </a:r>
                      <a:endParaRPr lang="zh-TW" sz="14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570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1400" kern="1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if( </a:t>
                      </a:r>
                      <a:r>
                        <a:rPr lang="en-US" sz="1400" kern="100" dirty="0" err="1" smtClean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sdcEnableFlag</a:t>
                      </a:r>
                      <a:r>
                        <a:rPr lang="en-US" sz="1400" kern="100" dirty="0" smtClean="0">
                          <a:highlight>
                            <a:srgbClr val="FFFF00"/>
                          </a:highlight>
                          <a:latin typeface="Times New Roman"/>
                          <a:ea typeface="新細明體"/>
                          <a:cs typeface="Times New Roman"/>
                        </a:rPr>
                        <a:t>&amp;&amp; </a:t>
                      </a:r>
                      <a:r>
                        <a:rPr lang="en-US" sz="1400" kern="100" dirty="0">
                          <a:highlight>
                            <a:srgbClr val="FFFF00"/>
                          </a:highlight>
                          <a:latin typeface="Times New Roman"/>
                          <a:ea typeface="新細明體"/>
                          <a:cs typeface="Times New Roman"/>
                        </a:rPr>
                        <a:t>!</a:t>
                      </a:r>
                      <a:r>
                        <a:rPr lang="en-US" sz="1400" b="1" kern="100" dirty="0" err="1" smtClean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pcm_flag</a:t>
                      </a:r>
                      <a:r>
                        <a:rPr lang="en-US" sz="1400" kern="100" dirty="0" smtClean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[x0][y0])</a:t>
                      </a:r>
                      <a:endParaRPr lang="zh-TW" sz="1400" kern="1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US" sz="1400" kern="100">
                        <a:highlight>
                          <a:srgbClr val="FFFF00"/>
                        </a:highlight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570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1400" kern="1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		</a:t>
                      </a:r>
                      <a:r>
                        <a:rPr lang="en-US" sz="1400" b="1" kern="100" dirty="0" err="1" smtClean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sdc_flag</a:t>
                      </a:r>
                      <a:r>
                        <a:rPr lang="en-US" sz="1400" kern="100" dirty="0" smtClean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[x0][y0]</a:t>
                      </a:r>
                      <a:endParaRPr lang="zh-TW" sz="1400" kern="1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1400" kern="10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ae(v)</a:t>
                      </a:r>
                      <a:endParaRPr lang="zh-TW" sz="14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570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US" sz="1400" kern="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US" sz="1400" kern="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570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US" sz="1400" kern="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endParaRPr lang="en-US" sz="1400" kern="1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2570">
                <a:tc>
                  <a:txBody>
                    <a:bodyPr/>
                    <a:lstStyle/>
                    <a:p>
                      <a:pPr hangingPunct="0">
                        <a:spcAft>
                          <a:spcPts val="300"/>
                        </a:spcAft>
                        <a:tabLst>
                          <a:tab pos="136525" algn="l"/>
                          <a:tab pos="273685" algn="l"/>
                          <a:tab pos="410210" algn="l"/>
                          <a:tab pos="547370" algn="l"/>
                          <a:tab pos="683895" algn="l"/>
                          <a:tab pos="821055" algn="l"/>
                          <a:tab pos="957580" algn="l"/>
                          <a:tab pos="1094105" algn="l"/>
                          <a:tab pos="1231265" algn="l"/>
                          <a:tab pos="1367790" algn="l"/>
                          <a:tab pos="1504950" algn="l"/>
                          <a:tab pos="1641475" algn="l"/>
                          <a:tab pos="1778635" algn="l"/>
                          <a:tab pos="1915160" algn="l"/>
                          <a:tab pos="2051685" algn="l"/>
                          <a:tab pos="2188845" algn="l"/>
                          <a:tab pos="2325370" algn="l"/>
                          <a:tab pos="2462530" algn="l"/>
                          <a:tab pos="2599055" algn="l"/>
                          <a:tab pos="2736215" algn="l"/>
                          <a:tab pos="2872740" algn="l"/>
                          <a:tab pos="3009900" algn="l"/>
                          <a:tab pos="3146425" algn="l"/>
                          <a:tab pos="3282950" algn="l"/>
                          <a:tab pos="3420110" algn="l"/>
                          <a:tab pos="3556635" algn="l"/>
                          <a:tab pos="3693795" algn="l"/>
                          <a:tab pos="3830320" algn="l"/>
                          <a:tab pos="3967480" algn="l"/>
                          <a:tab pos="4104005" algn="l"/>
                          <a:tab pos="4240530" algn="l"/>
                          <a:tab pos="4377690" algn="l"/>
                        </a:tabLst>
                      </a:pPr>
                      <a:r>
                        <a:rPr lang="en-US" sz="1400" kern="100">
                          <a:latin typeface="Times New Roman"/>
                          <a:ea typeface="Times New Roman"/>
                          <a:cs typeface="Times New Roman"/>
                        </a:rPr>
                        <a:t>}</a:t>
                      </a:r>
                      <a:endParaRPr lang="zh-TW" sz="1400" kern="1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hangingPunct="0">
                        <a:spcAft>
                          <a:spcPts val="0"/>
                        </a:spcAft>
                        <a:tabLst>
                          <a:tab pos="137160" algn="l"/>
                          <a:tab pos="274320" algn="l"/>
                          <a:tab pos="411480" algn="l"/>
                          <a:tab pos="548640" algn="l"/>
                          <a:tab pos="685800" algn="l"/>
                          <a:tab pos="822960" algn="l"/>
                          <a:tab pos="960120" algn="l"/>
                          <a:tab pos="1097280" algn="l"/>
                          <a:tab pos="1234440" algn="l"/>
                          <a:tab pos="1371600" algn="l"/>
                        </a:tabLst>
                      </a:pPr>
                      <a:endParaRPr lang="en-US" sz="1400" kern="1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altLang="zh-TW" dirty="0" smtClean="0"/>
              <a:t>This contribution proposes to fix the mismatch between the HTM software and the </a:t>
            </a:r>
            <a:r>
              <a:rPr lang="en-US" altLang="zh-TW" dirty="0" smtClean="0"/>
              <a:t>text.</a:t>
            </a:r>
            <a:endParaRPr lang="en-CA" altLang="zh-TW" dirty="0" smtClean="0"/>
          </a:p>
          <a:p>
            <a:r>
              <a:rPr lang="en-CA" altLang="zh-TW" dirty="0" smtClean="0"/>
              <a:t>It is suggested to adopt solution 2 to signal the </a:t>
            </a:r>
            <a:r>
              <a:rPr lang="en-CA" altLang="zh-TW" dirty="0" err="1" smtClean="0"/>
              <a:t>the</a:t>
            </a:r>
            <a:r>
              <a:rPr lang="en-CA" altLang="zh-TW" dirty="0" smtClean="0"/>
              <a:t> </a:t>
            </a:r>
            <a:r>
              <a:rPr lang="en-CA" altLang="zh-TW" dirty="0" err="1" smtClean="0"/>
              <a:t>sdc_flag</a:t>
            </a:r>
            <a:r>
              <a:rPr lang="en-CA" altLang="zh-TW" dirty="0" smtClean="0"/>
              <a:t> in the CU extension with the conditional check of </a:t>
            </a:r>
            <a:r>
              <a:rPr lang="en-CA" altLang="zh-TW" dirty="0" err="1" smtClean="0"/>
              <a:t>pcm_flag</a:t>
            </a:r>
            <a:r>
              <a:rPr lang="en-CA" altLang="zh-TW" dirty="0" smtClean="0"/>
              <a:t>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54FAAE-D303-1440-B1E5-D1AB6CEFDBFD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標題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zh-TW" dirty="0" smtClean="0"/>
              <a:t>Thanks for your attention!</a:t>
            </a:r>
            <a:endParaRPr lang="zh-TW" altLang="en-US" dirty="0"/>
          </a:p>
        </p:txBody>
      </p:sp>
      <p:sp>
        <p:nvSpPr>
          <p:cNvPr id="6" name="副標題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zh-TW" dirty="0" smtClean="0"/>
              <a:t>www.mediatek.com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4294967295"/>
          </p:nvPr>
        </p:nvSpPr>
        <p:spPr>
          <a:xfrm>
            <a:off x="0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7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ediaTek-Confidential_B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10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MediaTe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1_MediaTek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2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MediaTek-Confidential_A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8.xml><?xml version="1.0" encoding="utf-8"?>
<a:theme xmlns:a="http://schemas.openxmlformats.org/drawingml/2006/main" name="3_Custom Design">
  <a:themeElements>
    <a:clrScheme name="MediaTek Color Palette">
      <a:dk1>
        <a:srgbClr val="353630"/>
      </a:dk1>
      <a:lt1>
        <a:sysClr val="window" lastClr="FFFFFF"/>
      </a:lt1>
      <a:dk2>
        <a:srgbClr val="999A94"/>
      </a:dk2>
      <a:lt2>
        <a:srgbClr val="F0F0F0"/>
      </a:lt2>
      <a:accent1>
        <a:srgbClr val="F3821E"/>
      </a:accent1>
      <a:accent2>
        <a:srgbClr val="00A1DE"/>
      </a:accent2>
      <a:accent3>
        <a:srgbClr val="69BE28"/>
      </a:accent3>
      <a:accent4>
        <a:srgbClr val="D71F85"/>
      </a:accent4>
      <a:accent5>
        <a:srgbClr val="FED100"/>
      </a:accent5>
      <a:accent6>
        <a:srgbClr val="98DBFF"/>
      </a:accent6>
      <a:hlink>
        <a:srgbClr val="000000"/>
      </a:hlink>
      <a:folHlink>
        <a:srgbClr val="5A5A5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9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MediaTek-Confidential_B</Template>
  <TotalTime>414</TotalTime>
  <Words>260</Words>
  <Application>Microsoft Office PowerPoint</Application>
  <PresentationFormat>On-screen Show (4:3)</PresentationFormat>
  <Paragraphs>58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8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MediaTek-Confidential_B</vt:lpstr>
      <vt:lpstr>Custom Design</vt:lpstr>
      <vt:lpstr>MediaTek</vt:lpstr>
      <vt:lpstr>1_Custom Design</vt:lpstr>
      <vt:lpstr>1_MediaTek</vt:lpstr>
      <vt:lpstr>2_Custom Design</vt:lpstr>
      <vt:lpstr>MediaTek-Confidential_A</vt:lpstr>
      <vt:lpstr>3_Custom Design</vt:lpstr>
      <vt:lpstr>JCT3V-H0095 3D-HEVC HLS: On SDC signaling</vt:lpstr>
      <vt:lpstr>Overall Summary</vt:lpstr>
      <vt:lpstr>Problem</vt:lpstr>
      <vt:lpstr>Solution 1</vt:lpstr>
      <vt:lpstr>Solution 2</vt:lpstr>
      <vt:lpstr>Conclusions</vt:lpstr>
      <vt:lpstr>Thanks for your attention!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Title (Confidential A)</dc:title>
  <dc:creator>yuwen</dc:creator>
  <cp:lastModifiedBy>Mediatek</cp:lastModifiedBy>
  <cp:revision>72</cp:revision>
  <dcterms:created xsi:type="dcterms:W3CDTF">2014-03-11T04:25:26Z</dcterms:created>
  <dcterms:modified xsi:type="dcterms:W3CDTF">2014-03-30T14:29:26Z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-1701226681</vt:i4>
  </property>
  <property fmtid="{D5CDD505-2E9C-101B-9397-08002B2CF9AE}" pid="3" name="_NewReviewCycle">
    <vt:lpwstr/>
  </property>
  <property fmtid="{D5CDD505-2E9C-101B-9397-08002B2CF9AE}" pid="4" name="_EmailSubject">
    <vt:lpwstr>New PowerPoint Templates</vt:lpwstr>
  </property>
  <property fmtid="{D5CDD505-2E9C-101B-9397-08002B2CF9AE}" pid="5" name="_AuthorEmail">
    <vt:lpwstr>yuwen.huang@mediatek.com</vt:lpwstr>
  </property>
  <property fmtid="{D5CDD505-2E9C-101B-9397-08002B2CF9AE}" pid="6" name="_AuthorEmailDisplayName">
    <vt:lpwstr>YW Huang (黃毓文)</vt:lpwstr>
  </property>
  <property fmtid="{D5CDD505-2E9C-101B-9397-08002B2CF9AE}" pid="7" name="_PreviousAdHocReviewCycleID">
    <vt:i4>2140999986</vt:i4>
  </property>
</Properties>
</file>