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8"/>
  </p:notesMasterIdLst>
  <p:handoutMasterIdLst>
    <p:handoutMasterId r:id="rId19"/>
  </p:handoutMasterIdLst>
  <p:sldIdLst>
    <p:sldId id="272" r:id="rId9"/>
    <p:sldId id="271" r:id="rId10"/>
    <p:sldId id="286" r:id="rId11"/>
    <p:sldId id="288" r:id="rId12"/>
    <p:sldId id="289" r:id="rId13"/>
    <p:sldId id="290" r:id="rId14"/>
    <p:sldId id="291" r:id="rId15"/>
    <p:sldId id="281" r:id="rId16"/>
    <p:sldId id="279" r:id="rId1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5C164C1-8F7F-44DA-AC6D-3389D0793FE6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Jian-Liang Lin, Yi-</a:t>
            </a:r>
            <a:r>
              <a:rPr lang="en-US" dirty="0" err="1" smtClean="0"/>
              <a:t>Wen</a:t>
            </a:r>
            <a:r>
              <a:rPr lang="en-US" dirty="0" smtClean="0"/>
              <a:t> Chen</a:t>
            </a:r>
            <a:r>
              <a:rPr lang="en-CA" dirty="0" smtClean="0"/>
              <a:t>,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altLang="zh-TW" dirty="0" smtClean="0"/>
              <a:t>Tzu-</a:t>
            </a:r>
            <a:r>
              <a:rPr lang="en-US" altLang="zh-TW" dirty="0" err="1" smtClean="0"/>
              <a:t>Der</a:t>
            </a:r>
            <a:r>
              <a:rPr lang="en-US" altLang="zh-TW" dirty="0" smtClean="0"/>
              <a:t> Chuang, Xianguo Zhang, Yu-</a:t>
            </a:r>
            <a:r>
              <a:rPr lang="en-US" altLang="zh-TW" dirty="0" err="1" smtClean="0"/>
              <a:t>Wen</a:t>
            </a:r>
            <a:r>
              <a:rPr lang="en-US" altLang="zh-TW" dirty="0" smtClean="0"/>
              <a:t> Huang, </a:t>
            </a:r>
            <a:r>
              <a:rPr lang="en-US" dirty="0" smtClean="0"/>
              <a:t>and Shawmin Lei</a:t>
            </a:r>
            <a:endParaRPr lang="zh-TW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JCT3V-H0094</a:t>
            </a:r>
            <a:br>
              <a:rPr lang="en-CA" dirty="0" smtClean="0"/>
            </a:br>
            <a:r>
              <a:rPr lang="en-US" dirty="0" smtClean="0"/>
              <a:t>Improvement on the signaling of DBBP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Overall Summary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zh-TW" dirty="0" smtClean="0"/>
              <a:t>In current DBBP syntax design, in order to signal the DBBP mode, encoder firstly needs to signal a </a:t>
            </a:r>
            <a:r>
              <a:rPr lang="en-US" altLang="zh-TW" dirty="0" smtClean="0">
                <a:solidFill>
                  <a:srgbClr val="0070C0"/>
                </a:solidFill>
              </a:rPr>
              <a:t>2NxN </a:t>
            </a:r>
            <a:r>
              <a:rPr lang="en-US" altLang="zh-TW" dirty="0" smtClean="0"/>
              <a:t>partition mode to a decoder and then transmit a DBBP flag. </a:t>
            </a:r>
          </a:p>
          <a:p>
            <a:r>
              <a:rPr lang="en-US" altLang="zh-TW" dirty="0" smtClean="0"/>
              <a:t>The signaling of the 2NxN partition mode is actually unnecessary, because the real partition mode of DBBP is </a:t>
            </a:r>
            <a:r>
              <a:rPr lang="en-US" altLang="zh-TW" dirty="0" smtClean="0">
                <a:solidFill>
                  <a:srgbClr val="0070C0"/>
                </a:solidFill>
              </a:rPr>
              <a:t>implicitly derived </a:t>
            </a:r>
            <a:r>
              <a:rPr lang="en-US" altLang="zh-TW" dirty="0" smtClean="0"/>
              <a:t>from a corresponding depth block.</a:t>
            </a:r>
          </a:p>
          <a:p>
            <a:r>
              <a:rPr lang="en-US" altLang="zh-TW" dirty="0" smtClean="0"/>
              <a:t>This contribution proposes solutions to remove the redundant syntax and clean up the syntax design.</a:t>
            </a:r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5"/>
            <a:ext cx="8229600" cy="936104"/>
          </a:xfrm>
        </p:spPr>
        <p:txBody>
          <a:bodyPr/>
          <a:lstStyle/>
          <a:p>
            <a:r>
              <a:rPr lang="en-US" altLang="zh-TW" dirty="0" smtClean="0"/>
              <a:t>DBBP Signaling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435280" cy="3456384"/>
          </a:xfrm>
        </p:spPr>
        <p:txBody>
          <a:bodyPr>
            <a:normAutofit lnSpcReduction="10000"/>
          </a:bodyPr>
          <a:lstStyle/>
          <a:p>
            <a:r>
              <a:rPr lang="en-US" altLang="zh-TW" sz="2400" dirty="0" smtClean="0"/>
              <a:t>The DBBP flag is signaled depended on partition mode equals to 2NxN which is quite unreasonable. </a:t>
            </a:r>
          </a:p>
          <a:p>
            <a:r>
              <a:rPr lang="en-US" altLang="zh-TW" sz="2400" dirty="0" smtClean="0"/>
              <a:t>To signal the DBBP mode, encoder firstly needs to signal a </a:t>
            </a:r>
            <a:r>
              <a:rPr lang="en-US" altLang="zh-TW" sz="2400" dirty="0" smtClean="0">
                <a:solidFill>
                  <a:srgbClr val="0070C0"/>
                </a:solidFill>
              </a:rPr>
              <a:t>2NxN partition </a:t>
            </a:r>
            <a:r>
              <a:rPr lang="en-US" altLang="zh-TW" sz="2400" dirty="0" smtClean="0"/>
              <a:t>mode to a decoder.</a:t>
            </a:r>
          </a:p>
          <a:p>
            <a:r>
              <a:rPr lang="en-US" altLang="zh-TW" sz="2400" dirty="0" smtClean="0"/>
              <a:t>A DBBP flag is then transmitted to indicate the enabling of DBBP mode</a:t>
            </a:r>
          </a:p>
          <a:p>
            <a:r>
              <a:rPr lang="en-US" altLang="zh-TW" sz="2400" dirty="0" smtClean="0"/>
              <a:t>For DBBP mode, the transmitted 2NxN partition mode is actually meaningless because the real partition mode is </a:t>
            </a:r>
            <a:r>
              <a:rPr lang="en-US" altLang="zh-TW" sz="2400" dirty="0" smtClean="0">
                <a:solidFill>
                  <a:srgbClr val="0070C0"/>
                </a:solidFill>
              </a:rPr>
              <a:t>implicitly derived</a:t>
            </a:r>
            <a:r>
              <a:rPr lang="en-US" altLang="zh-TW" sz="2400" dirty="0" smtClean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71600" y="4653136"/>
          <a:ext cx="7560840" cy="1706880"/>
        </p:xfrm>
        <a:graphic>
          <a:graphicData uri="http://schemas.openxmlformats.org/drawingml/2006/table">
            <a:tbl>
              <a:tblPr/>
              <a:tblGrid>
                <a:gridCol w="6600415"/>
                <a:gridCol w="960425"/>
              </a:tblGrid>
              <a:tr h="18902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coding_unit</a:t>
                      </a: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( x0, y0, log2CbSize </a:t>
                      </a:r>
                      <a:r>
                        <a:rPr lang="en-US" sz="1400" kern="100" dirty="0">
                          <a:latin typeface="Times"/>
                          <a:ea typeface="Malgun Gothic"/>
                          <a:cs typeface="Times New Roman"/>
                        </a:rPr>
                        <a:t>, </a:t>
                      </a:r>
                      <a:r>
                        <a:rPr lang="en-US" sz="1400" kern="100" dirty="0" err="1">
                          <a:latin typeface="Times"/>
                          <a:ea typeface="Malgun Gothic"/>
                          <a:cs typeface="Times New Roman"/>
                        </a:rPr>
                        <a:t>ctDepth</a:t>
                      </a: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zh-TW" sz="18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400" b="1" kern="100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zh-TW" sz="1800" b="1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2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400" b="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if( ( </a:t>
                      </a:r>
                      <a:r>
                        <a:rPr lang="en-US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CuPredMode</a:t>
                      </a: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[ x0 ][ y0 ]  !=  MODE_INTRA  | |  </a:t>
                      </a:r>
                      <a:b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	log2CbSize  = =  MinCbLog2SizeY )  </a:t>
                      </a:r>
                      <a:r>
                        <a:rPr lang="en-US" sz="1400" kern="100" dirty="0">
                          <a:latin typeface="Times"/>
                          <a:ea typeface="Malgun Gothic"/>
                          <a:cs typeface="Times New Roman"/>
                        </a:rPr>
                        <a:t>&amp;&amp;  !</a:t>
                      </a:r>
                      <a:r>
                        <a:rPr lang="en-US" sz="1400" kern="100" dirty="0" err="1">
                          <a:latin typeface="Times"/>
                          <a:ea typeface="Malgun Gothic"/>
                          <a:cs typeface="Times New Roman"/>
                        </a:rPr>
                        <a:t>predPartModeFlag</a:t>
                      </a:r>
                      <a:r>
                        <a:rPr lang="en-US" sz="1400" kern="100" dirty="0">
                          <a:latin typeface="Times"/>
                          <a:ea typeface="Malgun Gothic"/>
                          <a:cs typeface="Times New Roman"/>
                        </a:rPr>
                        <a:t> )</a:t>
                      </a:r>
                      <a:endParaRPr lang="zh-TW" sz="18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2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1400" b="1" kern="100">
                          <a:latin typeface="Times New Roman"/>
                          <a:ea typeface="Malgun Gothic"/>
                          <a:cs typeface="Times New Roman"/>
                        </a:rPr>
                        <a:t>part_mode</a:t>
                      </a:r>
                      <a:endParaRPr lang="zh-TW" sz="18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400" kern="1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zh-TW" sz="18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2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US" sz="1400" kern="100" dirty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if( </a:t>
                      </a:r>
                      <a:r>
                        <a:rPr lang="en-US" sz="1400" kern="100" dirty="0" err="1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depth_based_blk_part_flag</a:t>
                      </a:r>
                      <a:r>
                        <a:rPr lang="en-US" sz="1400" kern="100" dirty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 </a:t>
                      </a:r>
                      <a:r>
                        <a:rPr lang="en-US" sz="1400" kern="100" dirty="0" err="1" smtClean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nuh_layer_id</a:t>
                      </a:r>
                      <a:r>
                        <a:rPr lang="en-US" sz="1400" kern="100" dirty="0" smtClean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]  </a:t>
                      </a:r>
                      <a:r>
                        <a:rPr lang="en-US" sz="1400" kern="100" dirty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&amp;&amp;  </a:t>
                      </a:r>
                      <a:r>
                        <a:rPr lang="en-US" sz="1400" kern="100" dirty="0" err="1" smtClean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PartMode</a:t>
                      </a:r>
                      <a:r>
                        <a:rPr lang="en-US" sz="1400" kern="100" dirty="0" smtClean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= = </a:t>
                      </a:r>
                      <a:r>
                        <a:rPr lang="en-US" sz="1400" kern="100" dirty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PART_2NxN )</a:t>
                      </a:r>
                      <a:endParaRPr lang="zh-TW" sz="18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2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1400" b="1" kern="100" dirty="0" err="1" smtClean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dbbp_flag</a:t>
                      </a:r>
                      <a:r>
                        <a:rPr lang="en-US" sz="1400" kern="100" dirty="0" smtClean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[x0][y0]</a:t>
                      </a:r>
                      <a:endParaRPr lang="zh-TW" sz="18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4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zh-TW" sz="18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2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1400" kern="100" dirty="0">
                        <a:highlight>
                          <a:srgbClr val="00FFFF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Proposed Solution 1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4133"/>
            <a:ext cx="8229600" cy="1828883"/>
          </a:xfrm>
        </p:spPr>
        <p:txBody>
          <a:bodyPr>
            <a:normAutofit/>
          </a:bodyPr>
          <a:lstStyle/>
          <a:p>
            <a:r>
              <a:rPr lang="en-CA" altLang="zh-TW" sz="2600" dirty="0" smtClean="0"/>
              <a:t>The dependence on 2NxN partition mode in DBBP flag signaling is removed.</a:t>
            </a:r>
          </a:p>
          <a:p>
            <a:pPr lvl="1"/>
            <a:r>
              <a:rPr lang="en-CA" altLang="zh-TW" sz="2200" dirty="0" smtClean="0"/>
              <a:t>The encoder doesn’t need to transmit a 2NxN partition mode before the signaling of DBBP flag.</a:t>
            </a:r>
            <a:endParaRPr lang="zh-TW" alt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43608" y="3933056"/>
          <a:ext cx="7560840" cy="1706880"/>
        </p:xfrm>
        <a:graphic>
          <a:graphicData uri="http://schemas.openxmlformats.org/drawingml/2006/table">
            <a:tbl>
              <a:tblPr/>
              <a:tblGrid>
                <a:gridCol w="6600415"/>
                <a:gridCol w="960425"/>
              </a:tblGrid>
              <a:tr h="18902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coding_unit</a:t>
                      </a: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( x0, y0, log2CbSize </a:t>
                      </a:r>
                      <a:r>
                        <a:rPr lang="en-US" sz="1400" kern="100" dirty="0">
                          <a:latin typeface="Times"/>
                          <a:ea typeface="Malgun Gothic"/>
                          <a:cs typeface="Times New Roman"/>
                        </a:rPr>
                        <a:t>, </a:t>
                      </a:r>
                      <a:r>
                        <a:rPr lang="en-US" sz="1400" kern="100" dirty="0" err="1">
                          <a:latin typeface="Times"/>
                          <a:ea typeface="Malgun Gothic"/>
                          <a:cs typeface="Times New Roman"/>
                        </a:rPr>
                        <a:t>ctDepth</a:t>
                      </a: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zh-TW" sz="18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400" b="1" kern="100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zh-TW" sz="1800" b="1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2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400" b="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if( ( </a:t>
                      </a:r>
                      <a:r>
                        <a:rPr lang="en-US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CuPredMode</a:t>
                      </a: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[ x0 ][ y0 ]  !=  MODE_INTRA  | |  </a:t>
                      </a:r>
                      <a:b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	log2CbSize  = =  MinCbLog2SizeY )  </a:t>
                      </a:r>
                      <a:r>
                        <a:rPr lang="en-US" sz="1400" kern="100" dirty="0">
                          <a:latin typeface="Times"/>
                          <a:ea typeface="Malgun Gothic"/>
                          <a:cs typeface="Times New Roman"/>
                        </a:rPr>
                        <a:t>&amp;&amp;  !</a:t>
                      </a:r>
                      <a:r>
                        <a:rPr lang="en-US" sz="1400" kern="100" dirty="0" err="1">
                          <a:latin typeface="Times"/>
                          <a:ea typeface="Malgun Gothic"/>
                          <a:cs typeface="Times New Roman"/>
                        </a:rPr>
                        <a:t>predPartModeFlag</a:t>
                      </a:r>
                      <a:r>
                        <a:rPr lang="en-US" sz="1400" kern="100" dirty="0">
                          <a:latin typeface="Times"/>
                          <a:ea typeface="Malgun Gothic"/>
                          <a:cs typeface="Times New Roman"/>
                        </a:rPr>
                        <a:t> )</a:t>
                      </a:r>
                      <a:endParaRPr lang="zh-TW" sz="18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2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1400" b="1" kern="100">
                          <a:latin typeface="Times New Roman"/>
                          <a:ea typeface="Malgun Gothic"/>
                          <a:cs typeface="Times New Roman"/>
                        </a:rPr>
                        <a:t>part_mode</a:t>
                      </a:r>
                      <a:endParaRPr lang="zh-TW" sz="18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400" kern="1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zh-TW" sz="18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2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if( </a:t>
                      </a:r>
                      <a:r>
                        <a:rPr lang="en-US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depth_based_blk_part_flag</a:t>
                      </a: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[ </a:t>
                      </a:r>
                      <a:r>
                        <a:rPr lang="en-US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nuh_layer_id</a:t>
                      </a: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 ]  </a:t>
                      </a:r>
                      <a:r>
                        <a:rPr lang="en-US" sz="1400" strike="dblStrike" kern="100" dirty="0">
                          <a:highlight>
                            <a:srgbClr val="FF00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&amp;&amp;  </a:t>
                      </a:r>
                      <a:r>
                        <a:rPr lang="en-US" sz="1400" strike="dblStrike" kern="100" dirty="0" err="1" smtClean="0">
                          <a:highlight>
                            <a:srgbClr val="FF00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PartMode</a:t>
                      </a:r>
                      <a:r>
                        <a:rPr lang="en-US" sz="1400" strike="dblStrike" kern="100" dirty="0" smtClean="0">
                          <a:highlight>
                            <a:srgbClr val="FF00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= =  PART_2NxN</a:t>
                      </a:r>
                      <a:r>
                        <a:rPr lang="en-US" sz="1400" kern="100" dirty="0" smtClean="0"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)</a:t>
                      </a:r>
                      <a:endParaRPr lang="zh-TW" sz="18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2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1400" b="1" kern="100">
                          <a:latin typeface="Times New Roman"/>
                          <a:ea typeface="Malgun Gothic"/>
                          <a:cs typeface="Times New Roman"/>
                        </a:rPr>
                        <a:t>dbbp_flag</a:t>
                      </a:r>
                      <a:r>
                        <a:rPr lang="en-US" sz="1400" kern="10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zh-TW" sz="18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ae</a:t>
                      </a: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(v)</a:t>
                      </a:r>
                      <a:endParaRPr lang="zh-TW" sz="18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2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1400" kern="100" dirty="0">
                        <a:highlight>
                          <a:srgbClr val="00FFFF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Proposed Solution 2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4133"/>
            <a:ext cx="8229600" cy="2476955"/>
          </a:xfrm>
        </p:spPr>
        <p:txBody>
          <a:bodyPr>
            <a:normAutofit lnSpcReduction="10000"/>
          </a:bodyPr>
          <a:lstStyle/>
          <a:p>
            <a:r>
              <a:rPr lang="en-CA" altLang="zh-TW" sz="2600" dirty="0" smtClean="0"/>
              <a:t> In DBBP, the signaling of partition mode is actually unnecessary because the partition mode is implicitly derived from the depth block. </a:t>
            </a:r>
          </a:p>
          <a:p>
            <a:r>
              <a:rPr lang="en-CA" altLang="zh-TW" sz="2600" dirty="0" smtClean="0"/>
              <a:t>To further remove the redundancy, it is proposed to skip the signaling of </a:t>
            </a:r>
            <a:r>
              <a:rPr lang="en-CA" altLang="zh-TW" sz="2600" dirty="0" smtClean="0">
                <a:solidFill>
                  <a:srgbClr val="0070C0"/>
                </a:solidFill>
              </a:rPr>
              <a:t>partition mode </a:t>
            </a:r>
            <a:r>
              <a:rPr lang="en-CA" altLang="zh-TW" sz="2600" dirty="0" smtClean="0"/>
              <a:t>syntax when the DBBP is enabled.</a:t>
            </a:r>
            <a:endParaRPr lang="zh-TW" alt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79512" y="4437112"/>
          <a:ext cx="8784976" cy="1714872"/>
        </p:xfrm>
        <a:graphic>
          <a:graphicData uri="http://schemas.openxmlformats.org/drawingml/2006/table">
            <a:tbl>
              <a:tblPr/>
              <a:tblGrid>
                <a:gridCol w="7742691"/>
                <a:gridCol w="1042285"/>
              </a:tblGrid>
              <a:tr h="18902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coding_unit</a:t>
                      </a: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( x0, y0, log2CbSize </a:t>
                      </a:r>
                      <a:r>
                        <a:rPr lang="en-US" sz="1400" kern="100" dirty="0">
                          <a:latin typeface="Times"/>
                          <a:ea typeface="Malgun Gothic"/>
                          <a:cs typeface="Times New Roman"/>
                        </a:rPr>
                        <a:t>, </a:t>
                      </a:r>
                      <a:r>
                        <a:rPr lang="en-US" sz="1400" kern="100" dirty="0" err="1">
                          <a:latin typeface="Times"/>
                          <a:ea typeface="Malgun Gothic"/>
                          <a:cs typeface="Times New Roman"/>
                        </a:rPr>
                        <a:t>ctDepth</a:t>
                      </a: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zh-TW" sz="18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400" b="1" kern="100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zh-TW" sz="1800" b="1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2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400" b="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35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if( </a:t>
                      </a:r>
                      <a:r>
                        <a:rPr lang="en-US" sz="1400" kern="1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depth_based_blk_part_flag</a:t>
                      </a:r>
                      <a:r>
                        <a:rPr lang="en-US" sz="1400" kern="1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 </a:t>
                      </a:r>
                      <a:r>
                        <a:rPr lang="en-US" sz="1400" kern="100" dirty="0" err="1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nuh_layer_id</a:t>
                      </a:r>
                      <a:r>
                        <a:rPr lang="en-US" sz="1400" kern="100" dirty="0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]  </a:t>
                      </a:r>
                      <a:r>
                        <a:rPr lang="en-US" sz="1400" kern="1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&amp;&amp; </a:t>
                      </a:r>
                      <a:r>
                        <a:rPr lang="en-US" sz="1400" kern="100" dirty="0" err="1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CuPredMode</a:t>
                      </a:r>
                      <a:r>
                        <a:rPr lang="en-US" sz="1400" kern="100" dirty="0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[x0][y0]  </a:t>
                      </a:r>
                      <a:r>
                        <a:rPr lang="en-US" sz="1400" kern="1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!=  MODE_INTRA  )</a:t>
                      </a:r>
                      <a:endParaRPr lang="zh-TW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400" kern="1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2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1400" b="1" kern="100" dirty="0" err="1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dbbp_flag</a:t>
                      </a:r>
                      <a:r>
                        <a:rPr lang="en-US" sz="1400" kern="100" dirty="0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[x0][y0]</a:t>
                      </a:r>
                      <a:endParaRPr lang="zh-TW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4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2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if( ( </a:t>
                      </a:r>
                      <a:r>
                        <a:rPr lang="en-US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CuPredMode</a:t>
                      </a: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[ x0 ][ y0 ]  !=  MODE_INTRA  | |  </a:t>
                      </a:r>
                      <a:b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	log2CbSize  = =  MinCbLog2SizeY )  </a:t>
                      </a:r>
                      <a:r>
                        <a:rPr lang="en-US" sz="1400" kern="100" dirty="0">
                          <a:latin typeface="Times"/>
                          <a:ea typeface="Malgun Gothic"/>
                          <a:cs typeface="Times New Roman"/>
                        </a:rPr>
                        <a:t>&amp;&amp;  !</a:t>
                      </a:r>
                      <a:r>
                        <a:rPr lang="en-US" sz="1400" kern="100" dirty="0" err="1">
                          <a:latin typeface="Times"/>
                          <a:ea typeface="Malgun Gothic"/>
                          <a:cs typeface="Times New Roman"/>
                        </a:rPr>
                        <a:t>predPartModeFlag</a:t>
                      </a:r>
                      <a:r>
                        <a:rPr lang="en-US" sz="1400" kern="100" dirty="0">
                          <a:latin typeface="Times"/>
                          <a:ea typeface="Malgun Gothic"/>
                          <a:cs typeface="Times New Roman"/>
                        </a:rPr>
                        <a:t>  </a:t>
                      </a:r>
                      <a:r>
                        <a:rPr lang="en-US" sz="1400" kern="100" dirty="0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&amp;&amp;!</a:t>
                      </a:r>
                      <a:r>
                        <a:rPr lang="en-US" sz="1400" b="1" kern="100" dirty="0" err="1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dbbp_flag</a:t>
                      </a:r>
                      <a:r>
                        <a:rPr lang="en-US" sz="1400" kern="100" dirty="0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[x0][y0]</a:t>
                      </a:r>
                      <a:r>
                        <a:rPr lang="en-US" sz="1400" kern="100" dirty="0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)</a:t>
                      </a:r>
                      <a:endParaRPr lang="zh-TW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2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1400" b="1" kern="100">
                          <a:latin typeface="Times New Roman"/>
                          <a:ea typeface="Malgun Gothic"/>
                          <a:cs typeface="Times New Roman"/>
                        </a:rPr>
                        <a:t>part_mode</a:t>
                      </a:r>
                      <a:endParaRPr lang="zh-TW" sz="14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ae</a:t>
                      </a: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(v)</a:t>
                      </a:r>
                      <a:endParaRPr lang="zh-TW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2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zh-TW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400" kern="100" dirty="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 dirty="0" smtClean="0"/>
              <a:t>Experiment Results – Solution 1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4133"/>
            <a:ext cx="8229600" cy="892779"/>
          </a:xfrm>
        </p:spPr>
        <p:txBody>
          <a:bodyPr>
            <a:normAutofit fontScale="85000" lnSpcReduction="20000"/>
          </a:bodyPr>
          <a:lstStyle/>
          <a:p>
            <a:r>
              <a:rPr lang="en-US" altLang="zh-TW" dirty="0" smtClean="0"/>
              <a:t>Anchor : HTM-10.0r1 under CTC</a:t>
            </a:r>
          </a:p>
          <a:p>
            <a:r>
              <a:rPr lang="en-US" altLang="zh-TW" dirty="0" smtClean="0"/>
              <a:t>Tested  : Solution 1</a:t>
            </a:r>
          </a:p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269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780928"/>
            <a:ext cx="741997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187624" y="5661248"/>
            <a:ext cx="69847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000" dirty="0" smtClean="0"/>
              <a:t>Results crosschecked and confirmed in JCT3V-H0185 (Sharp)</a:t>
            </a:r>
            <a:endParaRPr lang="zh-TW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 dirty="0" smtClean="0"/>
              <a:t>Experiment Results – Solution 2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4133"/>
            <a:ext cx="8229600" cy="892779"/>
          </a:xfrm>
        </p:spPr>
        <p:txBody>
          <a:bodyPr>
            <a:normAutofit fontScale="85000" lnSpcReduction="20000"/>
          </a:bodyPr>
          <a:lstStyle/>
          <a:p>
            <a:r>
              <a:rPr lang="en-US" altLang="zh-TW" dirty="0" smtClean="0"/>
              <a:t>Anchor : HTM-10.0r1 under CTC</a:t>
            </a:r>
          </a:p>
          <a:p>
            <a:r>
              <a:rPr lang="en-US" altLang="zh-TW" dirty="0" smtClean="0"/>
              <a:t>Tested  : Solution 2</a:t>
            </a:r>
          </a:p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187624" y="5661248"/>
            <a:ext cx="69847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000" dirty="0" smtClean="0"/>
              <a:t>Results crosschecked and confirmed in JCT3V-H0185 (Sharp)</a:t>
            </a:r>
            <a:endParaRPr lang="zh-TW" altLang="en-US" sz="2000" dirty="0"/>
          </a:p>
        </p:txBody>
      </p:sp>
      <p:pic>
        <p:nvPicPr>
          <p:cNvPr id="1280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780928"/>
            <a:ext cx="741997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altLang="zh-TW" dirty="0" smtClean="0"/>
              <a:t>It is proposed to </a:t>
            </a:r>
            <a:r>
              <a:rPr lang="en-US" altLang="zh-TW" dirty="0" smtClean="0"/>
              <a:t>remove the </a:t>
            </a:r>
            <a:r>
              <a:rPr lang="en-CA" altLang="zh-TW" dirty="0" smtClean="0"/>
              <a:t>dependence on 2NxN partition mode in DBBP flag signaling and remove the redundant partition mode signaling</a:t>
            </a:r>
          </a:p>
          <a:p>
            <a:r>
              <a:rPr lang="en-CA" altLang="zh-TW" dirty="0" smtClean="0"/>
              <a:t>It is suggested to adopt solution 2 to </a:t>
            </a:r>
            <a:r>
              <a:rPr lang="en-US" altLang="zh-TW" dirty="0" smtClean="0"/>
              <a:t>clean up the syntax and remove the redundancy</a:t>
            </a:r>
            <a:r>
              <a:rPr lang="en-CA" altLang="zh-TW" dirty="0" smtClean="0"/>
              <a:t> for DBBP signaling.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Thanks for your attention!</a:t>
            </a:r>
            <a:endParaRPr lang="zh-TW" altLang="en-US" dirty="0"/>
          </a:p>
        </p:txBody>
      </p:sp>
      <p:sp>
        <p:nvSpPr>
          <p:cNvPr id="6" name="副標題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www.mediatek.com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0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385</TotalTime>
  <Words>364</Words>
  <Application>Microsoft Office PowerPoint</Application>
  <PresentationFormat>On-screen Show (4:3)</PresentationFormat>
  <Paragraphs>62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JCT3V-H0094 Improvement on the signaling of DBBP</vt:lpstr>
      <vt:lpstr>Overall Summary</vt:lpstr>
      <vt:lpstr>DBBP Signaling</vt:lpstr>
      <vt:lpstr>Proposed Solution 1</vt:lpstr>
      <vt:lpstr>Proposed Solution 2</vt:lpstr>
      <vt:lpstr>Experiment Results – Solution 1</vt:lpstr>
      <vt:lpstr>Experiment Results – Solution 2</vt:lpstr>
      <vt:lpstr>Conclusions</vt:lpstr>
      <vt:lpstr>Thanks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Mediatek</cp:lastModifiedBy>
  <cp:revision>66</cp:revision>
  <dcterms:created xsi:type="dcterms:W3CDTF">2014-03-11T04:25:26Z</dcterms:created>
  <dcterms:modified xsi:type="dcterms:W3CDTF">2014-03-30T14:28:45Z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-1701226681</vt:i4>
  </property>
  <property fmtid="{D5CDD505-2E9C-101B-9397-08002B2CF9AE}" pid="3" name="_NewReviewCycle">
    <vt:lpwstr/>
  </property>
  <property fmtid="{D5CDD505-2E9C-101B-9397-08002B2CF9AE}" pid="4" name="_EmailSubject">
    <vt:lpwstr>New PowerPoint Templates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  <property fmtid="{D5CDD505-2E9C-101B-9397-08002B2CF9AE}" pid="7" name="_PreviousAdHocReviewCycleID">
    <vt:i4>2140999986</vt:i4>
  </property>
</Properties>
</file>