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8"/>
  </p:notesMasterIdLst>
  <p:handoutMasterIdLst>
    <p:handoutMasterId r:id="rId19"/>
  </p:handoutMasterIdLst>
  <p:sldIdLst>
    <p:sldId id="272" r:id="rId9"/>
    <p:sldId id="291" r:id="rId10"/>
    <p:sldId id="271" r:id="rId11"/>
    <p:sldId id="274" r:id="rId12"/>
    <p:sldId id="276" r:id="rId13"/>
    <p:sldId id="287" r:id="rId14"/>
    <p:sldId id="288" r:id="rId15"/>
    <p:sldId id="290" r:id="rId16"/>
    <p:sldId id="285" r:id="rId1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182" autoAdjust="0"/>
  </p:normalViewPr>
  <p:slideViewPr>
    <p:cSldViewPr>
      <p:cViewPr varScale="1">
        <p:scale>
          <a:sx n="53" d="100"/>
          <a:sy n="53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FF867-5013-4724-9852-CBE4FC2DAEAF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several problems need</a:t>
            </a:r>
            <a:r>
              <a:rPr lang="en-US" baseline="0" dirty="0" smtClean="0"/>
              <a:t> to be fixed. Here is the first one. When the DLT </a:t>
            </a:r>
            <a:r>
              <a:rPr lang="en-US" baseline="0" dirty="0" err="1" smtClean="0"/>
              <a:t>pred</a:t>
            </a:r>
            <a:r>
              <a:rPr lang="en-US" baseline="0" dirty="0" smtClean="0"/>
              <a:t> flag equal to 1 which means the </a:t>
            </a:r>
            <a:r>
              <a:rPr lang="en-US" baseline="0" dirty="0" err="1" smtClean="0"/>
              <a:t>i-th</a:t>
            </a:r>
            <a:r>
              <a:rPr lang="en-US" baseline="0" dirty="0" smtClean="0"/>
              <a:t> DLT is predicted from the 0-th DLT, but if the 0-th DLT is non-existed that would have problem. Obviously a DLT cannot be predicted from a non-existed DLT or itself.</a:t>
            </a:r>
          </a:p>
          <a:p>
            <a:endParaRPr lang="en-US" baseline="0" dirty="0" smtClean="0"/>
          </a:p>
          <a:p>
            <a:r>
              <a:rPr lang="en-US" baseline="0" dirty="0" smtClean="0"/>
              <a:t>Our solution is adding one additional condition before signaling the DLT prediction flag to guarantee the 0-th DLT is existed.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FF867-5013-4724-9852-CBE4FC2DAEAF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These</a:t>
            </a:r>
            <a:r>
              <a:rPr lang="en-US" baseline="0" dirty="0" smtClean="0"/>
              <a:t> two syntax elements have the same meaning for depth views, both indicating the bit-depth. So they should be the same.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So our solution is adding one statement in the specification that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pps_bit_depth_for_depth_views_minus8 in PPS must be the same to bit_depth_luma_minus8 in SPS. This solution does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not impact the BD-rate performance in current CTC.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FF867-5013-4724-9852-CBE4FC2DAEAF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JCT3V-H0091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6084168" y="6095037"/>
            <a:ext cx="2160240" cy="54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 defTabSz="457200" rtl="0" eaLnBrk="1" latinLnBrk="0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charset="2"/>
              <a:buNone/>
            </a:pPr>
            <a:r>
              <a:rPr lang="en-CA" altLang="en-US" sz="1800" kern="1200" spc="-15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8th Meeting: Valencia, ES, 29 March – 4 April 2014</a:t>
            </a:r>
            <a:endParaRPr lang="en-US" altLang="en-US" sz="1800" kern="1200" spc="-150" dirty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JCT3V-H0091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827584" y="4233563"/>
            <a:ext cx="7859216" cy="2329101"/>
          </a:xfrm>
        </p:spPr>
        <p:txBody>
          <a:bodyPr/>
          <a:lstStyle/>
          <a:p>
            <a:r>
              <a:rPr lang="en-US" dirty="0" smtClean="0"/>
              <a:t>Kai Zhang, Jicheng An, Xianguo Zhang, Han Huang, </a:t>
            </a:r>
            <a:r>
              <a:rPr lang="en-US" dirty="0" err="1" smtClean="0"/>
              <a:t>Jian</a:t>
            </a:r>
            <a:r>
              <a:rPr lang="en-US" dirty="0" smtClean="0"/>
              <a:t>-Liang Lin, Shawmin Lei</a:t>
            </a:r>
            <a:endParaRPr lang="zh-TW" altLang="en-US" dirty="0"/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107504" y="2348880"/>
            <a:ext cx="8712968" cy="19442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algn="ctr" defTabSz="457200">
              <a:lnSpc>
                <a:spcPct val="80000"/>
              </a:lnSpc>
              <a:spcBef>
                <a:spcPct val="0"/>
              </a:spcBef>
              <a:defRPr/>
            </a:pP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JCT3V-H0091: </a:t>
            </a:r>
            <a:b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CA" sz="4400" b="1" dirty="0" smtClean="0"/>
              <a:t> On DLT </a:t>
            </a:r>
            <a:r>
              <a:rPr lang="en-CA" sz="4400" b="1" dirty="0" err="1" smtClean="0"/>
              <a:t>signaling</a:t>
            </a:r>
            <a:r>
              <a:rPr lang="en-CA" sz="4400" b="1" dirty="0" smtClean="0"/>
              <a:t> in 3D-HEVC</a:t>
            </a:r>
            <a:endParaRPr kumimoji="0" lang="zh-TW" altLang="en-US" sz="4400" b="1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problems in current DLT signaling are fixed</a:t>
            </a:r>
          </a:p>
          <a:p>
            <a:pPr lvl="1"/>
            <a:r>
              <a:rPr lang="en-US" dirty="0" smtClean="0"/>
              <a:t>A DLT cannot be predicted by a non-existed DLT</a:t>
            </a:r>
          </a:p>
          <a:p>
            <a:pPr lvl="1"/>
            <a:r>
              <a:rPr lang="en-US" dirty="0" smtClean="0"/>
              <a:t>The bit-depth signaled in SPS and PPS is made consistent</a:t>
            </a:r>
          </a:p>
          <a:p>
            <a:pPr lvl="1"/>
            <a:r>
              <a:rPr lang="en-US" dirty="0" smtClean="0"/>
              <a:t>The redundancy of signaling DLT several times is removed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Almost no impact on BD-rate performance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34535"/>
          </a:xfrm>
        </p:spPr>
        <p:txBody>
          <a:bodyPr/>
          <a:lstStyle/>
          <a:p>
            <a:r>
              <a:rPr lang="en-US" altLang="zh-TW" dirty="0" smtClean="0"/>
              <a:t>Introduction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51520" y="1052736"/>
            <a:ext cx="8435280" cy="4980879"/>
          </a:xfrm>
        </p:spPr>
        <p:txBody>
          <a:bodyPr/>
          <a:lstStyle/>
          <a:p>
            <a:r>
              <a:rPr lang="en-US" dirty="0" smtClean="0"/>
              <a:t>DLT is signaled in PPS currently</a:t>
            </a:r>
          </a:p>
          <a:p>
            <a:pPr lvl="1"/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395536" y="1700808"/>
          <a:ext cx="3600400" cy="4320484"/>
        </p:xfrm>
        <a:graphic>
          <a:graphicData uri="http://schemas.openxmlformats.org/drawingml/2006/table">
            <a:tbl>
              <a:tblPr/>
              <a:tblGrid>
                <a:gridCol w="3600400"/>
              </a:tblGrid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pic_parameter_set_rbsp( 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	</a:t>
                      </a:r>
                      <a:r>
                        <a:rPr lang="en-US" sz="1800" b="1">
                          <a:latin typeface="Times New Roman"/>
                          <a:ea typeface="宋体"/>
                          <a:cs typeface="Times New Roman"/>
                        </a:rPr>
                        <a:t>…</a:t>
                      </a:r>
                      <a:endParaRPr lang="en-US" sz="1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 b="1">
                          <a:latin typeface="Times New Roman"/>
                          <a:ea typeface="宋体"/>
                          <a:cs typeface="Times New Roman"/>
                        </a:rPr>
                        <a:t>	pps_extension_flag</a:t>
                      </a:r>
                      <a:endParaRPr lang="en-US" sz="1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	if( pps_extension_flag 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		</a:t>
                      </a:r>
                      <a:r>
                        <a:rPr lang="en-GB" sz="1800">
                          <a:latin typeface="Times New Roman"/>
                          <a:ea typeface="宋体"/>
                          <a:cs typeface="Times New Roman"/>
                        </a:rPr>
                        <a:t>for ( i = 0; i &lt; 8; i++ ) </a:t>
                      </a:r>
                      <a:endParaRPr lang="en-US" sz="1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			</a:t>
                      </a:r>
                      <a:r>
                        <a:rPr lang="en-GB" sz="1800" b="1">
                          <a:latin typeface="Times New Roman"/>
                          <a:ea typeface="宋体"/>
                          <a:cs typeface="Times New Roman"/>
                        </a:rPr>
                        <a:t>pps_extension_type_flag</a:t>
                      </a:r>
                      <a:r>
                        <a:rPr lang="en-GB" sz="1800">
                          <a:latin typeface="Times New Roman"/>
                          <a:ea typeface="宋体"/>
                          <a:cs typeface="Times New Roman"/>
                        </a:rPr>
                        <a:t>[ i ]</a:t>
                      </a:r>
                      <a:endParaRPr lang="en-US" sz="1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		if( pps_extension_type_flag[ 0 ] 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			</a:t>
                      </a:r>
                      <a:r>
                        <a:rPr lang="en-US" sz="1800" b="1">
                          <a:latin typeface="Times New Roman"/>
                          <a:ea typeface="宋体"/>
                          <a:cs typeface="Times New Roman"/>
                        </a:rPr>
                        <a:t>poc_reset_info_present_flag</a:t>
                      </a:r>
                      <a:endParaRPr lang="en-US" sz="1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if( pps_extension_type_flag[ 2 ] )</a:t>
                      </a:r>
                      <a:endParaRPr lang="en-US" sz="1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pps_dlt_parameters( )</a:t>
                      </a:r>
                      <a:endParaRPr lang="en-US" sz="1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		if( pps_extension_type_flag[ 7 ] 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 b="1">
                          <a:latin typeface="Times New Roman"/>
                          <a:ea typeface="宋体"/>
                          <a:cs typeface="Times New Roman"/>
                        </a:rPr>
                        <a:t>			</a:t>
                      </a: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while( more_rbsp_data( ) 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 b="1">
                          <a:latin typeface="Times New Roman"/>
                          <a:ea typeface="宋体"/>
                          <a:cs typeface="Times New Roman"/>
                        </a:rPr>
                        <a:t>				pps_extension_data_flag</a:t>
                      </a:r>
                      <a:endParaRPr lang="en-US" sz="1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 b="1" dirty="0">
                          <a:latin typeface="Times New Roman"/>
                          <a:ea typeface="宋体"/>
                          <a:cs typeface="Times New Roman"/>
                        </a:rPr>
                        <a:t>	</a:t>
                      </a:r>
                      <a: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  <a:t>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4572000" y="1680436"/>
          <a:ext cx="4248472" cy="4628884"/>
        </p:xfrm>
        <a:graphic>
          <a:graphicData uri="http://schemas.openxmlformats.org/drawingml/2006/table">
            <a:tbl>
              <a:tblPr/>
              <a:tblGrid>
                <a:gridCol w="4248472"/>
              </a:tblGrid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pps_dlt_parameters</a:t>
                      </a:r>
                      <a:r>
                        <a:rPr lang="en-US" sz="14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( ) {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</a:t>
                      </a:r>
                      <a:r>
                        <a:rPr lang="en-US" sz="14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dlt_present_flag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if( dlt_present_flag ) {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</a:t>
                      </a:r>
                      <a:r>
                        <a:rPr lang="en-US" sz="14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pps_depth_layers_minus1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</a:t>
                      </a:r>
                      <a:r>
                        <a:rPr lang="en-US" sz="1400" b="1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pps_bit_depth_for_depth_views_minus8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for( i=0; i  &lt;= pps_depth_layers_minus1; i++ ) {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</a:t>
                      </a:r>
                      <a:r>
                        <a:rPr lang="en-US" sz="14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dlt_flag</a:t>
                      </a: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[ i ]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if( dlt_flag[ i ] ) {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	</a:t>
                      </a:r>
                      <a:r>
                        <a:rPr lang="en-US" sz="14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inter_view_dlt_pred_enable_flag</a:t>
                      </a: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[ i ]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	if( !inter_view_dlt_pred_enable_flag[ i ] )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		</a:t>
                      </a:r>
                      <a:r>
                        <a:rPr lang="en-US" sz="14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dlt_bit_map_rep_flag</a:t>
                      </a: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[ i ]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	if( dlt_bit_map_rep_flag[ i ] )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		for( j = 0; j  &lt;=  depthMaxValue; j++ )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			</a:t>
                      </a:r>
                      <a:r>
                        <a:rPr lang="en-US" sz="14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dlt_bit_map_flag</a:t>
                      </a: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[ i ][ j ]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	else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99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		entry_table( i )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}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}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}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}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Problem and solution 1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268761"/>
            <a:ext cx="8784976" cy="4764854"/>
          </a:xfrm>
        </p:spPr>
        <p:txBody>
          <a:bodyPr>
            <a:normAutofit/>
          </a:bodyPr>
          <a:lstStyle/>
          <a:p>
            <a:pPr hangingPunct="0"/>
            <a:r>
              <a:rPr lang="en-US" b="1" dirty="0" smtClean="0"/>
              <a:t>Problem </a:t>
            </a:r>
            <a:r>
              <a:rPr lang="en-US" b="1" dirty="0" smtClean="0"/>
              <a:t>1</a:t>
            </a:r>
            <a:r>
              <a:rPr lang="en-US" dirty="0" smtClean="0"/>
              <a:t>: </a:t>
            </a:r>
            <a:r>
              <a:rPr lang="en-US" dirty="0" err="1" smtClean="0"/>
              <a:t>inter_view_dlt_pred_enable_flag</a:t>
            </a:r>
            <a:r>
              <a:rPr lang="en-US" dirty="0" smtClean="0"/>
              <a:t>[ </a:t>
            </a:r>
            <a:r>
              <a:rPr lang="en-US" dirty="0" err="1" smtClean="0"/>
              <a:t>i</a:t>
            </a:r>
            <a:r>
              <a:rPr lang="en-US" dirty="0" smtClean="0"/>
              <a:t> </a:t>
            </a:r>
            <a:r>
              <a:rPr lang="en-US" dirty="0" smtClean="0"/>
              <a:t>]=1</a:t>
            </a:r>
            <a:r>
              <a:rPr lang="en-US" dirty="0" smtClean="0"/>
              <a:t>, </a:t>
            </a:r>
            <a:endParaRPr lang="en-US" dirty="0" smtClean="0"/>
          </a:p>
          <a:p>
            <a:pPr lvl="1" hangingPunct="0"/>
            <a:r>
              <a:rPr lang="en-US" dirty="0" smtClean="0"/>
              <a:t>the </a:t>
            </a:r>
            <a:r>
              <a:rPr lang="en-US" dirty="0" err="1" smtClean="0"/>
              <a:t>i-th</a:t>
            </a:r>
            <a:r>
              <a:rPr lang="en-US" dirty="0" smtClean="0"/>
              <a:t> DLT is predicted from </a:t>
            </a:r>
            <a:r>
              <a:rPr lang="en-US" dirty="0" smtClean="0"/>
              <a:t>0-th DLT, </a:t>
            </a:r>
          </a:p>
          <a:p>
            <a:pPr lvl="1" hangingPunct="0"/>
            <a:r>
              <a:rPr lang="en-US" dirty="0" smtClean="0"/>
              <a:t>but </a:t>
            </a:r>
            <a:r>
              <a:rPr lang="en-US" dirty="0" smtClean="0"/>
              <a:t>if </a:t>
            </a:r>
            <a:r>
              <a:rPr lang="en-US" dirty="0" err="1" smtClean="0"/>
              <a:t>dlt_flag</a:t>
            </a:r>
            <a:r>
              <a:rPr lang="en-US" dirty="0" smtClean="0"/>
              <a:t>[0]=0 </a:t>
            </a:r>
            <a:r>
              <a:rPr lang="en-US" dirty="0" smtClean="0"/>
              <a:t> (the </a:t>
            </a:r>
            <a:r>
              <a:rPr lang="en-US" dirty="0" smtClean="0"/>
              <a:t>0-th DLT is a </a:t>
            </a:r>
            <a:r>
              <a:rPr lang="en-US" dirty="0" smtClean="0"/>
              <a:t>non-existed </a:t>
            </a:r>
            <a:r>
              <a:rPr lang="en-US" dirty="0" smtClean="0"/>
              <a:t>DLT) or </a:t>
            </a:r>
            <a:r>
              <a:rPr lang="en-US" dirty="0" err="1" smtClean="0"/>
              <a:t>i</a:t>
            </a:r>
            <a:r>
              <a:rPr lang="en-US" dirty="0" smtClean="0"/>
              <a:t>=0 (predicted from itself ?).</a:t>
            </a:r>
            <a:endParaRPr lang="en-US" dirty="0" smtClean="0"/>
          </a:p>
          <a:p>
            <a:pPr hangingPunct="0"/>
            <a:r>
              <a:rPr lang="en-US" b="1" dirty="0" smtClean="0"/>
              <a:t>Solution 1:</a:t>
            </a:r>
            <a:r>
              <a:rPr lang="en-US" dirty="0" smtClean="0"/>
              <a:t> </a:t>
            </a:r>
            <a:r>
              <a:rPr lang="en-US" dirty="0" smtClean="0"/>
              <a:t>adding one </a:t>
            </a:r>
            <a:r>
              <a:rPr lang="en-US" dirty="0" smtClean="0"/>
              <a:t>condition before signaling </a:t>
            </a:r>
            <a:r>
              <a:rPr lang="en-US" dirty="0" err="1" smtClean="0"/>
              <a:t>inter_view_dlt_pred_enable_flag</a:t>
            </a:r>
            <a:r>
              <a:rPr lang="en-US" dirty="0" smtClean="0"/>
              <a:t>[ </a:t>
            </a:r>
            <a:r>
              <a:rPr lang="en-US" dirty="0" err="1" smtClean="0"/>
              <a:t>i</a:t>
            </a:r>
            <a:r>
              <a:rPr lang="en-US" dirty="0" smtClean="0"/>
              <a:t> ]. </a:t>
            </a:r>
            <a:endParaRPr 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233412" y="4991516"/>
          <a:ext cx="6624736" cy="1152128"/>
        </p:xfrm>
        <a:graphic>
          <a:graphicData uri="http://schemas.openxmlformats.org/drawingml/2006/table">
            <a:tbl>
              <a:tblPr/>
              <a:tblGrid>
                <a:gridCol w="6624736"/>
              </a:tblGrid>
              <a:tr h="57606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000" b="1" dirty="0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			  </a:t>
                      </a:r>
                      <a:r>
                        <a:rPr lang="en-US" sz="2000" dirty="0" smtClean="0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if(</a:t>
                      </a:r>
                      <a:r>
                        <a:rPr lang="en-US" sz="2000" dirty="0" err="1" smtClean="0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i</a:t>
                      </a:r>
                      <a:r>
                        <a:rPr lang="en-US" sz="2000" dirty="0" smtClean="0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!=0 &amp;&amp; </a:t>
                      </a:r>
                      <a:r>
                        <a:rPr lang="en-US" sz="2000" dirty="0" err="1" smtClean="0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dlt_flag</a:t>
                      </a:r>
                      <a:r>
                        <a:rPr lang="en-US" sz="2000" dirty="0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[ 0 ])  </a:t>
                      </a:r>
                      <a:endParaRPr lang="en-US" sz="2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000" b="1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				    </a:t>
                      </a:r>
                      <a:r>
                        <a:rPr lang="en-US" sz="2000" b="1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inter_view_dlt_pred_enable_flag</a:t>
                      </a:r>
                      <a:r>
                        <a:rPr lang="en-US" sz="2000" b="1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[ </a:t>
                      </a:r>
                      <a:r>
                        <a:rPr lang="en-US" sz="2000" b="1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i</a:t>
                      </a:r>
                      <a:r>
                        <a:rPr lang="en-US" sz="2000" b="1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 ]</a:t>
                      </a:r>
                      <a:endParaRPr lang="en-US" sz="2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836862"/>
          </a:xfrm>
        </p:spPr>
        <p:txBody>
          <a:bodyPr/>
          <a:lstStyle/>
          <a:p>
            <a:r>
              <a:rPr lang="en-US" dirty="0" smtClean="0"/>
              <a:t>Solution </a:t>
            </a:r>
            <a:r>
              <a:rPr lang="en-US" dirty="0" smtClean="0"/>
              <a:t>1 based on HTM10.0r1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242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64974"/>
            <a:ext cx="8892480" cy="3120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34535"/>
          </a:xfrm>
        </p:spPr>
        <p:txBody>
          <a:bodyPr/>
          <a:lstStyle/>
          <a:p>
            <a:r>
              <a:rPr lang="en-CA" dirty="0" smtClean="0"/>
              <a:t>Problem and solution 2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980729"/>
            <a:ext cx="8686800" cy="5052886"/>
          </a:xfrm>
        </p:spPr>
        <p:txBody>
          <a:bodyPr>
            <a:normAutofit/>
          </a:bodyPr>
          <a:lstStyle/>
          <a:p>
            <a:r>
              <a:rPr lang="en-US" b="1" dirty="0" smtClean="0"/>
              <a:t>Problem 2</a:t>
            </a:r>
            <a:r>
              <a:rPr lang="en-US" dirty="0" smtClean="0"/>
              <a:t>: pps_bit_depth_for_depth_views_minus8 is signaled in PPS. bit_depth_luma_minus8 is signaled in SPS. What if these two syntax elements are different?</a:t>
            </a:r>
          </a:p>
          <a:p>
            <a:pPr hangingPunct="0"/>
            <a:r>
              <a:rPr lang="en-US" b="1" dirty="0" smtClean="0"/>
              <a:t>Solution 2</a:t>
            </a:r>
            <a:r>
              <a:rPr lang="en-US" dirty="0" smtClean="0"/>
              <a:t>: pps_bit_depth_for_depth_views_minus8 in PPS must be the same to bit_depth_luma_minus8 in SPS.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8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Problem </a:t>
            </a:r>
            <a:r>
              <a:rPr lang="en-CA" dirty="0" smtClean="0"/>
              <a:t>and solution 3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96752"/>
            <a:ext cx="5616624" cy="5328591"/>
          </a:xfrm>
        </p:spPr>
        <p:txBody>
          <a:bodyPr>
            <a:normAutofit/>
          </a:bodyPr>
          <a:lstStyle/>
          <a:p>
            <a:pPr hangingPunct="0"/>
            <a:r>
              <a:rPr lang="en-US" b="1" dirty="0" smtClean="0"/>
              <a:t>Problem 3</a:t>
            </a:r>
            <a:r>
              <a:rPr lang="en-US" dirty="0" smtClean="0"/>
              <a:t>:  </a:t>
            </a:r>
            <a:r>
              <a:rPr lang="en-US" dirty="0" smtClean="0"/>
              <a:t>Redundant signaling</a:t>
            </a:r>
            <a:endParaRPr lang="en-US" dirty="0" smtClean="0"/>
          </a:p>
          <a:p>
            <a:pPr lvl="1" hangingPunct="0"/>
            <a:r>
              <a:rPr lang="en-US" dirty="0" smtClean="0"/>
              <a:t>DLT is signaled for 3 texture views T0, T1, T2, individually which is obviously redundant.</a:t>
            </a:r>
          </a:p>
          <a:p>
            <a:pPr hangingPunct="0"/>
            <a:r>
              <a:rPr lang="en-US" dirty="0" smtClean="0"/>
              <a:t>Solution 3:</a:t>
            </a:r>
          </a:p>
          <a:p>
            <a:pPr lvl="1" hangingPunct="0"/>
            <a:r>
              <a:rPr lang="en-US" dirty="0" smtClean="0"/>
              <a:t>DLT is not signaled </a:t>
            </a:r>
            <a:r>
              <a:rPr lang="en-US" dirty="0" smtClean="0"/>
              <a:t>in </a:t>
            </a:r>
            <a:r>
              <a:rPr lang="en-US" dirty="0" smtClean="0"/>
              <a:t>texture.</a:t>
            </a:r>
            <a:endParaRPr 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201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20161" name="Object 1"/>
          <p:cNvGraphicFramePr>
            <a:graphicFrameLocks noChangeAspect="1"/>
          </p:cNvGraphicFramePr>
          <p:nvPr/>
        </p:nvGraphicFramePr>
        <p:xfrm>
          <a:off x="5748602" y="2132856"/>
          <a:ext cx="3359902" cy="4034381"/>
        </p:xfrm>
        <a:graphic>
          <a:graphicData uri="http://schemas.openxmlformats.org/presentationml/2006/ole">
            <p:oleObj spid="_x0000_s220161" name="Visio" r:id="rId3" imgW="5506545" imgH="6622685" progId="Visio.Drawing.11">
              <p:embed/>
            </p:oleObj>
          </a:graphicData>
        </a:graphic>
      </p:graphicFrame>
      <p:sp>
        <p:nvSpPr>
          <p:cNvPr id="17" name="矩形 16"/>
          <p:cNvSpPr/>
          <p:nvPr/>
        </p:nvSpPr>
        <p:spPr>
          <a:xfrm>
            <a:off x="5786446" y="2357430"/>
            <a:ext cx="571504" cy="3571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5786446" y="2357430"/>
            <a:ext cx="571504" cy="35719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V="1">
            <a:off x="5786446" y="2357430"/>
            <a:ext cx="571504" cy="35719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7029467" y="2357430"/>
            <a:ext cx="571504" cy="3571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7029467" y="2357430"/>
            <a:ext cx="571504" cy="35719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7029467" y="2357430"/>
            <a:ext cx="571504" cy="35719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8458227" y="2357430"/>
            <a:ext cx="571504" cy="3571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直接连接符 27"/>
          <p:cNvCxnSpPr/>
          <p:nvPr/>
        </p:nvCxnSpPr>
        <p:spPr>
          <a:xfrm>
            <a:off x="8458227" y="2357430"/>
            <a:ext cx="571504" cy="35719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8458227" y="2357430"/>
            <a:ext cx="571504" cy="35719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4" grpId="0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Solution </a:t>
            </a:r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252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381780"/>
            <a:ext cx="8748464" cy="3069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1573043" y="2357430"/>
            <a:ext cx="59979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 </a:t>
            </a:r>
          </a:p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for your attention</a:t>
            </a:r>
            <a:endParaRPr lang="zh-CN" alt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00562" y="5286388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Thanks for </a:t>
            </a:r>
            <a:r>
              <a:rPr lang="en-US" dirty="0" err="1" smtClean="0"/>
              <a:t>HiSilicon’s</a:t>
            </a:r>
            <a:r>
              <a:rPr lang="en-US" dirty="0" smtClean="0"/>
              <a:t> </a:t>
            </a:r>
            <a:r>
              <a:rPr lang="en-US" dirty="0" smtClean="0"/>
              <a:t>crosschecking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910</TotalTime>
  <Words>337</Words>
  <Application>Microsoft Office PowerPoint</Application>
  <PresentationFormat>全屏显示(4:3)</PresentationFormat>
  <Paragraphs>84</Paragraphs>
  <Slides>9</Slides>
  <Notes>3</Notes>
  <HiddenSlides>0</HiddenSlides>
  <MMClips>0</MMClips>
  <ScaleCrop>false</ScaleCrop>
  <HeadingPairs>
    <vt:vector size="6" baseType="variant">
      <vt:variant>
        <vt:lpstr>主题</vt:lpstr>
      </vt:variant>
      <vt:variant>
        <vt:i4>8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Visio</vt:lpstr>
      <vt:lpstr>幻灯片 1</vt:lpstr>
      <vt:lpstr>Overall summary</vt:lpstr>
      <vt:lpstr>Introduction</vt:lpstr>
      <vt:lpstr>Problem and solution 1</vt:lpstr>
      <vt:lpstr>Experimental results</vt:lpstr>
      <vt:lpstr>Problem and solution 2</vt:lpstr>
      <vt:lpstr>Problem and solution 3</vt:lpstr>
      <vt:lpstr>Experimental results</vt:lpstr>
      <vt:lpstr>幻灯片 9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 - </cp:lastModifiedBy>
  <cp:revision>94</cp:revision>
  <dcterms:created xsi:type="dcterms:W3CDTF">2014-03-11T04:25:26Z</dcterms:created>
  <dcterms:modified xsi:type="dcterms:W3CDTF">2014-03-28T15:21:48Z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2091737543</vt:i4>
  </property>
  <property fmtid="{D5CDD505-2E9C-101B-9397-08002B2CF9AE}" pid="3" name="_NewReviewCycle">
    <vt:lpwstr/>
  </property>
  <property fmtid="{D5CDD505-2E9C-101B-9397-08002B2CF9AE}" pid="4" name="_EmailSubject">
    <vt:lpwstr>Latest version for my PPT</vt:lpwstr>
  </property>
  <property fmtid="{D5CDD505-2E9C-101B-9397-08002B2CF9AE}" pid="5" name="_AuthorEmail">
    <vt:lpwstr>Kai.Zhang@mediatek.com</vt:lpwstr>
  </property>
  <property fmtid="{D5CDD505-2E9C-101B-9397-08002B2CF9AE}" pid="6" name="_AuthorEmailDisplayName">
    <vt:lpwstr>Kai Zhang (张凯)</vt:lpwstr>
  </property>
  <property fmtid="{D5CDD505-2E9C-101B-9397-08002B2CF9AE}" pid="7" name="_PreviousAdHocReviewCycleID">
    <vt:i4>-1701226681</vt:i4>
  </property>
</Properties>
</file>