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71" r:id="rId10"/>
    <p:sldId id="274" r:id="rId11"/>
    <p:sldId id="287" r:id="rId12"/>
    <p:sldId id="288" r:id="rId13"/>
    <p:sldId id="289" r:id="rId14"/>
    <p:sldId id="276" r:id="rId15"/>
    <p:sldId id="290" r:id="rId16"/>
    <p:sldId id="285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JCT3V-H0091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JCT3V-H0091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JCT3V-H0091: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On DLT </a:t>
            </a:r>
            <a:r>
              <a:rPr lang="en-CA" sz="4400" b="1" dirty="0" err="1" smtClean="0"/>
              <a:t>signaling</a:t>
            </a:r>
            <a:r>
              <a:rPr lang="en-CA" sz="4400" b="1" dirty="0" smtClean="0"/>
              <a:t>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4980879"/>
          </a:xfrm>
        </p:spPr>
        <p:txBody>
          <a:bodyPr/>
          <a:lstStyle/>
          <a:p>
            <a:r>
              <a:rPr lang="en-US" dirty="0" smtClean="0"/>
              <a:t>DLT is signaled in PPS currently</a:t>
            </a:r>
          </a:p>
          <a:p>
            <a:pPr lvl="1"/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6" y="1700808"/>
          <a:ext cx="3600400" cy="4320484"/>
        </p:xfrm>
        <a:graphic>
          <a:graphicData uri="http://schemas.openxmlformats.org/drawingml/2006/table">
            <a:tbl>
              <a:tblPr/>
              <a:tblGrid>
                <a:gridCol w="3600400"/>
              </a:tblGrid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pic_parameter_set_rbsp(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…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pps_extension_flag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if( pps_extension_flag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800">
                          <a:latin typeface="Times New Roman"/>
                          <a:ea typeface="宋体"/>
                          <a:cs typeface="Times New Roman"/>
                        </a:rPr>
                        <a:t>for ( i = 0; i &lt; 8; i++ ) 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800" b="1">
                          <a:latin typeface="Times New Roman"/>
                          <a:ea typeface="宋体"/>
                          <a:cs typeface="Times New Roman"/>
                        </a:rPr>
                        <a:t>pps_extension_type_flag</a:t>
                      </a:r>
                      <a:r>
                        <a:rPr lang="en-GB" sz="1800"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if( pps_extension_type_flag[ 0 ]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poc_reset_info_present_flag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if( pps_extension_type_flag[ 2 ] )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pps_dlt_parameters( )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	if( pps_extension_type_flag[ 7 ]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while( more_rbsp_data( )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			pps_extension_data_flag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572000" y="1680436"/>
          <a:ext cx="4248472" cy="4628884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pps_dlt_parameters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( ) {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dlt_present_flag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if( dlt_present_flag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pps_depth_layers_minus1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US" sz="14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pps_bit_depth_for_depth_views_minus8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for( i=0; i  &lt;= pps_depth_layers_minus1; i++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if( dlt_flag[ i ]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inter_view_dlt_pred_enable_flag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if( !inter_view_dlt_pred_enable_flag[ i ] 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dlt_bit_map_rep_flag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if( dlt_bit_map_rep_flag[ i ] 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for( j = 0; j  &lt;=  depthMaxValue; j++ 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	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dlt_bit_map_flag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 i ][ j 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else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entry_table( i 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39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1"/>
            <a:ext cx="8784976" cy="4764854"/>
          </a:xfrm>
        </p:spPr>
        <p:txBody>
          <a:bodyPr>
            <a:normAutofit/>
          </a:bodyPr>
          <a:lstStyle/>
          <a:p>
            <a:r>
              <a:rPr lang="en-US" dirty="0" smtClean="0"/>
              <a:t>There are several problems to be fixed</a:t>
            </a:r>
          </a:p>
          <a:p>
            <a:pPr hangingPunct="0"/>
            <a:r>
              <a:rPr lang="en-US" b="1" i="1" dirty="0" smtClean="0"/>
              <a:t>Issue</a:t>
            </a:r>
            <a:r>
              <a:rPr lang="x-none" b="1" i="1" dirty="0" smtClean="0"/>
              <a:t> 1</a:t>
            </a:r>
            <a:endParaRPr lang="en-US" b="1" i="1" dirty="0" smtClean="0"/>
          </a:p>
          <a:p>
            <a:pPr lvl="1" hangingPunct="0"/>
            <a:r>
              <a:rPr lang="en-US" b="1" dirty="0" smtClean="0"/>
              <a:t>Problem</a:t>
            </a:r>
            <a:r>
              <a:rPr lang="en-US" dirty="0" smtClean="0"/>
              <a:t>: If </a:t>
            </a:r>
            <a:r>
              <a:rPr lang="en-US" dirty="0" err="1" smtClean="0"/>
              <a:t>dlt_flag</a:t>
            </a:r>
            <a:r>
              <a:rPr lang="en-US" dirty="0" smtClean="0"/>
              <a:t>[ 0 ] is 0 but </a:t>
            </a:r>
            <a:r>
              <a:rPr lang="en-US" dirty="0" err="1" smtClean="0"/>
              <a:t>inter_view_dlt_pred_enable_flag</a:t>
            </a:r>
            <a:r>
              <a:rPr lang="en-US" dirty="0" smtClean="0"/>
              <a:t>[ </a:t>
            </a:r>
            <a:r>
              <a:rPr lang="en-US" dirty="0" err="1" smtClean="0"/>
              <a:t>i</a:t>
            </a:r>
            <a:r>
              <a:rPr lang="en-US" dirty="0" smtClean="0"/>
              <a:t> ] with </a:t>
            </a:r>
            <a:r>
              <a:rPr lang="en-US" dirty="0" err="1" smtClean="0"/>
              <a:t>i</a:t>
            </a:r>
            <a:r>
              <a:rPr lang="en-US" dirty="0" smtClean="0"/>
              <a:t> &gt; 0 is 1, the </a:t>
            </a:r>
            <a:r>
              <a:rPr lang="en-US" dirty="0" err="1" smtClean="0"/>
              <a:t>i-th</a:t>
            </a:r>
            <a:r>
              <a:rPr lang="en-US" dirty="0" smtClean="0"/>
              <a:t> DLT is predicted from a non-existed DLT.</a:t>
            </a:r>
          </a:p>
          <a:p>
            <a:pPr lvl="1" hangingPunct="0"/>
            <a:r>
              <a:rPr lang="en-US" b="1" dirty="0" smtClean="0"/>
              <a:t>Solution :</a:t>
            </a:r>
            <a:r>
              <a:rPr lang="en-US" dirty="0" smtClean="0"/>
              <a:t> A DLT cannot be predicted from a non-exited DLT.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43608" y="4797152"/>
          <a:ext cx="6624736" cy="1152128"/>
        </p:xfrm>
        <a:graphic>
          <a:graphicData uri="http://schemas.openxmlformats.org/drawingml/2006/table">
            <a:tbl>
              <a:tblPr/>
              <a:tblGrid>
                <a:gridCol w="6624736"/>
              </a:tblGrid>
              <a:tr h="57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			  </a:t>
                      </a:r>
                      <a:r>
                        <a:rPr lang="en-US" sz="2000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if(</a:t>
                      </a:r>
                      <a:r>
                        <a:rPr lang="en-US" sz="2000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dlt_flag</a:t>
                      </a:r>
                      <a:r>
                        <a:rPr lang="en-US" sz="2000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[ 0 ])  </a:t>
                      </a:r>
                      <a:endParaRPr lang="en-US" sz="2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0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    </a:t>
                      </a:r>
                      <a:r>
                        <a:rPr lang="en-US" sz="20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inter_view_dlt_pred_enable_flag</a:t>
                      </a:r>
                      <a:r>
                        <a:rPr lang="en-US" sz="20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US" sz="20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</a:t>
                      </a:r>
                      <a:r>
                        <a:rPr lang="en-US" sz="20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</a:t>
                      </a:r>
                      <a:endParaRPr lang="en-US" sz="2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34535"/>
          </a:xfrm>
        </p:spPr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80729"/>
            <a:ext cx="8686800" cy="5052886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Issue 2</a:t>
            </a:r>
          </a:p>
          <a:p>
            <a:pPr lvl="1"/>
            <a:r>
              <a:rPr lang="en-US" b="1" dirty="0" smtClean="0"/>
              <a:t>Problem</a:t>
            </a:r>
            <a:r>
              <a:rPr lang="en-US" dirty="0" smtClean="0"/>
              <a:t>: pps_bit_depth_for_depth_views_minus8 is signaled in PPS. bit_depth_luma_minus8 is signaled in SPS. What if these two syntax elements are different?</a:t>
            </a:r>
          </a:p>
          <a:p>
            <a:pPr lvl="1" hangingPunct="0"/>
            <a:r>
              <a:rPr lang="en-US" b="1" dirty="0" smtClean="0"/>
              <a:t>Solution</a:t>
            </a:r>
            <a:r>
              <a:rPr lang="en-US" dirty="0" smtClean="0"/>
              <a:t>: Bit-depth for samples signaled anywhere in a video sequence must be consistent. pps_bit_depth_for_depth_views_minus8 in PPS must be the same to bit_depth_luma_minus8 in SPS.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2"/>
            <a:ext cx="5616624" cy="5328591"/>
          </a:xfrm>
        </p:spPr>
        <p:txBody>
          <a:bodyPr>
            <a:normAutofit/>
          </a:bodyPr>
          <a:lstStyle/>
          <a:p>
            <a:pPr hangingPunct="0"/>
            <a:r>
              <a:rPr lang="en-US" b="1" i="1" dirty="0" smtClean="0"/>
              <a:t>Issue 3</a:t>
            </a:r>
          </a:p>
          <a:p>
            <a:pPr lvl="1" hangingPunct="0"/>
            <a:r>
              <a:rPr lang="en-US" b="1" dirty="0" smtClean="0"/>
              <a:t>Problem</a:t>
            </a:r>
            <a:r>
              <a:rPr lang="en-US" dirty="0" smtClean="0"/>
              <a:t>:  Redundancy signaling</a:t>
            </a:r>
          </a:p>
          <a:p>
            <a:pPr lvl="2" hangingPunct="0"/>
            <a:r>
              <a:rPr lang="en-US" dirty="0" smtClean="0"/>
              <a:t>There are 4 PPS signaled totally when there are 3 views. </a:t>
            </a:r>
          </a:p>
          <a:p>
            <a:pPr lvl="3" hangingPunct="0"/>
            <a:r>
              <a:rPr lang="en-US" dirty="0" smtClean="0"/>
              <a:t>Three for texture views: T0, T1 and T2, individually.</a:t>
            </a:r>
          </a:p>
          <a:p>
            <a:pPr lvl="3" hangingPunct="0"/>
            <a:r>
              <a:rPr lang="en-US" dirty="0" smtClean="0"/>
              <a:t>One is shared by depth views: D0, D1 and D2, together. </a:t>
            </a:r>
          </a:p>
          <a:p>
            <a:pPr lvl="2" hangingPunct="0"/>
            <a:r>
              <a:rPr lang="en-US" dirty="0" smtClean="0"/>
              <a:t>Therefore, 4 copies of the same content of DLT will be signaled in the 4 PPSs repeatedly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0161" name="Object 1"/>
          <p:cNvGraphicFramePr>
            <a:graphicFrameLocks noChangeAspect="1"/>
          </p:cNvGraphicFramePr>
          <p:nvPr/>
        </p:nvGraphicFramePr>
        <p:xfrm>
          <a:off x="5748602" y="2132856"/>
          <a:ext cx="3359902" cy="4034381"/>
        </p:xfrm>
        <a:graphic>
          <a:graphicData uri="http://schemas.openxmlformats.org/presentationml/2006/ole">
            <p:oleObj spid="_x0000_s220161" name="Visio" r:id="rId3" imgW="5506545" imgH="662268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4464496" cy="4289481"/>
          </a:xfrm>
        </p:spPr>
        <p:txBody>
          <a:bodyPr>
            <a:normAutofit/>
          </a:bodyPr>
          <a:lstStyle/>
          <a:p>
            <a:pPr lvl="0" hangingPunct="0"/>
            <a:r>
              <a:rPr lang="en-US" b="1" dirty="0" smtClean="0"/>
              <a:t>Solution: </a:t>
            </a:r>
            <a:r>
              <a:rPr lang="en-US" dirty="0" smtClean="0"/>
              <a:t>DLT is not signaled in a PPS used by texture.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9137" name="Object 1"/>
          <p:cNvGraphicFramePr>
            <a:graphicFrameLocks noChangeAspect="1"/>
          </p:cNvGraphicFramePr>
          <p:nvPr/>
        </p:nvGraphicFramePr>
        <p:xfrm>
          <a:off x="4860032" y="1484784"/>
          <a:ext cx="4104456" cy="4934572"/>
        </p:xfrm>
        <a:graphic>
          <a:graphicData uri="http://schemas.openxmlformats.org/presentationml/2006/ole">
            <p:oleObj spid="_x0000_s219137" name="Visio" r:id="rId3" imgW="5506545" imgH="662268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Solution to issue 1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242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889175"/>
            <a:ext cx="9108504" cy="319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to issue 3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280716"/>
            <a:ext cx="9036496" cy="317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828</TotalTime>
  <Words>215</Words>
  <Application>Microsoft Office PowerPoint</Application>
  <PresentationFormat>全屏显示(4:3)</PresentationFormat>
  <Paragraphs>72</Paragraphs>
  <Slides>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Introduction</vt:lpstr>
      <vt:lpstr>Proposed</vt:lpstr>
      <vt:lpstr>Proposed method (Cont.)</vt:lpstr>
      <vt:lpstr>Proposed method (Cont.)</vt:lpstr>
      <vt:lpstr>Proposed method (Cont.)</vt:lpstr>
      <vt:lpstr>Experimental results</vt:lpstr>
      <vt:lpstr>Experimental results</vt:lpstr>
      <vt:lpstr>幻灯片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43</cp:revision>
  <dcterms:created xsi:type="dcterms:W3CDTF">2014-03-11T04:25:26Z</dcterms:created>
  <dcterms:modified xsi:type="dcterms:W3CDTF">2014-03-21T10:11:21Z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