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7"/>
  </p:notesMasterIdLst>
  <p:handoutMasterIdLst>
    <p:handoutMasterId r:id="rId18"/>
  </p:handoutMasterIdLst>
  <p:sldIdLst>
    <p:sldId id="272" r:id="rId9"/>
    <p:sldId id="271" r:id="rId10"/>
    <p:sldId id="292" r:id="rId11"/>
    <p:sldId id="293" r:id="rId12"/>
    <p:sldId id="274" r:id="rId13"/>
    <p:sldId id="287" r:id="rId14"/>
    <p:sldId id="276" r:id="rId15"/>
    <p:sldId id="285" r:id="rId1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422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JCT3V-H0090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6084168" y="6095037"/>
            <a:ext cx="2160240" cy="541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l" defTabSz="457200" rtl="0" eaLnBrk="1" latinLnBrk="0" hangingPunct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Font typeface="Wingdings" charset="2"/>
              <a:buNone/>
            </a:pPr>
            <a:r>
              <a:rPr lang="en-CA" altLang="en-US" sz="1800" kern="1200" spc="-150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8th Meeting: Valencia, ES, 29 March – 4 April 2014</a:t>
            </a:r>
            <a:endParaRPr lang="en-US" altLang="en-US" sz="1800" kern="1200" spc="-150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JCT3V-H0090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827584" y="4233563"/>
            <a:ext cx="7859216" cy="2329101"/>
          </a:xfrm>
        </p:spPr>
        <p:txBody>
          <a:bodyPr/>
          <a:lstStyle/>
          <a:p>
            <a:r>
              <a:rPr lang="en-US" dirty="0" smtClean="0"/>
              <a:t>Kai Zhang, Jicheng An, Xianguo Zhang, Han Huang, </a:t>
            </a:r>
            <a:r>
              <a:rPr lang="en-US" dirty="0" err="1" smtClean="0"/>
              <a:t>Jian</a:t>
            </a:r>
            <a:r>
              <a:rPr lang="en-US" dirty="0" smtClean="0"/>
              <a:t>-Liang Lin, Shawmin Lei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107504" y="2348880"/>
            <a:ext cx="8712968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 defTabSz="457200">
              <a:lnSpc>
                <a:spcPct val="80000"/>
              </a:lnSpc>
              <a:spcBef>
                <a:spcPct val="0"/>
              </a:spcBef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JCT3V-H0090: </a:t>
            </a: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CA" sz="4400" b="1" dirty="0" smtClean="0"/>
              <a:t> </a:t>
            </a:r>
            <a:r>
              <a:rPr lang="en-CA" sz="4400" b="1" dirty="0" smtClean="0"/>
              <a:t>Simplification on </a:t>
            </a:r>
            <a:r>
              <a:rPr lang="en-CA" sz="4400" b="1" dirty="0" smtClean="0"/>
              <a:t>illumination compensation for 3D-HEVC</a:t>
            </a: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34535"/>
          </a:xfrm>
        </p:spPr>
        <p:txBody>
          <a:bodyPr/>
          <a:lstStyle/>
          <a:p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4980879"/>
          </a:xfrm>
        </p:spPr>
        <p:txBody>
          <a:bodyPr>
            <a:normAutofit/>
          </a:bodyPr>
          <a:lstStyle/>
          <a:p>
            <a:r>
              <a:rPr lang="en-US" dirty="0" smtClean="0"/>
              <a:t>Illumination compensation (IC) to compensate the difference of illumination intensity</a:t>
            </a:r>
          </a:p>
          <a:p>
            <a:pPr lvl="1"/>
            <a:r>
              <a:rPr lang="en-US" dirty="0" smtClean="0"/>
              <a:t>When IC is applied, the prediction value </a:t>
            </a:r>
            <a:r>
              <a:rPr lang="en-US" i="1" dirty="0" smtClean="0"/>
              <a:t>y</a:t>
            </a:r>
            <a:r>
              <a:rPr lang="en-US" dirty="0" smtClean="0"/>
              <a:t> is calculated as </a:t>
            </a:r>
            <a:r>
              <a:rPr lang="en-US" i="1" dirty="0" smtClean="0"/>
              <a:t>y</a:t>
            </a:r>
            <a:r>
              <a:rPr lang="en-US" dirty="0" smtClean="0"/>
              <a:t> = </a:t>
            </a:r>
            <a:r>
              <a:rPr lang="en-US" i="1" dirty="0" err="1" smtClean="0"/>
              <a:t>a∙x</a:t>
            </a:r>
            <a:r>
              <a:rPr lang="en-US" dirty="0" err="1" smtClean="0"/>
              <a:t>+</a:t>
            </a:r>
            <a:r>
              <a:rPr lang="en-US" i="1" dirty="0" err="1" smtClean="0"/>
              <a:t>b</a:t>
            </a:r>
            <a:endParaRPr lang="en-US" i="1" dirty="0" smtClean="0"/>
          </a:p>
          <a:p>
            <a:pPr lvl="1"/>
            <a:r>
              <a:rPr lang="en-US" i="1" dirty="0" smtClean="0"/>
              <a:t>a</a:t>
            </a:r>
            <a:r>
              <a:rPr lang="en-US" dirty="0" smtClean="0"/>
              <a:t> and </a:t>
            </a:r>
            <a:r>
              <a:rPr lang="en-US" i="1" dirty="0" smtClean="0"/>
              <a:t>b</a:t>
            </a:r>
            <a:r>
              <a:rPr lang="en-US" dirty="0" smtClean="0"/>
              <a:t> are trained with the neighboring </a:t>
            </a:r>
            <a:r>
              <a:rPr lang="en-US" dirty="0" err="1" smtClean="0"/>
              <a:t>rec</a:t>
            </a:r>
            <a:r>
              <a:rPr lang="en-US" dirty="0" smtClean="0"/>
              <a:t>-samples of the current block and the reference block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0593" name="Object 1"/>
          <p:cNvGraphicFramePr>
            <a:graphicFrameLocks noChangeAspect="1"/>
          </p:cNvGraphicFramePr>
          <p:nvPr/>
        </p:nvGraphicFramePr>
        <p:xfrm>
          <a:off x="1758559" y="4005064"/>
          <a:ext cx="5333721" cy="2924944"/>
        </p:xfrm>
        <a:graphic>
          <a:graphicData uri="http://schemas.openxmlformats.org/presentationml/2006/ole">
            <p:oleObj spid="_x0000_s110593" name="Visio" r:id="rId3" imgW="6178677" imgH="3379788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Introduction (Cont.)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764854"/>
          </a:xfrm>
        </p:spPr>
        <p:txBody>
          <a:bodyPr/>
          <a:lstStyle/>
          <a:p>
            <a:r>
              <a:rPr lang="en-US" dirty="0" smtClean="0"/>
              <a:t>In the training process, (</a:t>
            </a:r>
            <a:r>
              <a:rPr lang="en-US" i="1" dirty="0" smtClean="0"/>
              <a:t>x</a:t>
            </a:r>
            <a:r>
              <a:rPr lang="en-US" i="1" baseline="-25000" dirty="0" smtClean="0"/>
              <a:t>i</a:t>
            </a:r>
            <a:r>
              <a:rPr lang="en-US" dirty="0" smtClean="0"/>
              <a:t> , </a:t>
            </a:r>
            <a:r>
              <a:rPr lang="en-US" i="1" dirty="0" err="1" smtClean="0"/>
              <a:t>y</a:t>
            </a:r>
            <a:r>
              <a:rPr lang="en-US" i="1" baseline="-25000" dirty="0" err="1" smtClean="0"/>
              <a:t>i</a:t>
            </a:r>
            <a:r>
              <a:rPr lang="en-US" dirty="0" smtClean="0"/>
              <a:t> ) are treated as a training pair. </a:t>
            </a:r>
          </a:p>
          <a:p>
            <a:pPr lvl="1"/>
            <a:r>
              <a:rPr lang="en-US" dirty="0" smtClean="0"/>
              <a:t>Only one of two adjacent samples are involved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252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25281" name="Object 1"/>
          <p:cNvGraphicFramePr>
            <a:graphicFrameLocks noChangeAspect="1"/>
          </p:cNvGraphicFramePr>
          <p:nvPr/>
        </p:nvGraphicFramePr>
        <p:xfrm>
          <a:off x="323528" y="2780927"/>
          <a:ext cx="8767477" cy="4392489"/>
        </p:xfrm>
        <a:graphic>
          <a:graphicData uri="http://schemas.openxmlformats.org/presentationml/2006/ole">
            <p:oleObj spid="_x0000_s225281" name="Visio" r:id="rId3" imgW="6568821" imgH="328549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Introduction (Cont.)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5400600"/>
          </a:xfrm>
        </p:spPr>
        <p:txBody>
          <a:bodyPr/>
          <a:lstStyle/>
          <a:p>
            <a:r>
              <a:rPr lang="en-US" dirty="0" smtClean="0"/>
              <a:t>Summations are required in training</a:t>
            </a:r>
          </a:p>
          <a:p>
            <a:pPr lvl="1"/>
            <a:r>
              <a:rPr lang="en-US" dirty="0" err="1" smtClean="0"/>
              <a:t>sumRef</a:t>
            </a:r>
            <a:r>
              <a:rPr lang="en-US" dirty="0" smtClean="0"/>
              <a:t> =       , </a:t>
            </a:r>
            <a:r>
              <a:rPr lang="en-US" dirty="0" err="1" smtClean="0"/>
              <a:t>sumCur</a:t>
            </a:r>
            <a:r>
              <a:rPr lang="en-US" dirty="0" smtClean="0"/>
              <a:t>  =        , </a:t>
            </a:r>
            <a:r>
              <a:rPr lang="en-US" dirty="0" err="1" smtClean="0"/>
              <a:t>sumRefSquare</a:t>
            </a:r>
            <a:r>
              <a:rPr lang="en-US" dirty="0" smtClean="0"/>
              <a:t>=      </a:t>
            </a:r>
            <a:r>
              <a:rPr lang="en-US" dirty="0" err="1" smtClean="0"/>
              <a:t>sumCurSquare</a:t>
            </a:r>
            <a:r>
              <a:rPr lang="en-US" dirty="0" smtClean="0"/>
              <a:t>=              . There are </a:t>
            </a:r>
            <a:r>
              <a:rPr lang="en-US" i="1" dirty="0" smtClean="0"/>
              <a:t>N</a:t>
            </a:r>
            <a:r>
              <a:rPr lang="en-US" dirty="0" smtClean="0"/>
              <a:t> training pairs.</a:t>
            </a:r>
          </a:p>
          <a:p>
            <a:pPr lvl="1"/>
            <a:r>
              <a:rPr lang="en-US" dirty="0" smtClean="0"/>
              <a:t>2</a:t>
            </a:r>
            <a:r>
              <a:rPr lang="en-US" i="1" dirty="0" smtClean="0"/>
              <a:t>N</a:t>
            </a:r>
            <a:r>
              <a:rPr lang="en-US" dirty="0" smtClean="0"/>
              <a:t> </a:t>
            </a:r>
            <a:r>
              <a:rPr lang="en-US" dirty="0" smtClean="0"/>
              <a:t>multiplications, </a:t>
            </a:r>
            <a:r>
              <a:rPr lang="en-US" dirty="0" smtClean="0"/>
              <a:t>2</a:t>
            </a:r>
            <a:r>
              <a:rPr lang="en-US" i="1" dirty="0" smtClean="0"/>
              <a:t>N</a:t>
            </a:r>
            <a:r>
              <a:rPr lang="en-US" dirty="0" smtClean="0"/>
              <a:t> </a:t>
            </a:r>
            <a:r>
              <a:rPr lang="en-US" dirty="0" smtClean="0"/>
              <a:t>shifts and </a:t>
            </a:r>
            <a:r>
              <a:rPr lang="en-US" dirty="0" smtClean="0"/>
              <a:t>4(</a:t>
            </a:r>
            <a:r>
              <a:rPr lang="en-US" i="1" dirty="0" smtClean="0"/>
              <a:t>N</a:t>
            </a:r>
            <a:r>
              <a:rPr lang="en-US" dirty="0" smtClean="0"/>
              <a:t>-1</a:t>
            </a:r>
            <a:r>
              <a:rPr lang="en-US" dirty="0" smtClean="0"/>
              <a:t>) additions</a:t>
            </a:r>
          </a:p>
          <a:p>
            <a:pPr lvl="1"/>
            <a:r>
              <a:rPr lang="en-US" dirty="0" err="1" smtClean="0"/>
              <a:t>sumRef</a:t>
            </a:r>
            <a:r>
              <a:rPr lang="en-US" dirty="0" smtClean="0"/>
              <a:t> </a:t>
            </a:r>
            <a:r>
              <a:rPr lang="en-US" dirty="0" smtClean="0"/>
              <a:t>× </a:t>
            </a:r>
            <a:r>
              <a:rPr lang="en-US" dirty="0" err="1" smtClean="0"/>
              <a:t>sumRef</a:t>
            </a:r>
            <a:r>
              <a:rPr lang="en-US" dirty="0" smtClean="0"/>
              <a:t> and </a:t>
            </a:r>
            <a:r>
              <a:rPr lang="en-US" dirty="0" err="1" smtClean="0"/>
              <a:t>sumRef</a:t>
            </a:r>
            <a:r>
              <a:rPr lang="en-US" dirty="0" smtClean="0"/>
              <a:t> </a:t>
            </a:r>
            <a:r>
              <a:rPr lang="en-US" dirty="0" smtClean="0"/>
              <a:t>×</a:t>
            </a:r>
            <a:r>
              <a:rPr lang="en-US" dirty="0" smtClean="0"/>
              <a:t> </a:t>
            </a:r>
            <a:r>
              <a:rPr lang="en-US" dirty="0" err="1" smtClean="0"/>
              <a:t>sumCur</a:t>
            </a:r>
            <a:r>
              <a:rPr lang="en-US" dirty="0" smtClean="0"/>
              <a:t> are required</a:t>
            </a:r>
          </a:p>
          <a:p>
            <a:pPr lvl="2"/>
            <a:r>
              <a:rPr lang="en-US" dirty="0" smtClean="0"/>
              <a:t>Maximum </a:t>
            </a:r>
            <a:r>
              <a:rPr lang="en-US" dirty="0" err="1" smtClean="0"/>
              <a:t>sumRef</a:t>
            </a:r>
            <a:r>
              <a:rPr lang="en-US" dirty="0" smtClean="0"/>
              <a:t> determines the register bit-width.</a:t>
            </a:r>
          </a:p>
          <a:p>
            <a:pPr lvl="1"/>
            <a:r>
              <a:rPr lang="en-US" dirty="0" smtClean="0"/>
              <a:t>In the worst case, where </a:t>
            </a:r>
            <a:r>
              <a:rPr lang="en-US" i="1" dirty="0" smtClean="0"/>
              <a:t>N </a:t>
            </a:r>
            <a:r>
              <a:rPr lang="en-US" dirty="0" smtClean="0"/>
              <a:t>is equal to 64 </a:t>
            </a:r>
          </a:p>
          <a:p>
            <a:pPr lvl="2"/>
            <a:r>
              <a:rPr lang="en-US" dirty="0" smtClean="0"/>
              <a:t>there are 128 multiplications, 128 multiplications and 252 additions in the summation process. And the required register bit-width is 28. 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263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26305" name="Object 1"/>
          <p:cNvGraphicFramePr>
            <a:graphicFrameLocks noChangeAspect="1"/>
          </p:cNvGraphicFramePr>
          <p:nvPr/>
        </p:nvGraphicFramePr>
        <p:xfrm>
          <a:off x="2411760" y="1854425"/>
          <a:ext cx="576064" cy="710479"/>
        </p:xfrm>
        <a:graphic>
          <a:graphicData uri="http://schemas.openxmlformats.org/presentationml/2006/ole">
            <p:oleObj spid="_x0000_s226305" name="Equation" r:id="rId3" imgW="342751" imgH="431613" progId="Equation.DSMT4">
              <p:embed/>
            </p:oleObj>
          </a:graphicData>
        </a:graphic>
      </p:graphicFrame>
      <p:sp>
        <p:nvSpPr>
          <p:cNvPr id="2263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26307" name="Object 3"/>
          <p:cNvGraphicFramePr>
            <a:graphicFrameLocks noChangeAspect="1"/>
          </p:cNvGraphicFramePr>
          <p:nvPr/>
        </p:nvGraphicFramePr>
        <p:xfrm>
          <a:off x="4644008" y="1844825"/>
          <a:ext cx="564386" cy="673622"/>
        </p:xfrm>
        <a:graphic>
          <a:graphicData uri="http://schemas.openxmlformats.org/presentationml/2006/ole">
            <p:oleObj spid="_x0000_s226307" name="Equation" r:id="rId4" imgW="355446" imgH="431613" progId="Equation.DSMT4">
              <p:embed/>
            </p:oleObj>
          </a:graphicData>
        </a:graphic>
      </p:graphicFrame>
      <p:sp>
        <p:nvSpPr>
          <p:cNvPr id="2263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26309" name="Object 5"/>
          <p:cNvGraphicFramePr>
            <a:graphicFrameLocks noChangeAspect="1"/>
          </p:cNvGraphicFramePr>
          <p:nvPr/>
        </p:nvGraphicFramePr>
        <p:xfrm>
          <a:off x="7668343" y="1844824"/>
          <a:ext cx="1288563" cy="720080"/>
        </p:xfrm>
        <a:graphic>
          <a:graphicData uri="http://schemas.openxmlformats.org/presentationml/2006/ole">
            <p:oleObj spid="_x0000_s226309" name="Equation" r:id="rId5" imgW="774364" imgH="431613" progId="Equation.DSMT4">
              <p:embed/>
            </p:oleObj>
          </a:graphicData>
        </a:graphic>
      </p:graphicFrame>
      <p:sp>
        <p:nvSpPr>
          <p:cNvPr id="2263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26311" name="Object 7"/>
          <p:cNvGraphicFramePr>
            <a:graphicFrameLocks noChangeAspect="1"/>
          </p:cNvGraphicFramePr>
          <p:nvPr/>
        </p:nvGraphicFramePr>
        <p:xfrm>
          <a:off x="3373067" y="2276872"/>
          <a:ext cx="1198933" cy="648072"/>
        </p:xfrm>
        <a:graphic>
          <a:graphicData uri="http://schemas.openxmlformats.org/presentationml/2006/ole">
            <p:oleObj spid="_x0000_s226311" name="Equation" r:id="rId6" imgW="787400" imgH="4318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268761"/>
            <a:ext cx="8784976" cy="4764854"/>
          </a:xfrm>
        </p:spPr>
        <p:txBody>
          <a:bodyPr/>
          <a:lstStyle/>
          <a:p>
            <a:r>
              <a:rPr lang="en-US" dirty="0" smtClean="0"/>
              <a:t>Constrain the number of training samples not to exceed a fixed number</a:t>
            </a:r>
          </a:p>
          <a:p>
            <a:pPr lvl="1"/>
            <a:r>
              <a:rPr lang="en-US" i="1" dirty="0" smtClean="0"/>
              <a:t>N </a:t>
            </a:r>
            <a:r>
              <a:rPr lang="en-US" dirty="0" smtClean="0"/>
              <a:t>is set not to be larger than 16</a:t>
            </a:r>
          </a:p>
          <a:p>
            <a:pPr lvl="1"/>
            <a:r>
              <a:rPr lang="en-US" dirty="0" smtClean="0"/>
              <a:t>Suppose the width/height of the block is </a:t>
            </a:r>
            <a:r>
              <a:rPr lang="en-US" i="1" dirty="0" smtClean="0"/>
              <a:t>C, </a:t>
            </a:r>
            <a:r>
              <a:rPr lang="en-US" dirty="0" smtClean="0"/>
              <a:t>one of </a:t>
            </a:r>
            <a:r>
              <a:rPr lang="en-US" i="1" dirty="0" smtClean="0"/>
              <a:t>M</a:t>
            </a:r>
            <a:r>
              <a:rPr lang="en-US" dirty="0" smtClean="0"/>
              <a:t> adjacent samples are involved in the training set.</a:t>
            </a:r>
          </a:p>
          <a:p>
            <a:pPr lvl="2"/>
            <a:r>
              <a:rPr lang="en-US" i="1" dirty="0" smtClean="0"/>
              <a:t>M= </a:t>
            </a:r>
            <a:r>
              <a:rPr lang="en-US" dirty="0" smtClean="0"/>
              <a:t>max(</a:t>
            </a:r>
            <a:r>
              <a:rPr lang="en-US" i="1" dirty="0" smtClean="0"/>
              <a:t> 2, C&gt;&gt;3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Complexity comparison under the worst case (</a:t>
            </a:r>
            <a:r>
              <a:rPr lang="en-US" i="1" dirty="0" smtClean="0"/>
              <a:t>C</a:t>
            </a:r>
            <a:r>
              <a:rPr lang="en-US" dirty="0" smtClean="0"/>
              <a:t>=64)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67545" y="4869161"/>
          <a:ext cx="8352926" cy="1296145"/>
        </p:xfrm>
        <a:graphic>
          <a:graphicData uri="http://schemas.openxmlformats.org/drawingml/2006/table">
            <a:tbl>
              <a:tblPr/>
              <a:tblGrid>
                <a:gridCol w="1670406"/>
                <a:gridCol w="1670406"/>
                <a:gridCol w="1670406"/>
                <a:gridCol w="1670406"/>
                <a:gridCol w="1671302"/>
              </a:tblGrid>
              <a:tr h="42785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Times New Roman"/>
                          <a:ea typeface="宋体"/>
                          <a:cs typeface="Times New Roman"/>
                        </a:rPr>
                        <a:t>Multiplication</a:t>
                      </a:r>
                      <a:endParaRPr lang="en-US" sz="2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Times New Roman"/>
                          <a:ea typeface="宋体"/>
                          <a:cs typeface="Times New Roman"/>
                        </a:rPr>
                        <a:t>Shift</a:t>
                      </a:r>
                      <a:endParaRPr lang="en-US" sz="2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Times New Roman"/>
                          <a:ea typeface="宋体"/>
                          <a:cs typeface="Times New Roman"/>
                        </a:rPr>
                        <a:t>Addition</a:t>
                      </a:r>
                      <a:endParaRPr lang="en-US" sz="2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Times New Roman"/>
                          <a:ea typeface="宋体"/>
                          <a:cs typeface="Times New Roman"/>
                        </a:rPr>
                        <a:t>bit-width</a:t>
                      </a:r>
                      <a:endParaRPr lang="en-US" sz="2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85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Times New Roman"/>
                          <a:ea typeface="宋体"/>
                          <a:cs typeface="Times New Roman"/>
                        </a:rPr>
                        <a:t>Anchor</a:t>
                      </a:r>
                      <a:endParaRPr lang="en-US" sz="2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Times New Roman"/>
                          <a:ea typeface="宋体"/>
                          <a:cs typeface="Times New Roman"/>
                        </a:rPr>
                        <a:t>128</a:t>
                      </a:r>
                      <a:endParaRPr lang="en-US" sz="2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Times New Roman"/>
                          <a:ea typeface="宋体"/>
                          <a:cs typeface="Times New Roman"/>
                        </a:rPr>
                        <a:t>128</a:t>
                      </a:r>
                      <a:endParaRPr lang="en-US" sz="2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Times New Roman"/>
                          <a:ea typeface="宋体"/>
                          <a:cs typeface="Times New Roman"/>
                        </a:rPr>
                        <a:t>252</a:t>
                      </a:r>
                      <a:endParaRPr lang="en-US" sz="2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Times New Roman"/>
                          <a:ea typeface="宋体"/>
                          <a:cs typeface="Times New Roman"/>
                        </a:rPr>
                        <a:t>28</a:t>
                      </a:r>
                      <a:endParaRPr lang="en-US" sz="2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43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Times New Roman"/>
                          <a:ea typeface="宋体"/>
                          <a:cs typeface="Times New Roman"/>
                        </a:rPr>
                        <a:t>Proposed</a:t>
                      </a:r>
                      <a:endParaRPr lang="en-US" sz="2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Times New Roman"/>
                          <a:ea typeface="宋体"/>
                          <a:cs typeface="Times New Roman"/>
                        </a:rPr>
                        <a:t>32</a:t>
                      </a:r>
                      <a:endParaRPr lang="en-US" sz="2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Times New Roman"/>
                          <a:ea typeface="宋体"/>
                          <a:cs typeface="Times New Roman"/>
                        </a:rPr>
                        <a:t>32</a:t>
                      </a:r>
                      <a:endParaRPr lang="en-US" sz="2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>
                          <a:latin typeface="Times New Roman"/>
                          <a:ea typeface="宋体"/>
                          <a:cs typeface="Times New Roman"/>
                        </a:rPr>
                        <a:t>60</a:t>
                      </a:r>
                      <a:endParaRPr lang="en-US" sz="28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800" dirty="0">
                          <a:latin typeface="Times New Roman"/>
                          <a:ea typeface="宋体"/>
                          <a:cs typeface="Times New Roman"/>
                        </a:rPr>
                        <a:t>24</a:t>
                      </a:r>
                      <a:endParaRPr lang="en-US" sz="28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34535"/>
          </a:xfrm>
        </p:spPr>
        <p:txBody>
          <a:bodyPr/>
          <a:lstStyle/>
          <a:p>
            <a:r>
              <a:rPr lang="en-CA" dirty="0" smtClean="0"/>
              <a:t>Proposed method (Cont.)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980729"/>
            <a:ext cx="8507288" cy="5052886"/>
          </a:xfrm>
        </p:spPr>
        <p:txBody>
          <a:bodyPr/>
          <a:lstStyle/>
          <a:p>
            <a:r>
              <a:rPr lang="en-US" dirty="0" smtClean="0"/>
              <a:t>Example: selected training samples when </a:t>
            </a:r>
            <a:r>
              <a:rPr lang="en-US" i="1" dirty="0" smtClean="0"/>
              <a:t>C</a:t>
            </a:r>
            <a:r>
              <a:rPr lang="en-US" dirty="0" smtClean="0"/>
              <a:t>=32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85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854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1691680" y="1628800"/>
          <a:ext cx="5148572" cy="5112568"/>
        </p:xfrm>
        <a:graphic>
          <a:graphicData uri="http://schemas.openxmlformats.org/presentationml/2006/ole">
            <p:oleObj spid="_x0000_s108546" name="Visio" r:id="rId3" imgW="10546842" imgH="10474833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8368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242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38" y="2060848"/>
            <a:ext cx="9094166" cy="318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1573043" y="2967335"/>
            <a:ext cx="59979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</a:t>
            </a:r>
          </a:p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for your attention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126</TotalTime>
  <Words>283</Words>
  <Application>Microsoft Office PowerPoint</Application>
  <PresentationFormat>全屏显示(4:3)</PresentationFormat>
  <Paragraphs>49</Paragraphs>
  <Slides>8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8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Visio</vt:lpstr>
      <vt:lpstr>Equation</vt:lpstr>
      <vt:lpstr>幻灯片 1</vt:lpstr>
      <vt:lpstr>Introduction</vt:lpstr>
      <vt:lpstr>Introduction (Cont.)</vt:lpstr>
      <vt:lpstr>Introduction (Cont.)</vt:lpstr>
      <vt:lpstr>Proposed method</vt:lpstr>
      <vt:lpstr>Proposed method (Cont.)</vt:lpstr>
      <vt:lpstr>Experimental results</vt:lpstr>
      <vt:lpstr>幻灯片 8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Kai Zhang</cp:lastModifiedBy>
  <cp:revision>49</cp:revision>
  <dcterms:created xsi:type="dcterms:W3CDTF">2014-03-11T04:25:26Z</dcterms:created>
  <dcterms:modified xsi:type="dcterms:W3CDTF">2014-03-21T10:08:46Z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