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72" r:id="rId9"/>
    <p:sldId id="292" r:id="rId10"/>
    <p:sldId id="271" r:id="rId11"/>
    <p:sldId id="274" r:id="rId12"/>
    <p:sldId id="287" r:id="rId13"/>
    <p:sldId id="294" r:id="rId14"/>
    <p:sldId id="293" r:id="rId15"/>
    <p:sldId id="276" r:id="rId16"/>
    <p:sldId id="285" r:id="rId17"/>
    <p:sldId id="295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803" autoAdjust="0"/>
  </p:normalViewPr>
  <p:slideViewPr>
    <p:cSldViewPr>
      <p:cViewPr varScale="1">
        <p:scale>
          <a:sx n="50" d="100"/>
          <a:sy n="50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VCP is generated by the two auxiliary temp ref </a:t>
            </a:r>
            <a:r>
              <a:rPr lang="en-US" baseline="0" dirty="0" err="1" smtClean="0"/>
              <a:t>pics</a:t>
            </a:r>
            <a:r>
              <a:rPr lang="en-US" baseline="0" dirty="0" smtClean="0"/>
              <a:t> and the IV ref </a:t>
            </a:r>
            <a:r>
              <a:rPr lang="en-US" baseline="0" dirty="0" err="1" smtClean="0"/>
              <a:t>pic</a:t>
            </a:r>
            <a:r>
              <a:rPr lang="en-US" baseline="0" smtClean="0"/>
              <a:t>.</a:t>
            </a:r>
            <a:endParaRPr lang="en-US" smtClean="0"/>
          </a:p>
          <a:p>
            <a:r>
              <a:rPr lang="en-US" dirty="0" smtClean="0"/>
              <a:t>Generally</a:t>
            </a:r>
            <a:r>
              <a:rPr lang="en-US" baseline="0" dirty="0" smtClean="0"/>
              <a:t> speaking, we derive a DV according to the two auxiliary temporal ref </a:t>
            </a:r>
            <a:r>
              <a:rPr lang="en-US" baseline="0" dirty="0" err="1" smtClean="0"/>
              <a:t>pics</a:t>
            </a:r>
            <a:r>
              <a:rPr lang="en-US" baseline="0" dirty="0" smtClean="0"/>
              <a:t>, and use this DV to locate a ref block in IV ref </a:t>
            </a:r>
            <a:r>
              <a:rPr lang="en-US" baseline="0" dirty="0" err="1" smtClean="0"/>
              <a:t>pic</a:t>
            </a:r>
            <a:r>
              <a:rPr lang="en-US" baseline="0" dirty="0" smtClean="0"/>
              <a:t>, if the ref block has valid MV, then the MV is used as the collocated MV for current block.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shows the specific steps, first we want to derive</a:t>
            </a:r>
            <a:r>
              <a:rPr lang="en-US" baseline="0" dirty="0" smtClean="0"/>
              <a:t> this current block’s MV, then we should check the collocated </a:t>
            </a:r>
            <a:r>
              <a:rPr lang="en-US" baseline="0" dirty="0" err="1" smtClean="0"/>
              <a:t>blk</a:t>
            </a:r>
            <a:r>
              <a:rPr lang="en-US" baseline="0" dirty="0" smtClean="0"/>
              <a:t> in the auxiliary </a:t>
            </a:r>
            <a:r>
              <a:rPr lang="en-US" baseline="0" dirty="0" err="1" smtClean="0"/>
              <a:t>pic</a:t>
            </a:r>
            <a:r>
              <a:rPr lang="en-US" baseline="0" dirty="0" smtClean="0"/>
              <a:t>, if a DV is found, then it is applied to the IV ref </a:t>
            </a:r>
            <a:r>
              <a:rPr lang="en-US" baseline="0" dirty="0" err="1" smtClean="0"/>
              <a:t>pic</a:t>
            </a:r>
            <a:r>
              <a:rPr lang="en-US" baseline="0" dirty="0" smtClean="0"/>
              <a:t> to locate a ref block here, then if this ref </a:t>
            </a:r>
            <a:r>
              <a:rPr lang="en-US" baseline="0" dirty="0" err="1" smtClean="0"/>
              <a:t>blk</a:t>
            </a:r>
            <a:r>
              <a:rPr lang="en-US" baseline="0" dirty="0" smtClean="0"/>
              <a:t> has a valid MV then it is used as the collocated MV for current block.</a:t>
            </a:r>
          </a:p>
          <a:p>
            <a:r>
              <a:rPr lang="en-US" baseline="0" dirty="0" smtClean="0"/>
              <a:t>If we don’t find a DV in the two auxiliary </a:t>
            </a:r>
            <a:r>
              <a:rPr lang="en-US" baseline="0" dirty="0" err="1" smtClean="0"/>
              <a:t>pics</a:t>
            </a:r>
            <a:r>
              <a:rPr lang="en-US" baseline="0" dirty="0" smtClean="0"/>
              <a:t>, then the collocated MV in this collocated </a:t>
            </a:r>
            <a:r>
              <a:rPr lang="en-US" baseline="0" dirty="0" err="1" smtClean="0"/>
              <a:t>blk</a:t>
            </a:r>
            <a:r>
              <a:rPr lang="en-US" baseline="0" dirty="0" smtClean="0"/>
              <a:t> will used for current blk.</a:t>
            </a:r>
          </a:p>
          <a:p>
            <a:endParaRPr lang="en-US" baseline="0" dirty="0" smtClean="0"/>
          </a:p>
          <a:p>
            <a:r>
              <a:rPr lang="en-US" dirty="0" smtClean="0"/>
              <a:t>In conclusion, the VCP generation process works as by filling the motion information for each block</a:t>
            </a:r>
          </a:p>
          <a:p>
            <a:pPr lvl="1"/>
            <a:r>
              <a:rPr lang="en-US" dirty="0" smtClean="0"/>
              <a:t>If a DV can be obtained from the collocated block by one of the auxiliary pictures and there is a MV in the DV-calibrated block in the inter-view reference picture, the MV information in the DV-calibrated block is copied to the current block in VCP</a:t>
            </a:r>
          </a:p>
          <a:p>
            <a:pPr lvl="1"/>
            <a:r>
              <a:rPr lang="en-US" dirty="0" smtClean="0"/>
              <a:t>Otherwise, motion information in the auxiliary picture is copied to the current block in VCP. 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JCT3V-H0088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JCT3V-H0088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JCT3V-H0088: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MV-HEVC: A virtual collocated picture for temporal motion vector prediction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issue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in decoder, we just fill the blocks which use TMVP candidate in VCP, </a:t>
            </a:r>
          </a:p>
          <a:p>
            <a:pPr lvl="1"/>
            <a:r>
              <a:rPr lang="en-US" dirty="0" smtClean="0"/>
              <a:t>it seems a block-level change, </a:t>
            </a:r>
          </a:p>
          <a:p>
            <a:pPr lvl="1"/>
            <a:r>
              <a:rPr lang="en-US" dirty="0" smtClean="0"/>
              <a:t>actually it is an implementation issue </a:t>
            </a:r>
          </a:p>
          <a:p>
            <a:pPr lvl="1"/>
            <a:r>
              <a:rPr lang="en-US" dirty="0" smtClean="0"/>
              <a:t>we can </a:t>
            </a:r>
            <a:r>
              <a:rPr lang="en-US" dirty="0" smtClean="0"/>
              <a:t>definitely </a:t>
            </a:r>
            <a:r>
              <a:rPr lang="en-US" dirty="0" smtClean="0"/>
              <a:t>fill all the blocks in VCP in slice level  but that will increase the decoding time.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Introduce inter-view motion prediction into MV-HEVC without CU-level changing</a:t>
            </a:r>
          </a:p>
          <a:p>
            <a:pPr lvl="1"/>
            <a:r>
              <a:rPr lang="en-US" dirty="0" smtClean="0"/>
              <a:t>Construct a virtual collocated picture (VCP) to replace the original collocated picture to derive TMVP.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1.3% BD rate saving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4980879"/>
          </a:xfrm>
        </p:spPr>
        <p:txBody>
          <a:bodyPr/>
          <a:lstStyle/>
          <a:p>
            <a:r>
              <a:rPr lang="en-US" dirty="0" smtClean="0"/>
              <a:t>MV-HEVC </a:t>
            </a:r>
            <a:r>
              <a:rPr lang="en-US" i="1" dirty="0" err="1" smtClean="0"/>
              <a:t>vs</a:t>
            </a:r>
            <a:r>
              <a:rPr lang="en-US" dirty="0" smtClean="0"/>
              <a:t> 3D-HEVC</a:t>
            </a:r>
          </a:p>
          <a:p>
            <a:pPr lvl="1"/>
            <a:r>
              <a:rPr lang="en-US" dirty="0" smtClean="0"/>
              <a:t>Benefit of MV-HEVC</a:t>
            </a:r>
          </a:p>
          <a:p>
            <a:pPr lvl="2"/>
            <a:r>
              <a:rPr lang="en-US" dirty="0" smtClean="0"/>
              <a:t>a high-level-oriented architecture which reuses the CU level syntax and procedure of HEVC</a:t>
            </a:r>
          </a:p>
          <a:p>
            <a:pPr lvl="2"/>
            <a:r>
              <a:rPr lang="en-US" dirty="0" smtClean="0"/>
              <a:t>very simple and easy to be implemented</a:t>
            </a:r>
          </a:p>
          <a:p>
            <a:pPr lvl="1"/>
            <a:r>
              <a:rPr lang="en-US" dirty="0" smtClean="0"/>
              <a:t>Drawbacks of MV-HEVC</a:t>
            </a:r>
          </a:p>
          <a:p>
            <a:pPr lvl="2"/>
            <a:r>
              <a:rPr lang="en-US" dirty="0" smtClean="0"/>
              <a:t>the exclusion of CU-level methods prohibits MV-HEVC from several powerful coding tools such as inter-view motion prediction (IVMP) adopted in 3D-HEVC</a:t>
            </a:r>
          </a:p>
          <a:p>
            <a:pPr lvl="2"/>
            <a:r>
              <a:rPr lang="en-US" dirty="0" smtClean="0"/>
              <a:t>a significant coding performance gap between MV-HEVC and 3D-HEVC</a:t>
            </a:r>
          </a:p>
          <a:p>
            <a:pPr lvl="1"/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1"/>
            <a:ext cx="8784976" cy="4764854"/>
          </a:xfrm>
        </p:spPr>
        <p:txBody>
          <a:bodyPr/>
          <a:lstStyle/>
          <a:p>
            <a:r>
              <a:rPr lang="en-US" dirty="0" smtClean="0"/>
              <a:t>Virtual collocated picture (VCP) is proposed</a:t>
            </a:r>
          </a:p>
          <a:p>
            <a:pPr lvl="1"/>
            <a:r>
              <a:rPr lang="en-US" dirty="0" smtClean="0"/>
              <a:t>To improve the coding performance of MV-HEVC</a:t>
            </a:r>
          </a:p>
          <a:p>
            <a:pPr lvl="1"/>
            <a:r>
              <a:rPr lang="en-US" dirty="0" smtClean="0"/>
              <a:t>VCP is constructed based on the motion information from the inter-view reference picture and two auxiliary temporal reference pictures</a:t>
            </a:r>
          </a:p>
          <a:p>
            <a:pPr lvl="1"/>
            <a:r>
              <a:rPr lang="en-US" dirty="0" smtClean="0"/>
              <a:t>Inter-view motion prediction can be introduced into MV-HEVC without CU-level changing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34535"/>
          </a:xfrm>
        </p:spPr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052886"/>
          </a:xfrm>
        </p:spPr>
        <p:txBody>
          <a:bodyPr/>
          <a:lstStyle/>
          <a:p>
            <a:r>
              <a:rPr lang="en-US" dirty="0" smtClean="0"/>
              <a:t>A VCP generation process is conducted before a picture or a slice is encoded/ decoded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8545" name="Object 1"/>
          <p:cNvGraphicFramePr>
            <a:graphicFrameLocks noChangeAspect="1"/>
          </p:cNvGraphicFramePr>
          <p:nvPr/>
        </p:nvGraphicFramePr>
        <p:xfrm>
          <a:off x="1763688" y="2060848"/>
          <a:ext cx="4784148" cy="4680520"/>
        </p:xfrm>
        <a:graphic>
          <a:graphicData uri="http://schemas.openxmlformats.org/presentationml/2006/ole">
            <p:oleObj spid="_x0000_s108545" name="Visio" r:id="rId4" imgW="7737538" imgH="7573804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4689" name="Object 1"/>
          <p:cNvGraphicFramePr>
            <a:graphicFrameLocks noChangeAspect="1"/>
          </p:cNvGraphicFramePr>
          <p:nvPr/>
        </p:nvGraphicFramePr>
        <p:xfrm>
          <a:off x="2483768" y="1844823"/>
          <a:ext cx="3312368" cy="4798163"/>
        </p:xfrm>
        <a:graphic>
          <a:graphicData uri="http://schemas.openxmlformats.org/presentationml/2006/ole">
            <p:oleObj spid="_x0000_s220162" name="Visio" r:id="rId4" imgW="2317147" imgH="3350562" progId="Visio.Drawing.11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71934" y="250030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25717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464344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492919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221455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flag is signaled for a slice on dependent views to indicate whether VCP should be used. </a:t>
            </a:r>
          </a:p>
          <a:p>
            <a:r>
              <a:rPr lang="en-US" dirty="0" smtClean="0"/>
              <a:t>The VCP approach is a picture-level coding tool without violating the CU-level constrain in MV-HEVC.</a:t>
            </a:r>
          </a:p>
          <a:p>
            <a:r>
              <a:rPr lang="en-US" dirty="0" smtClean="0"/>
              <a:t>It is transparent to CU-level procedures whether a VCP or a real collocated picture is used in TMVP.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Under CTC</a:t>
            </a:r>
          </a:p>
          <a:p>
            <a:r>
              <a:rPr lang="en-US" dirty="0" smtClean="0"/>
              <a:t>Thanks for Sharp’s crosscheck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22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92" y="2564904"/>
            <a:ext cx="9073008" cy="318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151</TotalTime>
  <Words>571</Words>
  <Application>Microsoft Office PowerPoint</Application>
  <PresentationFormat>全屏显示(4:3)</PresentationFormat>
  <Paragraphs>61</Paragraphs>
  <Slides>10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Proposed method (Cont.)</vt:lpstr>
      <vt:lpstr>Proposed method (Cont.)</vt:lpstr>
      <vt:lpstr>Proposed method (Cont.)</vt:lpstr>
      <vt:lpstr>Experimental results</vt:lpstr>
      <vt:lpstr>幻灯片 9</vt:lpstr>
      <vt:lpstr>Implementation issue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 - </cp:lastModifiedBy>
  <cp:revision>72</cp:revision>
  <dcterms:created xsi:type="dcterms:W3CDTF">2014-03-11T04:25:26Z</dcterms:created>
  <dcterms:modified xsi:type="dcterms:W3CDTF">2014-03-29T09:14:07Z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1650700044</vt:i4>
  </property>
  <property fmtid="{D5CDD505-2E9C-101B-9397-08002B2CF9AE}" pid="3" name="_NewReviewCycle">
    <vt:lpwstr/>
  </property>
  <property fmtid="{D5CDD505-2E9C-101B-9397-08002B2CF9AE}" pid="4" name="_EmailSubject">
    <vt:lpwstr>Latest version for my PPT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-1701226681</vt:i4>
  </property>
</Properties>
</file>