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86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slideMasters/slideMaster8.xml" ContentType="application/vnd.openxmlformats-officedocument.presentationml.slideMaster+xml"/>
  <Override PartName="/ppt/slideMasters/slideMaster4.xml" ContentType="application/vnd.openxmlformats-officedocument.presentationml.slideMaster+xml"/>
  <Override PartName="/ppt/viewProps.xml" ContentType="application/vnd.openxmlformats-officedocument.presentationml.viewProps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87.xml" ContentType="application/vnd.openxmlformats-officedocument.presentationml.slideLayout+xml"/>
  <Override PartName="/ppt/theme/theme10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85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2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theme/theme9.xml" ContentType="application/vnd.openxmlformats-officedocument.theme+xml"/>
  <Override PartName="/ppt/notesSlides/notesSlide6.xml" ContentType="application/vnd.openxmlformats-officedocument.presentationml.notesSlid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Layouts/slideLayout89.xml" ContentType="application/vnd.openxmlformats-officedocument.presentationml.slideLayout+xml"/>
  <Override PartName="/ppt/theme/theme8.xml" ContentType="application/vnd.openxmlformats-officedocument.them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notesSlides/notesSlide5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686" r:id="rId3"/>
    <p:sldMasterId id="2147483699" r:id="rId4"/>
    <p:sldMasterId id="2147483712" r:id="rId5"/>
    <p:sldMasterId id="2147483726" r:id="rId6"/>
    <p:sldMasterId id="2147483739" r:id="rId7"/>
    <p:sldMasterId id="2147483752" r:id="rId8"/>
  </p:sldMasterIdLst>
  <p:notesMasterIdLst>
    <p:notesMasterId r:id="rId17"/>
  </p:notesMasterIdLst>
  <p:handoutMasterIdLst>
    <p:handoutMasterId r:id="rId18"/>
  </p:handoutMasterIdLst>
  <p:sldIdLst>
    <p:sldId id="267" r:id="rId9"/>
    <p:sldId id="271" r:id="rId10"/>
    <p:sldId id="275" r:id="rId11"/>
    <p:sldId id="276" r:id="rId12"/>
    <p:sldId id="277" r:id="rId13"/>
    <p:sldId id="278" r:id="rId14"/>
    <p:sldId id="279" r:id="rId15"/>
    <p:sldId id="283" r:id="rId16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150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10" Type="http://schemas.openxmlformats.org/officeDocument/2006/relationships/slide" Target="slides/slide2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89CC2A-CD3F-4BEC-9FC6-720DE53A1EC0}" type="datetimeFigureOut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D5CC2D-AB4E-463B-B5D8-284C94EE19B1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20A7F2-352B-465D-A626-4CFD4F9921EA}" type="datetimeFigureOut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2FF867-5013-4724-9852-CBE4FC2DAEAF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E7A76B8-AAEC-4E39-AB0B-9049C1A461CB}" type="slidenum">
              <a:rPr lang="en-US" smtClean="0"/>
              <a:pPr/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E7A76B8-AAEC-4E39-AB0B-9049C1A461CB}" type="slidenum">
              <a:rPr lang="en-US" smtClean="0"/>
              <a:pPr/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E7A76B8-AAEC-4E39-AB0B-9049C1A461CB}" type="slidenum">
              <a:rPr lang="en-US" smtClean="0"/>
              <a:pPr/>
              <a:t>6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FFE6992-D5CA-4F2D-A507-864979BBA65A}" type="slidenum">
              <a:rPr lang="en-US" smtClean="0"/>
              <a:pPr/>
              <a:t>8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780A71EF-C16F-4F70-B8E5-09AECD6F853A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44404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2859A571-EA56-4605-B452-E0217566CD04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9465554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7FFE8-89AD-49A5-A7DC-43EBAD9DDB71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6" name="Picture 5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DCBE830-67E0-41E1-9F7C-ADB91374D009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993595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6BE683C-EFD2-4074-AAC5-7DA3DB92449E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513713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E2300D3-29B0-4F19-9067-A05602A2E2B1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879311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6D63CF2-02F8-4D9F-9CA9-04FD14BF9064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022139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FE7C721-A938-4AF1-A80B-6639366CA36B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597682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24F2F7C-2C5A-4DBC-AEEA-C9B6A849F82D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01361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43C7409F-DACC-4F44-ACDC-A9E157341EF3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E28B99F-22DD-4F1A-81F8-B13A64C45318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591770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D876883-DCD7-42F9-90A3-38A5F436FDE0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376381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C6A7EFD-0C02-4099-8B2B-4F9B62EC2E96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2155952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715B196-64C8-45EB-9418-8608687DCC3D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439384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0E20DFC-0F2F-4D5D-9F11-720BB968C0E9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5356992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9F32E-D81A-4055-A0DC-0803F40980DA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B85EE-231A-4B99-856A-B983CBC39F48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25911944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A34D4-5C1C-4334-A4E8-FE8F7AC73820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1715173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330AC-8F94-43D8-906B-B24FE7DA780B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50412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44EC1DA4-13ED-4B4A-8E35-A4A203CFAB74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325911944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F76E6-AF86-48DE-AD55-93EE82680CAE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7322582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A7820-3C79-4A0A-8112-3A169CE28C2D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9556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D7AC6-A387-4C93-B98D-C6B927814ADC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8992082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7BEF9-C4E3-411D-8D42-88873B299218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04534829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7CDE4-3797-4B02-88CA-908EB8CBABE8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4404729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8B5FA-AA69-4E99-9D09-ABD34074E994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94655541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E10D1AD-E29B-41D2-85EB-4568BC8EFB3D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09284EB-1F05-4B4C-9CFD-5F592947C481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15137133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96A9549-237D-4828-A5F0-40F5048E5DB8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987931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8B9C4A62-93C8-4909-8890-BB0F105C3CA9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361715173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8ECFFBA-EE49-44B8-B071-05535A8F0F1A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30221397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D27B543-FE87-43B3-AB54-D86814059445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15976821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7A987A0-45B2-4CFC-92D1-1F827420E9A2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0136177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FD9E0DC-ADAB-4E09-9CE4-7BEA7BF0B068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65917705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8346990-CB6A-404C-9A76-E78DCABD5009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3763819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64DCA1B-0938-4FEF-A23D-006CBBEEA6CA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21559520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AEAD318-0C60-4622-A8A8-F3668F52B901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439384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6192AC7-9057-43B8-9D73-A90F0FC20E5F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5356992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FE4BF-7341-4D0B-B52B-623FE816841F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94941DD0-8454-4652-9AF2-95CE7622CA58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5041243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43BFB-9B42-4328-BA92-AB859B56291D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25911944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86BDC-3C9A-4B72-9D7C-D3CADEF6DC08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1715173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37EA8-832A-48EE-B11B-57A822843B66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5041243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5954A-5CEF-4BA0-AF0A-EC678C67C64F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7322582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0BBFF-E0FC-4A5C-B107-5E71CFF37E13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955667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92ACC-9153-441F-BABB-4EEF052C53E2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8992082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0A794-AF62-4E21-B56C-D0FC8213F459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04534829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9CE68-A4CF-4238-BFEB-3CE5D50E69BB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4404729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1EFDB-5DCB-483C-BCFA-B4A7EBBAD7D5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94655541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F596494-DF14-4C0C-8C76-3AEFA555C0E2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BC72A0CA-0C6C-4990-816F-3EE8B884A3C4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7322582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D782BE7-A74C-433F-B35B-C8A307211D29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C810577-89E4-4F8B-BC00-D2552ACAD8A6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15137133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2897155-A801-4DA2-A0DF-4BD5F7937029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98793119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D3685B7-93A2-4413-8409-A9AFB06D70DB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30221397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FF2B869-F84A-476D-B8F7-2FA77BB3AF9B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15976821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4BE11AE-FF6A-4964-909F-FA51149CD36A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0136177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3365253-41A1-4F75-A203-30C6D53DD12D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5917705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3AE47E6-39F2-4D0D-9124-7FA17D542FDD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3763819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3C900DD9-A9CB-403F-B4E3-E7552D63B41D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215595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3D198EC6-F71C-4F9D-ACAD-C60898B3BC09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7955667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38AA753-CAB5-418B-97A2-0F1C20047D03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4393842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38C2ECD-FB33-4F39-A5C3-78F0B92EC93F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5356992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Rectangle 35"/>
          <p:cNvSpPr>
            <a:spLocks noChangeArrowheads="1"/>
          </p:cNvSpPr>
          <p:nvPr userDrawn="1"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  <a:cs typeface="+mn-cs"/>
              </a:rPr>
              <a:t>JCT3V-H0084</a:t>
            </a:r>
            <a:endParaRPr lang="zh-TW" altLang="en-US" sz="1400" b="1" dirty="0">
              <a:solidFill>
                <a:srgbClr val="E86C1F"/>
              </a:solidFill>
              <a:ea typeface="新細明體" charset="-120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0D9E7-5FA8-4009-97A5-D7CDB11745BB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A7C8D-68F4-49E7-8565-7E6AEE89815E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25911944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6084A-0F41-4E5B-AE7E-CEA58EBB13D2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1715173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773C9-57CE-42F7-91C8-E6A3B32799EF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5041243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07774-2282-41F1-B7B3-F171EFCF1399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7322582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7877B-730E-4E9B-A3A8-7F8800A27CBB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955667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AE9AE-47D3-497D-9915-71301790BA63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89920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C3CF27EF-9C1D-41E1-AD84-33DA77D6517E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368992082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FAC65-D49D-405A-9A0D-5B16205C2668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04534829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BBB2B-AFC4-46C3-B54B-82DF0F43BDEA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4404729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104B1-9A49-401B-8FAD-471EE9261004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94655541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5C164C1-8F7F-44DA-AC6D-3389D0793FE6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64E490B-25CB-4AD0-96D5-57EDABFCC020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A6523E2-EA9C-4F0D-A8EF-7D0160313547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151371339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672AE10-4BAD-4942-A6E2-2DBD7207D7CC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987931198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76D07D1-D66C-412F-A080-52B540D2094D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302213973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E80D8B4-1F39-4B67-B0E1-2CC53000F7D9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1597682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C20CFE01-D1C3-4D66-995E-568A918CEA3C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1045348290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0739C4A-2524-4567-9499-C8F50F5ED16C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01361779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61FEBDE-C918-458F-ABB6-83F2E25170FF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59177059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FB2C8AF-A2F0-4AA5-A3F8-B1197CDC608D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37638198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4B9121B-5B85-4D60-B9FB-9E331C50AA84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215595204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90854A4-E14E-4563-A6DE-20632667620E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43938427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73BAE07-431A-4A59-89B4-6F4680360F25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53569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image" Target="../media/image3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Relationship Id="rId14" Type="http://schemas.openxmlformats.org/officeDocument/2006/relationships/image" Target="../media/image1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slideLayout" Target="../slideLayouts/slideLayout71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Relationship Id="rId14" Type="http://schemas.openxmlformats.org/officeDocument/2006/relationships/image" Target="../media/image3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9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8.xml"/><Relationship Id="rId12" Type="http://schemas.openxmlformats.org/officeDocument/2006/relationships/slideLayout" Target="../slideLayouts/slideLayout83.xml"/><Relationship Id="rId2" Type="http://schemas.openxmlformats.org/officeDocument/2006/relationships/slideLayout" Target="../slideLayouts/slideLayout73.xml"/><Relationship Id="rId1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7.xml"/><Relationship Id="rId11" Type="http://schemas.openxmlformats.org/officeDocument/2006/relationships/slideLayout" Target="../slideLayouts/slideLayout82.xml"/><Relationship Id="rId5" Type="http://schemas.openxmlformats.org/officeDocument/2006/relationships/slideLayout" Target="../slideLayouts/slideLayout76.xml"/><Relationship Id="rId10" Type="http://schemas.openxmlformats.org/officeDocument/2006/relationships/slideLayout" Target="../slideLayouts/slideLayout81.xml"/><Relationship Id="rId4" Type="http://schemas.openxmlformats.org/officeDocument/2006/relationships/slideLayout" Target="../slideLayouts/slideLayout75.xml"/><Relationship Id="rId9" Type="http://schemas.openxmlformats.org/officeDocument/2006/relationships/slideLayout" Target="../slideLayouts/slideLayout80.xml"/><Relationship Id="rId14" Type="http://schemas.openxmlformats.org/officeDocument/2006/relationships/image" Target="../media/image1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1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6.xml"/><Relationship Id="rId7" Type="http://schemas.openxmlformats.org/officeDocument/2006/relationships/slideLayout" Target="../slideLayouts/slideLayout90.xml"/><Relationship Id="rId12" Type="http://schemas.openxmlformats.org/officeDocument/2006/relationships/slideLayout" Target="../slideLayouts/slideLayout95.xml"/><Relationship Id="rId2" Type="http://schemas.openxmlformats.org/officeDocument/2006/relationships/slideLayout" Target="../slideLayouts/slideLayout85.xml"/><Relationship Id="rId1" Type="http://schemas.openxmlformats.org/officeDocument/2006/relationships/slideLayout" Target="../slideLayouts/slideLayout84.xml"/><Relationship Id="rId6" Type="http://schemas.openxmlformats.org/officeDocument/2006/relationships/slideLayout" Target="../slideLayouts/slideLayout89.xml"/><Relationship Id="rId11" Type="http://schemas.openxmlformats.org/officeDocument/2006/relationships/slideLayout" Target="../slideLayouts/slideLayout94.xml"/><Relationship Id="rId5" Type="http://schemas.openxmlformats.org/officeDocument/2006/relationships/slideLayout" Target="../slideLayouts/slideLayout88.xml"/><Relationship Id="rId10" Type="http://schemas.openxmlformats.org/officeDocument/2006/relationships/slideLayout" Target="../slideLayouts/slideLayout93.xml"/><Relationship Id="rId4" Type="http://schemas.openxmlformats.org/officeDocument/2006/relationships/slideLayout" Target="../slideLayouts/slideLayout87.xml"/><Relationship Id="rId9" Type="http://schemas.openxmlformats.org/officeDocument/2006/relationships/slideLayout" Target="../slideLayouts/slideLayout92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DCF3A45E-9351-4C32-ABBF-6FABFAF26B29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13" name="Picture 12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2"/>
                </a:solidFill>
              </a:rPr>
              <a:t>CONFIDENTIAL B</a:t>
            </a:r>
            <a:endParaRPr lang="en-US" altLang="zh-TW" sz="8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250EFF7A-9CA4-4DD4-8F4A-D9EC1C64F3BA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pic>
        <p:nvPicPr>
          <p:cNvPr id="15" name="Picture 14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1283A471-A6CB-45CD-BFF9-FE4FF0138548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0F7243FA-8492-42FC-B6AE-EA764F5C837E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10308448-41C5-4BBB-B4D6-8DF160A42958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5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8A69FEA4-4FF4-4736-9769-9AF2F97F68B0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56FC7322-582D-4372-BF89-32A3DC2DEA17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Rectangle 35"/>
          <p:cNvSpPr>
            <a:spLocks noChangeArrowheads="1"/>
          </p:cNvSpPr>
          <p:nvPr userDrawn="1"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  <a:cs typeface="+mn-cs"/>
              </a:rPr>
              <a:t>JCT3V-H0084</a:t>
            </a:r>
            <a:endParaRPr lang="zh-TW" altLang="en-US" sz="1400" b="1" dirty="0">
              <a:solidFill>
                <a:srgbClr val="E86C1F"/>
              </a:solidFill>
              <a:ea typeface="新細明體" charset="-120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  <p:sldLayoutId id="2147483751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3E3BB937-EAD1-4D87-8D0B-86AFC1E27A01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  <p:sldLayoutId id="2147483764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3D-CE3: Simplification on CABAC contexts for the syntax related delta DC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Yi-</a:t>
            </a:r>
            <a:r>
              <a:rPr lang="en-US" sz="2400" dirty="0" err="1" smtClean="0"/>
              <a:t>Wen</a:t>
            </a:r>
            <a:r>
              <a:rPr lang="en-US" sz="2400" dirty="0" smtClean="0"/>
              <a:t> Chen</a:t>
            </a:r>
            <a:r>
              <a:rPr lang="en-CA" sz="2400" dirty="0" smtClean="0"/>
              <a:t>, </a:t>
            </a:r>
            <a:r>
              <a:rPr lang="en-US" sz="2400" dirty="0" err="1" smtClean="0"/>
              <a:t>Jian</a:t>
            </a:r>
            <a:r>
              <a:rPr lang="en-US" sz="2400" dirty="0" smtClean="0"/>
              <a:t>-Liang Lin, Tzu-</a:t>
            </a:r>
            <a:r>
              <a:rPr lang="en-US" sz="2400" dirty="0" err="1" smtClean="0"/>
              <a:t>Der</a:t>
            </a:r>
            <a:r>
              <a:rPr lang="en-US" sz="2400" dirty="0" smtClean="0"/>
              <a:t> Chuang, Yu-Lin Chang, Yu-</a:t>
            </a:r>
            <a:r>
              <a:rPr lang="en-US" sz="2400" dirty="0" err="1" smtClean="0"/>
              <a:t>Wen</a:t>
            </a:r>
            <a:r>
              <a:rPr lang="en-US" sz="2400" dirty="0" smtClean="0"/>
              <a:t> Huang, Shawmin Lei</a:t>
            </a:r>
            <a:endParaRPr lang="en-US" sz="24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4800601" y="5621338"/>
            <a:ext cx="4033838" cy="824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Presented by </a:t>
            </a:r>
            <a:r>
              <a:rPr lang="en-US" altLang="zh-TW" sz="1400" dirty="0" smtClean="0"/>
              <a:t>Yi-</a:t>
            </a:r>
            <a:r>
              <a:rPr lang="en-US" altLang="zh-TW" sz="1400" dirty="0" err="1" smtClean="0"/>
              <a:t>Wen</a:t>
            </a:r>
            <a:r>
              <a:rPr lang="en-US" altLang="zh-TW" sz="1400" dirty="0" smtClean="0"/>
              <a:t> Chen</a:t>
            </a:r>
            <a:endParaRPr lang="en-US" altLang="zh-TW" sz="1400" dirty="0" smtClean="0">
              <a:ea typeface="SimHei" pitchFamily="2" charset="-122"/>
            </a:endParaRPr>
          </a:p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8</a:t>
            </a:r>
            <a:r>
              <a:rPr lang="en-US" altLang="zh-TW" sz="1400" baseline="30000" dirty="0" smtClean="0">
                <a:ea typeface="SimHei" pitchFamily="2" charset="-122"/>
              </a:rPr>
              <a:t>th</a:t>
            </a:r>
            <a:r>
              <a:rPr lang="en-US" altLang="zh-TW" sz="1400" dirty="0" smtClean="0">
                <a:ea typeface="SimHei" pitchFamily="2" charset="-122"/>
              </a:rPr>
              <a:t>  JCT3V Meeting in </a:t>
            </a:r>
            <a:r>
              <a:rPr lang="en-CA" altLang="zh-TW" sz="1400" dirty="0" smtClean="0"/>
              <a:t>Valencia</a:t>
            </a:r>
            <a:endParaRPr lang="en-US" altLang="zh-TW" sz="1400" dirty="0" smtClean="0">
              <a:ea typeface="SimHei" pitchFamily="2" charset="-122"/>
            </a:endParaRPr>
          </a:p>
          <a:p>
            <a:pPr algn="r" fontAlgn="ctr">
              <a:spcBef>
                <a:spcPct val="20000"/>
              </a:spcBef>
            </a:pPr>
            <a:r>
              <a:rPr lang="en-CA" sz="1400" dirty="0" smtClean="0"/>
              <a:t>29 Mar.–4 Apr. 2014</a:t>
            </a:r>
            <a:endParaRPr lang="en-US" altLang="zh-TW" sz="1400" dirty="0">
              <a:ea typeface="SimHei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Summary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flag syntax </a:t>
            </a:r>
            <a:r>
              <a:rPr lang="en-US" b="1" dirty="0" err="1" smtClean="0"/>
              <a:t>depth_dc_flag</a:t>
            </a:r>
            <a:r>
              <a:rPr lang="en-US" dirty="0" smtClean="0"/>
              <a:t> is</a:t>
            </a:r>
            <a:r>
              <a:rPr lang="en-CA" dirty="0" smtClean="0"/>
              <a:t> coded with only one context instead of two contexts</a:t>
            </a:r>
            <a:endParaRPr lang="en-US" b="1" dirty="0" smtClean="0"/>
          </a:p>
          <a:p>
            <a:pPr lvl="1"/>
            <a:r>
              <a:rPr lang="en-US" dirty="0" smtClean="0"/>
              <a:t>Reduce the number of context models (2</a:t>
            </a:r>
            <a:r>
              <a:rPr lang="en-US" dirty="0" smtClean="0">
                <a:sym typeface="Wingdings" pitchFamily="2" charset="2"/>
              </a:rPr>
              <a:t>1)</a:t>
            </a:r>
            <a:endParaRPr lang="en-US" dirty="0" smtClean="0"/>
          </a:p>
          <a:p>
            <a:pPr lvl="1"/>
            <a:r>
              <a:rPr lang="en-US" dirty="0" smtClean="0"/>
              <a:t>No coding loss</a:t>
            </a:r>
          </a:p>
          <a:p>
            <a:r>
              <a:rPr lang="en-US" dirty="0" smtClean="0"/>
              <a:t>The first bin of the codeword for the syntax of </a:t>
            </a:r>
            <a:r>
              <a:rPr lang="en-US" b="1" dirty="0" err="1" smtClean="0"/>
              <a:t>depth_dc_abs</a:t>
            </a:r>
            <a:r>
              <a:rPr lang="en-US" dirty="0" smtClean="0"/>
              <a:t> is context coded and the remaining bins are bypass coded</a:t>
            </a:r>
            <a:endParaRPr lang="en-US" b="1" dirty="0" smtClean="0"/>
          </a:p>
          <a:p>
            <a:pPr lvl="1"/>
            <a:r>
              <a:rPr lang="en-US" dirty="0" smtClean="0"/>
              <a:t>Reduce the number of context coded bins (13 </a:t>
            </a:r>
            <a:r>
              <a:rPr lang="en-US" dirty="0" smtClean="0">
                <a:sym typeface="Wingdings" pitchFamily="2" charset="2"/>
              </a:rPr>
              <a:t>1)</a:t>
            </a:r>
            <a:endParaRPr lang="en-US" dirty="0" smtClean="0"/>
          </a:p>
          <a:p>
            <a:pPr lvl="1"/>
            <a:r>
              <a:rPr lang="en-US" dirty="0" smtClean="0"/>
              <a:t>0.1% coding performance drop</a:t>
            </a:r>
          </a:p>
          <a:p>
            <a:pPr lvl="1"/>
            <a:endParaRPr lang="en-CA" dirty="0" smtClean="0"/>
          </a:p>
          <a:p>
            <a:pPr lvl="1">
              <a:buNone/>
            </a:pPr>
            <a:endParaRPr lang="en-CA" dirty="0" smtClean="0"/>
          </a:p>
          <a:p>
            <a:pPr lvl="1"/>
            <a:endParaRPr lang="en-CA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87338"/>
            <a:ext cx="8059738" cy="931862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GB" dirty="0" smtClean="0"/>
              <a:t>Summary for the syntax related to delta DC in 3D-HEVC</a:t>
            </a:r>
            <a:endParaRPr lang="en-US" dirty="0"/>
          </a:p>
        </p:txBody>
      </p:sp>
      <p:sp>
        <p:nvSpPr>
          <p:cNvPr id="11267" name="内容占位符 2"/>
          <p:cNvSpPr>
            <a:spLocks noGrp="1"/>
          </p:cNvSpPr>
          <p:nvPr>
            <p:ph idx="1"/>
          </p:nvPr>
        </p:nvSpPr>
        <p:spPr>
          <a:xfrm>
            <a:off x="381000" y="1371600"/>
            <a:ext cx="8296275" cy="5029200"/>
          </a:xfrm>
        </p:spPr>
        <p:txBody>
          <a:bodyPr/>
          <a:lstStyle/>
          <a:p>
            <a:endParaRPr lang="en-US" dirty="0" smtClean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317376" y="1988840"/>
          <a:ext cx="8503096" cy="214376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2887844"/>
                <a:gridCol w="2944804"/>
                <a:gridCol w="1656317"/>
                <a:gridCol w="1014131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b="0" dirty="0" smtClean="0"/>
                        <a:t>Syntax</a:t>
                      </a:r>
                      <a:endParaRPr lang="en-US" sz="16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/>
                        <a:t>Parsing process</a:t>
                      </a:r>
                      <a:endParaRPr lang="en-US" sz="16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baseline="0" dirty="0" smtClean="0"/>
                        <a:t>number of context coded bin (worst case)</a:t>
                      </a:r>
                      <a:endParaRPr lang="en-US" sz="16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/>
                        <a:t>number of contexts</a:t>
                      </a:r>
                      <a:endParaRPr lang="en-US" sz="16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depth_dc_flag</a:t>
                      </a:r>
                      <a:endParaRPr lang="en-US" sz="16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CABAC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/>
                        <a:t>1</a:t>
                      </a:r>
                      <a:endParaRPr lang="en-US" sz="16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/>
                        <a:t>2</a:t>
                      </a:r>
                      <a:endParaRPr lang="en-US" sz="16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depth_dc_abs</a:t>
                      </a:r>
                      <a:endParaRPr lang="en-US" sz="16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CABAC (prefix code word)+ Bypass (suffix codeword)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/>
                        <a:t>13</a:t>
                      </a:r>
                      <a:endParaRPr lang="en-US" sz="16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/>
                        <a:t>1</a:t>
                      </a:r>
                      <a:endParaRPr lang="en-US" sz="16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depth_dc_sign_flag</a:t>
                      </a:r>
                      <a:endParaRPr lang="en-US" sz="16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/>
                        <a:t>Bypass</a:t>
                      </a:r>
                      <a:endParaRPr lang="en-US" sz="16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/>
                        <a:t>0</a:t>
                      </a:r>
                      <a:endParaRPr lang="en-US" sz="16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/>
                        <a:t>0</a:t>
                      </a:r>
                      <a:endParaRPr lang="en-US" sz="16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</p:spPr>
        <p:txBody>
          <a:bodyPr/>
          <a:lstStyle/>
          <a:p>
            <a:fld id="{3E54FAAE-D303-1440-B1E5-D1AB6CEFDBFD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87338"/>
            <a:ext cx="8059738" cy="931862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altLang="zh-TW" dirty="0" smtClean="0"/>
              <a:t>Simplified CABAC for </a:t>
            </a:r>
            <a:r>
              <a:rPr lang="en-US" altLang="zh-TW" dirty="0" err="1" smtClean="0"/>
              <a:t>depth_dc_flag</a:t>
            </a:r>
            <a:endParaRPr lang="en-US" altLang="zh-TW" dirty="0"/>
          </a:p>
        </p:txBody>
      </p:sp>
      <p:sp>
        <p:nvSpPr>
          <p:cNvPr id="11267" name="内容占位符 2"/>
          <p:cNvSpPr>
            <a:spLocks noGrp="1"/>
          </p:cNvSpPr>
          <p:nvPr>
            <p:ph idx="1"/>
          </p:nvPr>
        </p:nvSpPr>
        <p:spPr>
          <a:xfrm>
            <a:off x="381000" y="1371600"/>
            <a:ext cx="8296275" cy="5029200"/>
          </a:xfrm>
        </p:spPr>
        <p:txBody>
          <a:bodyPr>
            <a:normAutofit/>
          </a:bodyPr>
          <a:lstStyle/>
          <a:p>
            <a:r>
              <a:rPr lang="en-US" kern="1200" dirty="0" smtClean="0">
                <a:solidFill>
                  <a:schemeClr val="tx1"/>
                </a:solidFill>
              </a:rPr>
              <a:t>In current 3D-HEVC</a:t>
            </a:r>
          </a:p>
          <a:p>
            <a:pPr lvl="1"/>
            <a:r>
              <a:rPr lang="en-US" kern="1200" dirty="0" smtClean="0"/>
              <a:t>2 contexts are used for CABAC coding of </a:t>
            </a:r>
            <a:r>
              <a:rPr lang="en-US" altLang="zh-TW" b="1" dirty="0" err="1" smtClean="0"/>
              <a:t>depth_dc_flag</a:t>
            </a:r>
            <a:r>
              <a:rPr lang="en-US" altLang="zh-TW" b="1" dirty="0" smtClean="0"/>
              <a:t> </a:t>
            </a:r>
            <a:r>
              <a:rPr lang="en-US" kern="1200" dirty="0" smtClean="0"/>
              <a:t>(selected according to the number of segments)</a:t>
            </a:r>
            <a:endParaRPr lang="en-US" dirty="0" smtClean="0"/>
          </a:p>
          <a:p>
            <a:r>
              <a:rPr lang="en-US" kern="1200" dirty="0" smtClean="0">
                <a:solidFill>
                  <a:schemeClr val="tx1"/>
                </a:solidFill>
              </a:rPr>
              <a:t>Propose to </a:t>
            </a:r>
            <a:r>
              <a:rPr lang="en-US" dirty="0" smtClean="0"/>
              <a:t>use only one context</a:t>
            </a:r>
            <a:endParaRPr lang="en-US" kern="1200" dirty="0" smtClean="0">
              <a:solidFill>
                <a:schemeClr val="tx1"/>
              </a:solidFill>
            </a:endParaRPr>
          </a:p>
          <a:p>
            <a:pPr lvl="1"/>
            <a:r>
              <a:rPr lang="en-US" kern="1200" dirty="0" smtClean="0"/>
              <a:t>No referring to the information of any neighbor blocks</a:t>
            </a:r>
          </a:p>
          <a:p>
            <a:pPr lvl="1"/>
            <a:r>
              <a:rPr lang="en-US" kern="1200" dirty="0" smtClean="0"/>
              <a:t>Reduce the context models</a:t>
            </a:r>
          </a:p>
          <a:p>
            <a:pPr lvl="1"/>
            <a:r>
              <a:rPr lang="en-US" kern="1200" dirty="0" smtClean="0"/>
              <a:t>No coding loss</a:t>
            </a:r>
            <a:endParaRPr lang="en-US" dirty="0" smtClean="0"/>
          </a:p>
          <a:p>
            <a:pPr lvl="1">
              <a:buFontTx/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5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</p:spPr>
        <p:txBody>
          <a:bodyPr/>
          <a:lstStyle/>
          <a:p>
            <a:fld id="{3E54FAAE-D303-1440-B1E5-D1AB6CEFDBFD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Simulation Results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>
                <a:solidFill>
                  <a:schemeClr val="tx1"/>
                </a:solidFill>
              </a:rPr>
              <a:t>Anchor : HTM-10.0r1</a:t>
            </a:r>
          </a:p>
          <a:p>
            <a:r>
              <a:rPr lang="en-US" altLang="zh-TW" dirty="0" smtClean="0">
                <a:solidFill>
                  <a:schemeClr val="tx1"/>
                </a:solidFill>
              </a:rPr>
              <a:t>Test : HTM-10.0r1 with the simplified CABAC for </a:t>
            </a:r>
            <a:r>
              <a:rPr lang="en-US" altLang="zh-TW" b="1" dirty="0" err="1" smtClean="0">
                <a:solidFill>
                  <a:schemeClr val="tx1"/>
                </a:solidFill>
              </a:rPr>
              <a:t>depth_dc_flag</a:t>
            </a:r>
            <a:endParaRPr lang="en-US" altLang="zh-TW" b="1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endParaRPr lang="en-US" altLang="zh-TW" dirty="0" smtClean="0">
              <a:solidFill>
                <a:schemeClr val="tx1"/>
              </a:solidFill>
            </a:endParaRPr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altLang="zh-TW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3429000"/>
            <a:ext cx="7419975" cy="270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</p:spPr>
        <p:txBody>
          <a:bodyPr/>
          <a:lstStyle/>
          <a:p>
            <a:fld id="{3E54FAAE-D303-1440-B1E5-D1AB6CEFDBFD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87338"/>
            <a:ext cx="8059738" cy="931862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altLang="zh-TW" dirty="0" smtClean="0"/>
              <a:t>Simplified CABAC for </a:t>
            </a:r>
            <a:r>
              <a:rPr lang="en-US" dirty="0" err="1" smtClean="0"/>
              <a:t>depth_dc_abs</a:t>
            </a:r>
            <a:endParaRPr lang="en-US" dirty="0"/>
          </a:p>
        </p:txBody>
      </p:sp>
      <p:sp>
        <p:nvSpPr>
          <p:cNvPr id="11267" name="内容占位符 2"/>
          <p:cNvSpPr>
            <a:spLocks noGrp="1"/>
          </p:cNvSpPr>
          <p:nvPr>
            <p:ph idx="1"/>
          </p:nvPr>
        </p:nvSpPr>
        <p:spPr>
          <a:xfrm>
            <a:off x="381000" y="1371600"/>
            <a:ext cx="8296275" cy="5029200"/>
          </a:xfrm>
        </p:spPr>
        <p:txBody>
          <a:bodyPr>
            <a:normAutofit fontScale="77500" lnSpcReduction="20000"/>
          </a:bodyPr>
          <a:lstStyle/>
          <a:p>
            <a:r>
              <a:rPr lang="en-US" altLang="zh-TW" dirty="0" smtClean="0"/>
              <a:t>In current 3D-HEVC</a:t>
            </a:r>
            <a:endParaRPr lang="en-US" b="1" kern="1200" dirty="0" smtClean="0">
              <a:solidFill>
                <a:schemeClr val="tx1"/>
              </a:solidFill>
            </a:endParaRPr>
          </a:p>
          <a:p>
            <a:pPr lvl="1"/>
            <a:r>
              <a:rPr lang="en-US" kern="1200" dirty="0" smtClean="0"/>
              <a:t>1 context for the prefix codeword (13 bins)</a:t>
            </a:r>
          </a:p>
          <a:p>
            <a:pPr lvl="1"/>
            <a:r>
              <a:rPr lang="en-US" kern="1200" dirty="0" smtClean="0"/>
              <a:t>Bypass code the suffix codeword</a:t>
            </a:r>
            <a:endParaRPr lang="en-US" dirty="0" smtClean="0"/>
          </a:p>
          <a:p>
            <a:endParaRPr lang="en-US" kern="1200" dirty="0" smtClean="0">
              <a:solidFill>
                <a:schemeClr val="tx1"/>
              </a:solidFill>
            </a:endParaRPr>
          </a:p>
          <a:p>
            <a:endParaRPr lang="en-US" kern="1200" dirty="0" smtClean="0">
              <a:solidFill>
                <a:schemeClr val="tx1"/>
              </a:solidFill>
            </a:endParaRPr>
          </a:p>
          <a:p>
            <a:endParaRPr lang="en-US" kern="1200" dirty="0" smtClean="0">
              <a:solidFill>
                <a:schemeClr val="tx1"/>
              </a:solidFill>
            </a:endParaRPr>
          </a:p>
          <a:p>
            <a:endParaRPr lang="en-US" kern="1200" dirty="0" smtClean="0">
              <a:solidFill>
                <a:schemeClr val="tx1"/>
              </a:solidFill>
            </a:endParaRPr>
          </a:p>
          <a:p>
            <a:endParaRPr lang="en-US" kern="1200" dirty="0" smtClean="0">
              <a:solidFill>
                <a:schemeClr val="tx1"/>
              </a:solidFill>
            </a:endParaRPr>
          </a:p>
          <a:p>
            <a:endParaRPr lang="en-US" dirty="0" smtClean="0"/>
          </a:p>
          <a:p>
            <a:r>
              <a:rPr lang="en-US" kern="1200" dirty="0" smtClean="0">
                <a:solidFill>
                  <a:schemeClr val="tx1"/>
                </a:solidFill>
              </a:rPr>
              <a:t>Propose to context code the first bin and bypass the remaining bins</a:t>
            </a:r>
          </a:p>
          <a:p>
            <a:pPr lvl="1"/>
            <a:r>
              <a:rPr lang="en-US" kern="1200" dirty="0" smtClean="0"/>
              <a:t>Reduce the context coded bins from 13 to 1</a:t>
            </a:r>
          </a:p>
          <a:p>
            <a:pPr lvl="1"/>
            <a:r>
              <a:rPr lang="en-US" kern="1200" dirty="0" smtClean="0"/>
              <a:t>0.1% coding loss</a:t>
            </a:r>
            <a:endParaRPr lang="en-US" dirty="0" smtClean="0"/>
          </a:p>
          <a:p>
            <a:pPr lvl="1">
              <a:buFontTx/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4128" y="2420888"/>
            <a:ext cx="4320000" cy="23913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</p:spPr>
        <p:txBody>
          <a:bodyPr/>
          <a:lstStyle/>
          <a:p>
            <a:fld id="{3E54FAAE-D303-1440-B1E5-D1AB6CEFDBFD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Simulation Results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>
                <a:solidFill>
                  <a:schemeClr val="tx1"/>
                </a:solidFill>
              </a:rPr>
              <a:t>Anchor : HTM-10.0r1</a:t>
            </a:r>
          </a:p>
          <a:p>
            <a:r>
              <a:rPr lang="en-US" altLang="zh-TW" dirty="0" smtClean="0">
                <a:solidFill>
                  <a:schemeClr val="tx1"/>
                </a:solidFill>
              </a:rPr>
              <a:t>Test : HTM-10.0r1 with simplified CABAC for </a:t>
            </a:r>
            <a:r>
              <a:rPr lang="en-US" kern="1200" dirty="0" err="1" smtClean="0">
                <a:solidFill>
                  <a:schemeClr val="tx1"/>
                </a:solidFill>
              </a:rPr>
              <a:t>depth_dc_abs</a:t>
            </a: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endParaRPr lang="en-US" altLang="zh-TW" dirty="0" smtClean="0">
              <a:solidFill>
                <a:schemeClr val="tx1"/>
              </a:solidFill>
            </a:endParaRPr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altLang="zh-TW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2013" y="3388196"/>
            <a:ext cx="7419975" cy="270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</p:spPr>
        <p:txBody>
          <a:bodyPr/>
          <a:lstStyle/>
          <a:p>
            <a:fld id="{3E54FAAE-D303-1440-B1E5-D1AB6CEFDBFD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87338"/>
            <a:ext cx="8059738" cy="931862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12291" name="内容占位符 2"/>
          <p:cNvSpPr>
            <a:spLocks noGrp="1"/>
          </p:cNvSpPr>
          <p:nvPr>
            <p:ph idx="1"/>
          </p:nvPr>
        </p:nvSpPr>
        <p:spPr>
          <a:xfrm>
            <a:off x="381000" y="1371600"/>
            <a:ext cx="8296275" cy="5029200"/>
          </a:xfrm>
        </p:spPr>
        <p:txBody>
          <a:bodyPr/>
          <a:lstStyle/>
          <a:p>
            <a:r>
              <a:rPr lang="en-US" dirty="0" smtClean="0"/>
              <a:t>Propose to simplify </a:t>
            </a:r>
            <a:r>
              <a:rPr lang="en-CA" dirty="0" smtClean="0"/>
              <a:t>the </a:t>
            </a:r>
            <a:r>
              <a:rPr lang="en-US" dirty="0" smtClean="0"/>
              <a:t>CABAC coding of the syntax related to delta DC.</a:t>
            </a:r>
          </a:p>
          <a:p>
            <a:pPr lvl="1"/>
            <a:r>
              <a:rPr lang="en-US" dirty="0" smtClean="0"/>
              <a:t>Reduce the context models for coding </a:t>
            </a:r>
            <a:r>
              <a:rPr lang="en-US" dirty="0" err="1" smtClean="0"/>
              <a:t>depth_dc_flag</a:t>
            </a:r>
            <a:r>
              <a:rPr lang="en-US" dirty="0" smtClean="0"/>
              <a:t> from 2 to 1 (no coding loss)</a:t>
            </a:r>
          </a:p>
          <a:p>
            <a:pPr lvl="1"/>
            <a:r>
              <a:rPr lang="en-US" altLang="zh-TW" dirty="0" smtClean="0"/>
              <a:t>Reduce the context coded bins for coding </a:t>
            </a:r>
            <a:r>
              <a:rPr lang="en-US" altLang="zh-TW" dirty="0" err="1" smtClean="0"/>
              <a:t>depth_dc_abs</a:t>
            </a:r>
            <a:r>
              <a:rPr lang="en-US" altLang="zh-TW" dirty="0" smtClean="0"/>
              <a:t> from 13 to 1 (0.1% </a:t>
            </a:r>
            <a:r>
              <a:rPr lang="en-US" altLang="zh-TW" smtClean="0"/>
              <a:t>coding loss)</a:t>
            </a:r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5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</p:spPr>
        <p:txBody>
          <a:bodyPr/>
          <a:lstStyle/>
          <a:p>
            <a:fld id="{3E54FAAE-D303-1440-B1E5-D1AB6CEFDBFD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ediaTek-Confidential_B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MediaTe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1_MediaTe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MediaTek-Confidential_A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3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MediaTek-Confidential_B</Template>
  <TotalTime>94</TotalTime>
  <Words>344</Words>
  <Application>Microsoft Office PowerPoint</Application>
  <PresentationFormat>On-screen Show (4:3)</PresentationFormat>
  <Paragraphs>100</Paragraphs>
  <Slides>8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8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MediaTek-Confidential_B</vt:lpstr>
      <vt:lpstr>Custom Design</vt:lpstr>
      <vt:lpstr>MediaTek</vt:lpstr>
      <vt:lpstr>1_Custom Design</vt:lpstr>
      <vt:lpstr>1_MediaTek</vt:lpstr>
      <vt:lpstr>2_Custom Design</vt:lpstr>
      <vt:lpstr>MediaTek-Confidential_A</vt:lpstr>
      <vt:lpstr>3_Custom Design</vt:lpstr>
      <vt:lpstr>3D-CE3: Simplification on CABAC contexts for the syntax related delta DC</vt:lpstr>
      <vt:lpstr>Overall Summary</vt:lpstr>
      <vt:lpstr>Summary for the syntax related to delta DC in 3D-HEVC</vt:lpstr>
      <vt:lpstr>Simplified CABAC for depth_dc_flag</vt:lpstr>
      <vt:lpstr>Simulation Results</vt:lpstr>
      <vt:lpstr>Simplified CABAC for depth_dc_abs</vt:lpstr>
      <vt:lpstr>Simulation Results</vt:lpstr>
      <vt:lpstr>Conclusions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Title (Confidential A)</dc:title>
  <dc:creator>yuwen</dc:creator>
  <cp:lastModifiedBy>MTK03795</cp:lastModifiedBy>
  <cp:revision>62</cp:revision>
  <dcterms:created xsi:type="dcterms:W3CDTF">2014-03-11T04:25:26Z</dcterms:created>
  <dcterms:modified xsi:type="dcterms:W3CDTF">2014-03-29T05:32:19Z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-1701226681</vt:i4>
  </property>
  <property fmtid="{D5CDD505-2E9C-101B-9397-08002B2CF9AE}" pid="3" name="_NewReviewCycle">
    <vt:lpwstr/>
  </property>
  <property fmtid="{D5CDD505-2E9C-101B-9397-08002B2CF9AE}" pid="4" name="_EmailSubject">
    <vt:lpwstr>New PowerPoint Templates</vt:lpwstr>
  </property>
  <property fmtid="{D5CDD505-2E9C-101B-9397-08002B2CF9AE}" pid="5" name="_AuthorEmail">
    <vt:lpwstr>yuwen.huang@mediatek.com</vt:lpwstr>
  </property>
  <property fmtid="{D5CDD505-2E9C-101B-9397-08002B2CF9AE}" pid="6" name="_AuthorEmailDisplayName">
    <vt:lpwstr>YW Huang (黃毓文)</vt:lpwstr>
  </property>
  <property fmtid="{D5CDD505-2E9C-101B-9397-08002B2CF9AE}" pid="7" name="_PreviousAdHocReviewCycleID">
    <vt:i4>2140999986</vt:i4>
  </property>
</Properties>
</file>