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247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77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3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theme/theme24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  <p:sldMasterId id="2147483765" r:id="rId9"/>
    <p:sldMasterId id="2147483779" r:id="rId10"/>
    <p:sldMasterId id="2147483792" r:id="rId11"/>
    <p:sldMasterId id="2147483804" r:id="rId12"/>
    <p:sldMasterId id="2147483817" r:id="rId13"/>
    <p:sldMasterId id="2147483830" r:id="rId14"/>
    <p:sldMasterId id="2147483843" r:id="rId15"/>
    <p:sldMasterId id="2147483855" r:id="rId16"/>
    <p:sldMasterId id="2147483868" r:id="rId17"/>
    <p:sldMasterId id="2147483882" r:id="rId18"/>
    <p:sldMasterId id="2147483895" r:id="rId19"/>
    <p:sldMasterId id="2147483907" r:id="rId20"/>
    <p:sldMasterId id="2147483920" r:id="rId21"/>
    <p:sldMasterId id="2147483933" r:id="rId22"/>
    <p:sldMasterId id="2147483946" r:id="rId23"/>
    <p:sldMasterId id="2147483958" r:id="rId24"/>
  </p:sldMasterIdLst>
  <p:notesMasterIdLst>
    <p:notesMasterId r:id="rId31"/>
  </p:notesMasterIdLst>
  <p:handoutMasterIdLst>
    <p:handoutMasterId r:id="rId32"/>
  </p:handoutMasterIdLst>
  <p:sldIdLst>
    <p:sldId id="282" r:id="rId25"/>
    <p:sldId id="279" r:id="rId26"/>
    <p:sldId id="276" r:id="rId27"/>
    <p:sldId id="277" r:id="rId28"/>
    <p:sldId id="278" r:id="rId29"/>
    <p:sldId id="280" r:id="rId3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562" autoAdjust="0"/>
  </p:normalViewPr>
  <p:slideViewPr>
    <p:cSldViewPr>
      <p:cViewPr varScale="1">
        <p:scale>
          <a:sx n="56" d="100"/>
          <a:sy n="56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</a:t>
            </a:r>
            <a:r>
              <a:rPr lang="en-US" baseline="0" dirty="0" smtClean="0"/>
              <a:t> signaling of the intra </a:t>
            </a:r>
            <a:r>
              <a:rPr lang="en-US" baseline="0" dirty="0" err="1" smtClean="0"/>
              <a:t>chroma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pred</a:t>
            </a:r>
            <a:r>
              <a:rPr lang="en-US" baseline="0" dirty="0" smtClean="0"/>
              <a:t> mode and </a:t>
            </a:r>
            <a:r>
              <a:rPr lang="en-US" baseline="0" dirty="0" err="1" smtClean="0"/>
              <a:t>chroma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cbf</a:t>
            </a:r>
            <a:r>
              <a:rPr lang="en-US" baseline="0" dirty="0" smtClean="0"/>
              <a:t>, we add one additional condition so that these syntax elements are not signaled for depth map.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0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3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4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JCT3V-H0076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JCT3V-H0076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JCT3V-H0088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JCT3V-H0088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0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9.xml"/><Relationship Id="rId12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8.xml"/><Relationship Id="rId11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51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Relationship Id="rId14" Type="http://schemas.openxmlformats.org/officeDocument/2006/relationships/image" Target="../media/image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Relationship Id="rId14" Type="http://schemas.openxmlformats.org/officeDocument/2006/relationships/image" Target="../media/image3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8.xml"/><Relationship Id="rId13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7.xml"/><Relationship Id="rId12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6.xml"/><Relationship Id="rId11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19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00.xml"/><Relationship Id="rId4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9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1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10.xml"/><Relationship Id="rId12" Type="http://schemas.openxmlformats.org/officeDocument/2006/relationships/slideLayout" Target="../slideLayouts/slideLayout215.xml"/><Relationship Id="rId2" Type="http://schemas.openxmlformats.org/officeDocument/2006/relationships/slideLayout" Target="../slideLayouts/slideLayout205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1" Type="http://schemas.openxmlformats.org/officeDocument/2006/relationships/slideLayout" Target="../slideLayouts/slideLayout214.xml"/><Relationship Id="rId5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Relationship Id="rId14" Type="http://schemas.openxmlformats.org/officeDocument/2006/relationships/image" Target="../media/image3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29.xml"/><Relationship Id="rId7" Type="http://schemas.openxmlformats.org/officeDocument/2006/relationships/slideLayout" Target="../slideLayouts/slideLayout233.xml"/><Relationship Id="rId12" Type="http://schemas.openxmlformats.org/officeDocument/2006/relationships/slideLayout" Target="../slideLayouts/slideLayout238.xml"/><Relationship Id="rId2" Type="http://schemas.openxmlformats.org/officeDocument/2006/relationships/slideLayout" Target="../slideLayouts/slideLayout228.xml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1.xml"/><Relationship Id="rId10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Relationship Id="rId14" Type="http://schemas.openxmlformats.org/officeDocument/2006/relationships/image" Target="../media/image3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6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41.xml"/><Relationship Id="rId7" Type="http://schemas.openxmlformats.org/officeDocument/2006/relationships/slideLayout" Target="../slideLayouts/slideLayout245.xml"/><Relationship Id="rId12" Type="http://schemas.openxmlformats.org/officeDocument/2006/relationships/slideLayout" Target="../slideLayouts/slideLayout250.xml"/><Relationship Id="rId2" Type="http://schemas.openxmlformats.org/officeDocument/2006/relationships/slideLayout" Target="../slideLayouts/slideLayout240.xml"/><Relationship Id="rId1" Type="http://schemas.openxmlformats.org/officeDocument/2006/relationships/slideLayout" Target="../slideLayouts/slideLayout239.xml"/><Relationship Id="rId6" Type="http://schemas.openxmlformats.org/officeDocument/2006/relationships/slideLayout" Target="../slideLayouts/slideLayout244.xml"/><Relationship Id="rId11" Type="http://schemas.openxmlformats.org/officeDocument/2006/relationships/slideLayout" Target="../slideLayouts/slideLayout249.xml"/><Relationship Id="rId5" Type="http://schemas.openxmlformats.org/officeDocument/2006/relationships/slideLayout" Target="../slideLayouts/slideLayout243.xml"/><Relationship Id="rId10" Type="http://schemas.openxmlformats.org/officeDocument/2006/relationships/slideLayout" Target="../slideLayouts/slideLayout248.xml"/><Relationship Id="rId4" Type="http://schemas.openxmlformats.org/officeDocument/2006/relationships/slideLayout" Target="../slideLayouts/slideLayout242.xml"/><Relationship Id="rId9" Type="http://schemas.openxmlformats.org/officeDocument/2006/relationships/slideLayout" Target="../slideLayouts/slideLayout247.xml"/><Relationship Id="rId14" Type="http://schemas.openxmlformats.org/officeDocument/2006/relationships/image" Target="../media/image1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8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253.xml"/><Relationship Id="rId7" Type="http://schemas.openxmlformats.org/officeDocument/2006/relationships/slideLayout" Target="../slideLayouts/slideLayout257.xml"/><Relationship Id="rId12" Type="http://schemas.openxmlformats.org/officeDocument/2006/relationships/slideLayout" Target="../slideLayouts/slideLayout262.xml"/><Relationship Id="rId2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51.xml"/><Relationship Id="rId6" Type="http://schemas.openxmlformats.org/officeDocument/2006/relationships/slideLayout" Target="../slideLayouts/slideLayout256.xml"/><Relationship Id="rId11" Type="http://schemas.openxmlformats.org/officeDocument/2006/relationships/slideLayout" Target="../slideLayouts/slideLayout261.xml"/><Relationship Id="rId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54.xml"/><Relationship Id="rId9" Type="http://schemas.openxmlformats.org/officeDocument/2006/relationships/slideLayout" Target="../slideLayouts/slideLayout259.xml"/><Relationship Id="rId14" Type="http://schemas.openxmlformats.org/officeDocument/2006/relationships/image" Target="../media/image3.png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5.xml"/><Relationship Id="rId7" Type="http://schemas.openxmlformats.org/officeDocument/2006/relationships/slideLayout" Target="../slideLayouts/slideLayout26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64.xml"/><Relationship Id="rId1" Type="http://schemas.openxmlformats.org/officeDocument/2006/relationships/slideLayout" Target="../slideLayouts/slideLayout263.xml"/><Relationship Id="rId6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273.xml"/><Relationship Id="rId5" Type="http://schemas.openxmlformats.org/officeDocument/2006/relationships/slideLayout" Target="../slideLayouts/slideLayout267.xml"/><Relationship Id="rId10" Type="http://schemas.openxmlformats.org/officeDocument/2006/relationships/slideLayout" Target="../slideLayouts/slideLayout272.xml"/><Relationship Id="rId4" Type="http://schemas.openxmlformats.org/officeDocument/2006/relationships/slideLayout" Target="../slideLayouts/slideLayout266.xml"/><Relationship Id="rId9" Type="http://schemas.openxmlformats.org/officeDocument/2006/relationships/slideLayout" Target="../slideLayouts/slideLayout27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1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76.xml"/><Relationship Id="rId7" Type="http://schemas.openxmlformats.org/officeDocument/2006/relationships/slideLayout" Target="../slideLayouts/slideLayout280.xml"/><Relationship Id="rId12" Type="http://schemas.openxmlformats.org/officeDocument/2006/relationships/slideLayout" Target="../slideLayouts/slideLayout285.xml"/><Relationship Id="rId2" Type="http://schemas.openxmlformats.org/officeDocument/2006/relationships/slideLayout" Target="../slideLayouts/slideLayout275.xml"/><Relationship Id="rId1" Type="http://schemas.openxmlformats.org/officeDocument/2006/relationships/slideLayout" Target="../slideLayouts/slideLayout274.xml"/><Relationship Id="rId6" Type="http://schemas.openxmlformats.org/officeDocument/2006/relationships/slideLayout" Target="../slideLayouts/slideLayout279.xml"/><Relationship Id="rId11" Type="http://schemas.openxmlformats.org/officeDocument/2006/relationships/slideLayout" Target="../slideLayouts/slideLayout284.xml"/><Relationship Id="rId5" Type="http://schemas.openxmlformats.org/officeDocument/2006/relationships/slideLayout" Target="../slideLayouts/slideLayout278.xml"/><Relationship Id="rId10" Type="http://schemas.openxmlformats.org/officeDocument/2006/relationships/slideLayout" Target="../slideLayouts/slideLayout283.xml"/><Relationship Id="rId4" Type="http://schemas.openxmlformats.org/officeDocument/2006/relationships/slideLayout" Target="../slideLayouts/slideLayout277.xml"/><Relationship Id="rId9" Type="http://schemas.openxmlformats.org/officeDocument/2006/relationships/slideLayout" Target="../slideLayouts/slideLayout28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9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6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err="1" smtClean="0"/>
              <a:t>Jicheng</a:t>
            </a:r>
            <a:r>
              <a:rPr lang="en-US" altLang="zh-TW" dirty="0" smtClean="0"/>
              <a:t> An, Kai Zhang, </a:t>
            </a:r>
            <a:r>
              <a:rPr lang="en-US" altLang="zh-TW" dirty="0" err="1" smtClean="0"/>
              <a:t>Jian</a:t>
            </a:r>
            <a:r>
              <a:rPr lang="en-US" altLang="zh-TW" dirty="0" smtClean="0"/>
              <a:t>-Liang Lin, Shawmin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Removal of </a:t>
            </a:r>
            <a:r>
              <a:rPr lang="en-US" dirty="0" err="1" smtClean="0"/>
              <a:t>chroma</a:t>
            </a:r>
            <a:r>
              <a:rPr lang="en-US" dirty="0" smtClean="0"/>
              <a:t> intra mode and </a:t>
            </a:r>
            <a:r>
              <a:rPr lang="en-US" dirty="0" err="1" smtClean="0"/>
              <a:t>cbf</a:t>
            </a:r>
            <a:r>
              <a:rPr lang="en-US" dirty="0" smtClean="0"/>
              <a:t> in depth map coding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Propose to remove the redundant syntax elements for depth map coding</a:t>
            </a:r>
          </a:p>
          <a:p>
            <a:pPr lvl="1"/>
            <a:r>
              <a:rPr lang="en-CA" dirty="0" err="1" smtClean="0"/>
              <a:t>Chroma</a:t>
            </a:r>
            <a:r>
              <a:rPr lang="en-CA" dirty="0" smtClean="0"/>
              <a:t> intra mode </a:t>
            </a:r>
          </a:p>
          <a:p>
            <a:pPr lvl="1"/>
            <a:r>
              <a:rPr lang="en-CA" dirty="0" err="1" smtClean="0"/>
              <a:t>Chroma</a:t>
            </a:r>
            <a:r>
              <a:rPr lang="en-CA" dirty="0" smtClean="0"/>
              <a:t> </a:t>
            </a:r>
            <a:r>
              <a:rPr lang="en-CA" dirty="0" err="1" smtClean="0"/>
              <a:t>cbf</a:t>
            </a:r>
            <a:r>
              <a:rPr lang="en-CA" dirty="0" smtClean="0"/>
              <a:t> </a:t>
            </a:r>
          </a:p>
          <a:p>
            <a:r>
              <a:rPr lang="en-CA" dirty="0" smtClean="0"/>
              <a:t>0.03% BD-rate gain for synthesized views.</a:t>
            </a:r>
          </a:p>
          <a:p>
            <a:r>
              <a:rPr lang="en-CA" dirty="0" smtClean="0"/>
              <a:t> no run-time change.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map coding in 3D-HEVC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Only </a:t>
            </a:r>
            <a:r>
              <a:rPr lang="en-US" dirty="0" err="1" smtClean="0"/>
              <a:t>luma</a:t>
            </a:r>
            <a:r>
              <a:rPr lang="en-US" dirty="0" smtClean="0"/>
              <a:t>, no </a:t>
            </a:r>
            <a:r>
              <a:rPr lang="en-US" dirty="0" err="1" smtClean="0"/>
              <a:t>chroma</a:t>
            </a:r>
            <a:endParaRPr lang="en-US" dirty="0" smtClean="0"/>
          </a:p>
          <a:p>
            <a:r>
              <a:rPr lang="en-US" dirty="0" smtClean="0"/>
              <a:t>But the </a:t>
            </a:r>
            <a:r>
              <a:rPr lang="en-US" dirty="0" err="1" smtClean="0"/>
              <a:t>chroma</a:t>
            </a:r>
            <a:r>
              <a:rPr lang="en-US" dirty="0" smtClean="0"/>
              <a:t> intra mode and </a:t>
            </a:r>
            <a:r>
              <a:rPr lang="en-US" dirty="0" err="1" smtClean="0"/>
              <a:t>cbf</a:t>
            </a:r>
            <a:r>
              <a:rPr lang="en-US" dirty="0" smtClean="0"/>
              <a:t> are still coded</a:t>
            </a:r>
          </a:p>
          <a:p>
            <a:pPr lvl="1"/>
            <a:r>
              <a:rPr lang="en-US" dirty="0" smtClean="0"/>
              <a:t>Redundant</a:t>
            </a:r>
          </a:p>
          <a:p>
            <a:r>
              <a:rPr lang="en-US" dirty="0" smtClean="0"/>
              <a:t>In SDC mode, the </a:t>
            </a:r>
            <a:r>
              <a:rPr lang="en-US" dirty="0" err="1" smtClean="0"/>
              <a:t>chroma</a:t>
            </a:r>
            <a:r>
              <a:rPr lang="en-US" dirty="0" smtClean="0"/>
              <a:t> intra mode is not coded.</a:t>
            </a:r>
          </a:p>
          <a:p>
            <a:pPr lvl="1"/>
            <a:r>
              <a:rPr lang="en-US" dirty="0" smtClean="0"/>
              <a:t>Why is SDC mode the only mode that does not have </a:t>
            </a:r>
            <a:r>
              <a:rPr lang="en-US" dirty="0" err="1" smtClean="0"/>
              <a:t>chroma</a:t>
            </a:r>
            <a:r>
              <a:rPr lang="en-US" dirty="0" smtClean="0"/>
              <a:t> intra mode?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chroma</a:t>
            </a:r>
            <a:r>
              <a:rPr lang="en-US" dirty="0" smtClean="0"/>
              <a:t> intra mode should not be coded in any mode.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solution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00948" cy="1042981"/>
          </a:xfrm>
        </p:spPr>
        <p:txBody>
          <a:bodyPr/>
          <a:lstStyle/>
          <a:p>
            <a:r>
              <a:rPr lang="en-US" dirty="0" smtClean="0"/>
              <a:t>Remove the </a:t>
            </a:r>
            <a:r>
              <a:rPr lang="en-US" dirty="0" err="1" smtClean="0"/>
              <a:t>chroma</a:t>
            </a:r>
            <a:r>
              <a:rPr lang="en-US" dirty="0" smtClean="0"/>
              <a:t> intra mode and </a:t>
            </a:r>
            <a:r>
              <a:rPr lang="en-US" dirty="0" err="1" smtClean="0"/>
              <a:t>chroma</a:t>
            </a:r>
            <a:r>
              <a:rPr lang="en-US" dirty="0" smtClean="0"/>
              <a:t> </a:t>
            </a:r>
            <a:r>
              <a:rPr lang="en-US" dirty="0" err="1" smtClean="0"/>
              <a:t>cbf</a:t>
            </a:r>
            <a:r>
              <a:rPr lang="en-US" dirty="0" smtClean="0"/>
              <a:t> coding for depth map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00034" y="2928934"/>
          <a:ext cx="8072495" cy="79534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047076"/>
                <a:gridCol w="1025419"/>
              </a:tblGrid>
              <a:tr h="397671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/>
                        <a:t>        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if (!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VpsDepthFlag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layerId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 ] )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7671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/>
                        <a:t>				</a:t>
                      </a:r>
                      <a:r>
                        <a:rPr lang="en-US" sz="1600" b="1" dirty="0"/>
                        <a:t>   </a:t>
                      </a:r>
                      <a:r>
                        <a:rPr lang="en-US" sz="1600" b="1" dirty="0" err="1"/>
                        <a:t>intra_chroma_pred_mode</a:t>
                      </a:r>
                      <a:r>
                        <a:rPr lang="en-US" sz="1600" dirty="0"/>
                        <a:t>[ x0 ][ y0 ]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err="1"/>
                        <a:t>ae</a:t>
                      </a:r>
                      <a:r>
                        <a:rPr lang="en-US" sz="1600" dirty="0"/>
                        <a:t>(v)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500034" y="4357694"/>
          <a:ext cx="8072494" cy="146304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047416"/>
                <a:gridCol w="1025078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/>
                        <a:t>		If(( </a:t>
                      </a:r>
                      <a:r>
                        <a:rPr lang="en-GB" sz="1600" dirty="0" err="1"/>
                        <a:t>trafoDepth</a:t>
                      </a:r>
                      <a:r>
                        <a:rPr lang="en-GB" sz="1600" dirty="0"/>
                        <a:t>  = =  0  | |  </a:t>
                      </a:r>
                      <a:r>
                        <a:rPr lang="en-GB" sz="1600" dirty="0" err="1"/>
                        <a:t>cbf_cb</a:t>
                      </a:r>
                      <a:r>
                        <a:rPr lang="en-GB" sz="1600" dirty="0"/>
                        <a:t>[ </a:t>
                      </a:r>
                      <a:r>
                        <a:rPr lang="en-GB" sz="1600" dirty="0" err="1"/>
                        <a:t>xBase</a:t>
                      </a:r>
                      <a:r>
                        <a:rPr lang="en-GB" sz="1600" dirty="0"/>
                        <a:t> ][ </a:t>
                      </a:r>
                      <a:r>
                        <a:rPr lang="en-GB" sz="1600" dirty="0" err="1"/>
                        <a:t>yBase</a:t>
                      </a:r>
                      <a:r>
                        <a:rPr lang="en-GB" sz="1600" dirty="0"/>
                        <a:t> ][ </a:t>
                      </a:r>
                      <a:r>
                        <a:rPr lang="en-GB" sz="1600" dirty="0" err="1"/>
                        <a:t>trafoDepth</a:t>
                      </a:r>
                      <a:r>
                        <a:rPr lang="en-GB" sz="1600" dirty="0"/>
                        <a:t> − 1 ] ) 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</a:rPr>
                        <a:t>&amp;&amp;          !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VpsDepthFlag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layerId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 ]</a:t>
                      </a:r>
                      <a:r>
                        <a:rPr lang="en-US" sz="1600" dirty="0"/>
                        <a:t> )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/>
                        <a:t>			</a:t>
                      </a:r>
                      <a:r>
                        <a:rPr lang="en-GB" sz="1600" b="1" dirty="0" err="1"/>
                        <a:t>cbf_cb</a:t>
                      </a:r>
                      <a:r>
                        <a:rPr lang="en-GB" sz="1600" dirty="0"/>
                        <a:t>[ x0 ][ y0 ][ </a:t>
                      </a:r>
                      <a:r>
                        <a:rPr lang="en-GB" sz="1600" dirty="0" err="1"/>
                        <a:t>trafoDepth</a:t>
                      </a:r>
                      <a:r>
                        <a:rPr lang="en-GB" sz="1600" dirty="0"/>
                        <a:t> ]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/>
                        <a:t>ae(v)</a:t>
                      </a:r>
                      <a:endParaRPr lang="en-US" sz="16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/>
                        <a:t>		if( (</a:t>
                      </a:r>
                      <a:r>
                        <a:rPr lang="en-GB" sz="1600" dirty="0" err="1"/>
                        <a:t>trafoDepth</a:t>
                      </a:r>
                      <a:r>
                        <a:rPr lang="en-GB" sz="1600" dirty="0"/>
                        <a:t>  = =  0  | |  </a:t>
                      </a:r>
                      <a:r>
                        <a:rPr lang="en-GB" sz="1600" dirty="0" err="1"/>
                        <a:t>cbf_cr</a:t>
                      </a:r>
                      <a:r>
                        <a:rPr lang="en-GB" sz="1600" dirty="0"/>
                        <a:t>[ </a:t>
                      </a:r>
                      <a:r>
                        <a:rPr lang="en-GB" sz="1600" dirty="0" err="1"/>
                        <a:t>xBase</a:t>
                      </a:r>
                      <a:r>
                        <a:rPr lang="en-GB" sz="1600" dirty="0"/>
                        <a:t> ][ </a:t>
                      </a:r>
                      <a:r>
                        <a:rPr lang="en-GB" sz="1600" dirty="0" err="1"/>
                        <a:t>yBase</a:t>
                      </a:r>
                      <a:r>
                        <a:rPr lang="en-GB" sz="1600" dirty="0"/>
                        <a:t> ][ </a:t>
                      </a:r>
                      <a:r>
                        <a:rPr lang="en-GB" sz="1600" dirty="0" err="1"/>
                        <a:t>trafoDepth</a:t>
                      </a:r>
                      <a:r>
                        <a:rPr lang="en-GB" sz="1600" dirty="0"/>
                        <a:t> − 1 ] ) 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</a:rPr>
                        <a:t>&amp;&amp;          !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VpsDepthFlag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</a:rPr>
                        <a:t>layerId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</a:rPr>
                        <a:t> ]</a:t>
                      </a:r>
                      <a:r>
                        <a:rPr lang="en-US" sz="1600" dirty="0"/>
                        <a:t> )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/>
                        <a:t>			</a:t>
                      </a:r>
                      <a:r>
                        <a:rPr lang="en-GB" sz="1600" b="1" dirty="0" err="1"/>
                        <a:t>cbf_cr</a:t>
                      </a:r>
                      <a:r>
                        <a:rPr lang="en-GB" sz="1600" dirty="0"/>
                        <a:t>[ x0 ][ y0 ][ </a:t>
                      </a:r>
                      <a:r>
                        <a:rPr lang="en-GB" sz="1600" dirty="0" err="1"/>
                        <a:t>trafoDepth</a:t>
                      </a:r>
                      <a:r>
                        <a:rPr lang="en-GB" sz="1600" dirty="0"/>
                        <a:t> ]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err="1"/>
                        <a:t>ae</a:t>
                      </a:r>
                      <a:r>
                        <a:rPr lang="en-GB" sz="1600" dirty="0"/>
                        <a:t>(v)</a:t>
                      </a:r>
                      <a:endParaRPr lang="en-US" sz="16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96973"/>
            <a:ext cx="8229600" cy="4289481"/>
          </a:xfrm>
        </p:spPr>
        <p:txBody>
          <a:bodyPr/>
          <a:lstStyle/>
          <a:p>
            <a:r>
              <a:rPr lang="en-US" dirty="0" smtClean="0"/>
              <a:t>Based on HTM10.0r1</a:t>
            </a:r>
          </a:p>
          <a:p>
            <a:r>
              <a:rPr lang="en-US" dirty="0" smtClean="0"/>
              <a:t>Thank LGE for crosschecking (H0146)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844" y="2817575"/>
            <a:ext cx="8858280" cy="31117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417237"/>
            <a:ext cx="7772400" cy="272627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Thank you  for your attention!</a:t>
            </a:r>
            <a:endParaRPr lang="en-US" sz="6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3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_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7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1_主题2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8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4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9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5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10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2_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1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主题2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289</TotalTime>
  <Words>192</Words>
  <Application>Microsoft Office PowerPoint</Application>
  <PresentationFormat>全屏显示(4:3)</PresentationFormat>
  <Paragraphs>38</Paragraphs>
  <Slides>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24</vt:i4>
      </vt:variant>
      <vt:variant>
        <vt:lpstr>幻灯片标题</vt:lpstr>
      </vt:variant>
      <vt:variant>
        <vt:i4>6</vt:i4>
      </vt:variant>
    </vt:vector>
  </HeadingPairs>
  <TitlesOfParts>
    <vt:vector size="3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主题2</vt:lpstr>
      <vt:lpstr>4_Custom Design</vt:lpstr>
      <vt:lpstr>2_MediaTek</vt:lpstr>
      <vt:lpstr>5_Custom Design</vt:lpstr>
      <vt:lpstr>3_MediaTek</vt:lpstr>
      <vt:lpstr>6_Custom Design</vt:lpstr>
      <vt:lpstr>1_MediaTek-Confidential_A</vt:lpstr>
      <vt:lpstr>7_Custom Design</vt:lpstr>
      <vt:lpstr>1_主题2</vt:lpstr>
      <vt:lpstr>8_Custom Design</vt:lpstr>
      <vt:lpstr>4_MediaTek</vt:lpstr>
      <vt:lpstr>9_Custom Design</vt:lpstr>
      <vt:lpstr>5_MediaTek</vt:lpstr>
      <vt:lpstr>10_Custom Design</vt:lpstr>
      <vt:lpstr>2_MediaTek-Confidential_A</vt:lpstr>
      <vt:lpstr>11_Custom Design</vt:lpstr>
      <vt:lpstr>Removal of chroma intra mode and cbf in depth map coding</vt:lpstr>
      <vt:lpstr>Overall summary</vt:lpstr>
      <vt:lpstr>Depth map coding in 3D-HEVC</vt:lpstr>
      <vt:lpstr>Proposed solution</vt:lpstr>
      <vt:lpstr>Experimental results</vt:lpstr>
      <vt:lpstr>Thank you 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 - </cp:lastModifiedBy>
  <cp:revision>58</cp:revision>
  <dcterms:created xsi:type="dcterms:W3CDTF">2014-03-11T04:25:26Z</dcterms:created>
  <dcterms:modified xsi:type="dcterms:W3CDTF">2014-03-28T15:31:40Z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-439588945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