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8"/>
  </p:notesMasterIdLst>
  <p:handoutMasterIdLst>
    <p:handoutMasterId r:id="rId19"/>
  </p:handoutMasterIdLst>
  <p:sldIdLst>
    <p:sldId id="272" r:id="rId9"/>
    <p:sldId id="279" r:id="rId10"/>
    <p:sldId id="273" r:id="rId11"/>
    <p:sldId id="274" r:id="rId12"/>
    <p:sldId id="280" r:id="rId13"/>
    <p:sldId id="281" r:id="rId14"/>
    <p:sldId id="276" r:id="rId15"/>
    <p:sldId id="283" r:id="rId16"/>
    <p:sldId id="282" r:id="rId1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2014/3/21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X. Zhang, K. Zhang, J. An, J.-L. Lin, H. Huang, S. Lei</a:t>
            </a:r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Simplification on depth-based block partitioning (DBBP)</a:t>
            </a:r>
            <a:endParaRPr lang="zh-TW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211669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Outline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Background </a:t>
            </a:r>
          </a:p>
          <a:p>
            <a:r>
              <a:rPr lang="en-US" altLang="zh-TW" dirty="0" smtClean="0"/>
              <a:t>Problems</a:t>
            </a:r>
          </a:p>
          <a:p>
            <a:r>
              <a:rPr lang="en-US" altLang="zh-TW" dirty="0" smtClean="0"/>
              <a:t>Proposed Method</a:t>
            </a:r>
            <a:endParaRPr lang="en-US" altLang="zh-TW" dirty="0"/>
          </a:p>
          <a:p>
            <a:r>
              <a:rPr lang="en-US" altLang="zh-TW" dirty="0" smtClean="0"/>
              <a:t>Experimental Results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289481"/>
          </a:xfrm>
        </p:spPr>
        <p:txBody>
          <a:bodyPr/>
          <a:lstStyle/>
          <a:p>
            <a:r>
              <a:rPr lang="en-US" dirty="0" smtClean="0"/>
              <a:t>DBBP procedures</a:t>
            </a:r>
          </a:p>
          <a:p>
            <a:r>
              <a:rPr lang="en-US" dirty="0" smtClean="0"/>
              <a:t>Block Partitioning process</a:t>
            </a:r>
          </a:p>
        </p:txBody>
      </p:sp>
      <p:sp>
        <p:nvSpPr>
          <p:cNvPr id="4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357332"/>
            <a:ext cx="2857488" cy="650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ight Arrow 6"/>
          <p:cNvSpPr/>
          <p:nvPr/>
        </p:nvSpPr>
        <p:spPr>
          <a:xfrm>
            <a:off x="4500562" y="1285860"/>
            <a:ext cx="1071570" cy="28575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187540"/>
            <a:ext cx="3592517" cy="4670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33"/>
            <a:ext cx="8686800" cy="4289481"/>
          </a:xfrm>
        </p:spPr>
        <p:txBody>
          <a:bodyPr>
            <a:normAutofit fontScale="92500" lnSpcReduction="20000"/>
          </a:bodyPr>
          <a:lstStyle/>
          <a:p>
            <a:r>
              <a:rPr lang="en-CA" dirty="0" smtClean="0"/>
              <a:t>The complexity increase for block partitioning probably cannot match its </a:t>
            </a:r>
            <a:r>
              <a:rPr lang="en-CA" dirty="0" err="1" smtClean="0"/>
              <a:t>bitrate</a:t>
            </a:r>
            <a:r>
              <a:rPr lang="en-CA" dirty="0" smtClean="0"/>
              <a:t> savings.</a:t>
            </a:r>
          </a:p>
          <a:p>
            <a:r>
              <a:rPr lang="en-US" dirty="0" smtClean="0"/>
              <a:t>DBBP is not suitable all CU sizes</a:t>
            </a:r>
          </a:p>
          <a:p>
            <a:pPr lvl="1"/>
            <a:r>
              <a:rPr lang="en-US" dirty="0" smtClean="0"/>
              <a:t>Smaller CUs seldom has segments with different motions.</a:t>
            </a:r>
          </a:p>
          <a:p>
            <a:pPr lvl="1"/>
            <a:r>
              <a:rPr lang="en-US" dirty="0" smtClean="0"/>
              <a:t>8x8 CUs with DBBP mode is probably more complex than </a:t>
            </a:r>
            <a:r>
              <a:rPr lang="en-US" dirty="0" err="1" smtClean="0"/>
              <a:t>NxN</a:t>
            </a:r>
            <a:r>
              <a:rPr lang="en-US" dirty="0" smtClean="0"/>
              <a:t> mode and the worst case for decoding one LCU.</a:t>
            </a:r>
          </a:p>
          <a:p>
            <a:pPr lvl="2"/>
            <a:r>
              <a:rPr lang="en-US" dirty="0" smtClean="0"/>
              <a:t>Two-time 2Nx2N compensations</a:t>
            </a:r>
          </a:p>
          <a:p>
            <a:pPr lvl="2"/>
            <a:r>
              <a:rPr lang="en-US" dirty="0" smtClean="0"/>
              <a:t>Pixel-level mask generation</a:t>
            </a:r>
          </a:p>
          <a:p>
            <a:pPr lvl="2"/>
            <a:r>
              <a:rPr lang="en-US" dirty="0" smtClean="0"/>
              <a:t>Pixel-level compensation using conditional judgments from mask</a:t>
            </a:r>
          </a:p>
          <a:p>
            <a:pPr lvl="2"/>
            <a:r>
              <a:rPr lang="en-US" dirty="0" smtClean="0"/>
              <a:t>Blending operations from two predicted blocks</a:t>
            </a:r>
          </a:p>
          <a:p>
            <a:pPr lvl="1"/>
            <a:r>
              <a:rPr lang="en-CA" dirty="0" smtClean="0"/>
              <a:t>8x8 DBBP probably has little contribution</a:t>
            </a:r>
            <a:endParaRPr lang="en-US" dirty="0"/>
          </a:p>
        </p:txBody>
      </p:sp>
      <p:sp>
        <p:nvSpPr>
          <p:cNvPr id="7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Methods</a:t>
            </a:r>
            <a:endParaRPr lang="en-US" altLang="zh-TW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 1, </a:t>
            </a:r>
          </a:p>
          <a:p>
            <a:pPr lvl="1"/>
            <a:r>
              <a:rPr lang="en-US" dirty="0" smtClean="0"/>
              <a:t>Comparing the 8 corner points of two PUs for each potential partition.</a:t>
            </a:r>
            <a:endParaRPr lang="en-US" dirty="0"/>
          </a:p>
        </p:txBody>
      </p:sp>
      <p:sp>
        <p:nvSpPr>
          <p:cNvPr id="4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143248"/>
            <a:ext cx="869854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 2</a:t>
            </a:r>
          </a:p>
          <a:p>
            <a:pPr lvl="1"/>
            <a:r>
              <a:rPr lang="en-US" dirty="0" smtClean="0"/>
              <a:t>Forbid DBBP for 8X8 CU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4282" y="3143248"/>
          <a:ext cx="8286808" cy="857256"/>
        </p:xfrm>
        <a:graphic>
          <a:graphicData uri="http://schemas.openxmlformats.org/drawingml/2006/table">
            <a:tbl>
              <a:tblPr/>
              <a:tblGrid>
                <a:gridCol w="7234167"/>
                <a:gridCol w="1052641"/>
              </a:tblGrid>
              <a:tr h="50006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>
                          <a:latin typeface="Times New Roman"/>
                          <a:ea typeface="Malgun Gothic"/>
                          <a:cs typeface="Times New Roman"/>
                        </a:rPr>
                        <a:t>		if( depth_based_blk_part_flag[ nuh_layer_id ]  &amp;&amp;  PartMode  = =  PART_2NxN </a:t>
                      </a:r>
                      <a:r>
                        <a:rPr lang="en-US" sz="16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&amp;&amp; log2CbSize &gt; MinCbLog2SizeY</a:t>
                      </a:r>
                      <a:r>
                        <a:rPr lang="en-US" sz="1600">
                          <a:latin typeface="Times New Roman"/>
                          <a:ea typeface="Malgun Gothic"/>
                          <a:cs typeface="Times New Roman"/>
                        </a:rPr>
                        <a:t> )</a:t>
                      </a:r>
                      <a:endParaRPr lang="en-US" sz="16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1600" b="1">
                          <a:latin typeface="Times New Roman"/>
                          <a:ea typeface="Malgun Gothic"/>
                          <a:cs typeface="Times New Roman"/>
                        </a:rPr>
                        <a:t>dbbp_flag</a:t>
                      </a:r>
                      <a:r>
                        <a:rPr lang="en-US" sz="16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6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err="1">
                          <a:latin typeface="Times New Roman"/>
                          <a:ea typeface="Malgun Gothic"/>
                          <a:cs typeface="Times New Roman"/>
                        </a:rPr>
                        <a:t>ae</a:t>
                      </a:r>
                      <a:r>
                        <a:rPr lang="en-US" sz="1600" dirty="0">
                          <a:latin typeface="Times New Roman"/>
                          <a:ea typeface="Malgun Gothic"/>
                          <a:cs typeface="Times New Roman"/>
                        </a:rPr>
                        <a:t>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289481"/>
          </a:xfrm>
        </p:spPr>
        <p:txBody>
          <a:bodyPr/>
          <a:lstStyle/>
          <a:p>
            <a:r>
              <a:rPr lang="en-US" dirty="0" smtClean="0"/>
              <a:t>Method 1 has 0.03% average bit-savings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Method 2 has 0.01% average </a:t>
            </a:r>
            <a:r>
              <a:rPr lang="en-US" dirty="0" err="1" smtClean="0"/>
              <a:t>bitrate</a:t>
            </a:r>
            <a:r>
              <a:rPr lang="en-US" dirty="0" smtClean="0"/>
              <a:t> increase.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643050"/>
            <a:ext cx="6572296" cy="230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4550663"/>
            <a:ext cx="6581072" cy="230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Method1 + </a:t>
            </a:r>
            <a:r>
              <a:rPr lang="en-US" dirty="0" err="1" smtClean="0"/>
              <a:t>bugFix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14348" y="2285992"/>
          <a:ext cx="7643864" cy="3214713"/>
        </p:xfrm>
        <a:graphic>
          <a:graphicData uri="http://schemas.openxmlformats.org/drawingml/2006/table">
            <a:tbl>
              <a:tblPr/>
              <a:tblGrid>
                <a:gridCol w="1000133"/>
                <a:gridCol w="623575"/>
                <a:gridCol w="785665"/>
                <a:gridCol w="785665"/>
                <a:gridCol w="785665"/>
                <a:gridCol w="785665"/>
                <a:gridCol w="785665"/>
                <a:gridCol w="697277"/>
                <a:gridCol w="697277"/>
                <a:gridCol w="697277"/>
              </a:tblGrid>
              <a:tr h="4572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47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7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92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25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99.9%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96.9%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101.2%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 1, 2 with </a:t>
            </a:r>
            <a:r>
              <a:rPr lang="en-US" dirty="0" err="1" smtClean="0"/>
              <a:t>BugFix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1470" y="2359325"/>
          <a:ext cx="7929619" cy="2998503"/>
        </p:xfrm>
        <a:graphic>
          <a:graphicData uri="http://schemas.openxmlformats.org/drawingml/2006/table">
            <a:tbl>
              <a:tblPr/>
              <a:tblGrid>
                <a:gridCol w="869371"/>
                <a:gridCol w="815036"/>
                <a:gridCol w="815036"/>
                <a:gridCol w="815036"/>
                <a:gridCol w="815036"/>
                <a:gridCol w="815036"/>
                <a:gridCol w="815036"/>
                <a:gridCol w="723344"/>
                <a:gridCol w="723344"/>
                <a:gridCol w="723344"/>
              </a:tblGrid>
              <a:tr h="4264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308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08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8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8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8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8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8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8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1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98.4%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99.5%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498</TotalTime>
  <Words>769</Words>
  <Application>Microsoft Office PowerPoint</Application>
  <PresentationFormat>On-screen Show (4:3)</PresentationFormat>
  <Paragraphs>297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Simplification on depth-based block partitioning (DBBP)</vt:lpstr>
      <vt:lpstr>Outline</vt:lpstr>
      <vt:lpstr>Background</vt:lpstr>
      <vt:lpstr>Problems</vt:lpstr>
      <vt:lpstr>Proposed Methods</vt:lpstr>
      <vt:lpstr>Proposed Methods</vt:lpstr>
      <vt:lpstr>Experimental Results</vt:lpstr>
      <vt:lpstr>Experimental Results</vt:lpstr>
      <vt:lpstr>Experimental Results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MTK05942 - Xianguo Zhang (张贤国)</cp:lastModifiedBy>
  <cp:revision>83</cp:revision>
  <dcterms:created xsi:type="dcterms:W3CDTF">2014-03-11T04:25:26Z</dcterms:created>
  <dcterms:modified xsi:type="dcterms:W3CDTF">2014-03-21T02:42:26Z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