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9"/>
  </p:notesMasterIdLst>
  <p:handoutMasterIdLst>
    <p:handoutMasterId r:id="rId20"/>
  </p:handoutMasterIdLst>
  <p:sldIdLst>
    <p:sldId id="272" r:id="rId9"/>
    <p:sldId id="279" r:id="rId10"/>
    <p:sldId id="273" r:id="rId11"/>
    <p:sldId id="274" r:id="rId12"/>
    <p:sldId id="280" r:id="rId13"/>
    <p:sldId id="281" r:id="rId14"/>
    <p:sldId id="276" r:id="rId15"/>
    <p:sldId id="283" r:id="rId16"/>
    <p:sldId id="282" r:id="rId17"/>
    <p:sldId id="284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X. Zhang, K. Zhang, J. An, J.-L. Lin, H. Huang, S.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Simplification on depth-based block partitioning (DBBP)</a:t>
            </a:r>
            <a:endParaRPr lang="zh-TW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11669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Method 1: Comparing the 8 corner points of two PUs for each potential partition</a:t>
            </a:r>
          </a:p>
          <a:p>
            <a:pPr lvl="1"/>
            <a:r>
              <a:rPr lang="en-US" dirty="0" smtClean="0"/>
              <a:t>0.03% bit savings</a:t>
            </a:r>
          </a:p>
          <a:p>
            <a:r>
              <a:rPr lang="en-US" altLang="zh-TW" dirty="0" smtClean="0"/>
              <a:t>Method 2: Disabling DBBP for 8x8 CU.</a:t>
            </a:r>
          </a:p>
          <a:p>
            <a:pPr lvl="1"/>
            <a:r>
              <a:rPr lang="en-US" dirty="0" smtClean="0"/>
              <a:t>0.01% </a:t>
            </a:r>
            <a:r>
              <a:rPr lang="en-US" dirty="0" err="1" smtClean="0"/>
              <a:t>bitrate</a:t>
            </a:r>
            <a:r>
              <a:rPr lang="en-US" dirty="0" smtClean="0"/>
              <a:t> increase</a:t>
            </a:r>
          </a:p>
          <a:p>
            <a:r>
              <a:rPr lang="en-US" dirty="0" smtClean="0"/>
              <a:t>Method 1+H0072: 0.05% bit-savings</a:t>
            </a:r>
          </a:p>
          <a:p>
            <a:r>
              <a:rPr lang="en-US" dirty="0" smtClean="0"/>
              <a:t>Method 1+Method 2+H0072: 0.03% bit-savings</a:t>
            </a:r>
          </a:p>
          <a:p>
            <a:r>
              <a:rPr lang="en-US" dirty="0" smtClean="0"/>
              <a:t>Thanks for Sharp’s crosscheck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DBBP partition decision is relatively complex</a:t>
            </a:r>
          </a:p>
          <a:p>
            <a:r>
              <a:rPr lang="en-US" altLang="zh-TW" dirty="0" smtClean="0"/>
              <a:t>Two proposed simplifications </a:t>
            </a:r>
            <a:endParaRPr lang="en-US" altLang="zh-TW" dirty="0" smtClean="0"/>
          </a:p>
          <a:p>
            <a:pPr lvl="1"/>
            <a:r>
              <a:rPr lang="en-US" dirty="0" smtClean="0"/>
              <a:t>Method 1: Comparing the 8 corner points of two PUs for each potential partition</a:t>
            </a:r>
          </a:p>
          <a:p>
            <a:pPr lvl="1"/>
            <a:r>
              <a:rPr lang="en-US" dirty="0" smtClean="0"/>
              <a:t>Method 2: </a:t>
            </a:r>
            <a:r>
              <a:rPr lang="en-US" altLang="zh-TW" dirty="0" smtClean="0"/>
              <a:t>Disabling DBBP for 8x8 CU.</a:t>
            </a:r>
            <a:endParaRPr lang="en-US" altLang="zh-TW" dirty="0"/>
          </a:p>
          <a:p>
            <a:r>
              <a:rPr lang="en-US" altLang="zh-TW" dirty="0" smtClean="0"/>
              <a:t>Experimental Results</a:t>
            </a:r>
          </a:p>
          <a:p>
            <a:pPr lvl="1"/>
            <a:r>
              <a:rPr lang="en-US" dirty="0" smtClean="0"/>
              <a:t>Method 1: 0.03% bit-savings</a:t>
            </a:r>
          </a:p>
          <a:p>
            <a:pPr lvl="1"/>
            <a:r>
              <a:rPr lang="en-US" dirty="0" smtClean="0"/>
              <a:t>Method 2: 0.01% bit-increase</a:t>
            </a:r>
          </a:p>
          <a:p>
            <a:pPr lvl="1"/>
            <a:r>
              <a:rPr lang="en-US" dirty="0" smtClean="0"/>
              <a:t>Method 1+H0072: 0.05% bit-savings</a:t>
            </a:r>
          </a:p>
          <a:p>
            <a:pPr lvl="1"/>
            <a:r>
              <a:rPr lang="en-US" dirty="0" smtClean="0"/>
              <a:t>Method 1+Method 2+H0072: 0.03% bit-savings</a:t>
            </a:r>
          </a:p>
          <a:p>
            <a:pPr lvl="1"/>
            <a:endParaRPr lang="en-US" altLang="zh-TW" dirty="0" smtClean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289481"/>
          </a:xfrm>
        </p:spPr>
        <p:txBody>
          <a:bodyPr/>
          <a:lstStyle/>
          <a:p>
            <a:r>
              <a:rPr lang="en-US" dirty="0" smtClean="0"/>
              <a:t>DBBP procedures</a:t>
            </a:r>
          </a:p>
          <a:p>
            <a:r>
              <a:rPr lang="en-US" dirty="0" smtClean="0"/>
              <a:t>Block Partitioning process</a:t>
            </a:r>
          </a:p>
        </p:txBody>
      </p:sp>
      <p:sp>
        <p:nvSpPr>
          <p:cNvPr id="4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57332"/>
            <a:ext cx="2857488" cy="6500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572000" y="1340768"/>
            <a:ext cx="1071570" cy="28575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187540"/>
            <a:ext cx="3592517" cy="467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686800" cy="4289481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The complexity increase for block partitioning probably cannot match its </a:t>
            </a:r>
            <a:r>
              <a:rPr lang="en-CA" dirty="0" err="1" smtClean="0"/>
              <a:t>bitrate</a:t>
            </a:r>
            <a:r>
              <a:rPr lang="en-CA" dirty="0" smtClean="0"/>
              <a:t> savings.</a:t>
            </a:r>
          </a:p>
          <a:p>
            <a:r>
              <a:rPr lang="en-US" dirty="0" smtClean="0"/>
              <a:t>DBBP is not suitable all CU sizes</a:t>
            </a:r>
          </a:p>
          <a:p>
            <a:pPr lvl="1"/>
            <a:r>
              <a:rPr lang="en-US" dirty="0" smtClean="0"/>
              <a:t>Smaller CUs seldom has segments with different motions.</a:t>
            </a:r>
          </a:p>
          <a:p>
            <a:pPr lvl="1"/>
            <a:r>
              <a:rPr lang="en-US" dirty="0" smtClean="0"/>
              <a:t>8x8 CUs with DBBP mode is probably more complex than </a:t>
            </a:r>
            <a:r>
              <a:rPr lang="en-US" dirty="0" err="1" smtClean="0"/>
              <a:t>NxN</a:t>
            </a:r>
            <a:r>
              <a:rPr lang="en-US" dirty="0" smtClean="0"/>
              <a:t> mode and the worst case for decoding one LCU.</a:t>
            </a:r>
          </a:p>
          <a:p>
            <a:pPr lvl="2"/>
            <a:r>
              <a:rPr lang="en-US" dirty="0" smtClean="0"/>
              <a:t>Two-time 2Nx2N compensations</a:t>
            </a:r>
          </a:p>
          <a:p>
            <a:pPr lvl="2"/>
            <a:r>
              <a:rPr lang="en-US" dirty="0" smtClean="0"/>
              <a:t>Pixel-level mask generation</a:t>
            </a:r>
          </a:p>
          <a:p>
            <a:pPr lvl="2"/>
            <a:r>
              <a:rPr lang="en-US" dirty="0" smtClean="0"/>
              <a:t>Pixel-level compensation using conditional judgments from mask</a:t>
            </a:r>
          </a:p>
          <a:p>
            <a:pPr lvl="2"/>
            <a:r>
              <a:rPr lang="en-US" dirty="0" smtClean="0"/>
              <a:t>Blending operations from two predicted blocks</a:t>
            </a:r>
          </a:p>
          <a:p>
            <a:pPr lvl="1"/>
            <a:r>
              <a:rPr lang="en-CA" dirty="0" smtClean="0"/>
              <a:t>8x8 DBBP probably has little contribution</a:t>
            </a:r>
            <a:endParaRPr lang="en-US" dirty="0"/>
          </a:p>
        </p:txBody>
      </p:sp>
      <p:sp>
        <p:nvSpPr>
          <p:cNvPr id="7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altLang="zh-TW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1, </a:t>
            </a:r>
          </a:p>
          <a:p>
            <a:pPr lvl="1"/>
            <a:r>
              <a:rPr lang="en-US" dirty="0" smtClean="0"/>
              <a:t>Comparing the 8 corner points of two PUs for each potential partition.</a:t>
            </a:r>
            <a:endParaRPr lang="en-US" dirty="0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86985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2</a:t>
            </a:r>
          </a:p>
          <a:p>
            <a:pPr lvl="1"/>
            <a:r>
              <a:rPr lang="en-US" dirty="0" smtClean="0"/>
              <a:t>Forbid DBBP for 8X8 CU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4282" y="3143248"/>
          <a:ext cx="8286808" cy="857256"/>
        </p:xfrm>
        <a:graphic>
          <a:graphicData uri="http://schemas.openxmlformats.org/drawingml/2006/table">
            <a:tbl>
              <a:tblPr/>
              <a:tblGrid>
                <a:gridCol w="7234167"/>
                <a:gridCol w="1052641"/>
              </a:tblGrid>
              <a:tr h="50006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		if( depth_based_blk_part_flag[ nuh_layer_id ]  &amp;&amp;  PartMode  = =  PART_2NxN </a:t>
                      </a:r>
                      <a:r>
                        <a:rPr lang="en-US" sz="16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&amp;&amp; log2CbSize &gt; MinCbLog2SizeY</a:t>
                      </a: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en-US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6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600" b="1">
                          <a:latin typeface="Times New Roman"/>
                          <a:ea typeface="Malgun Gothic"/>
                          <a:cs typeface="Times New Roman"/>
                        </a:rPr>
                        <a:t>dbbp_flag</a:t>
                      </a:r>
                      <a:r>
                        <a:rPr lang="en-US" sz="16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en-US" sz="16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6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289481"/>
          </a:xfrm>
        </p:spPr>
        <p:txBody>
          <a:bodyPr/>
          <a:lstStyle/>
          <a:p>
            <a:r>
              <a:rPr lang="en-US" dirty="0" smtClean="0"/>
              <a:t>Method 1 has 0.03% average </a:t>
            </a:r>
            <a:r>
              <a:rPr lang="en-US" dirty="0" smtClean="0"/>
              <a:t>bit-savings.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Method 2 has 0.01% average </a:t>
            </a:r>
            <a:r>
              <a:rPr lang="en-US" dirty="0" err="1" smtClean="0"/>
              <a:t>bitrate</a:t>
            </a:r>
            <a:r>
              <a:rPr lang="en-US" dirty="0" smtClean="0"/>
              <a:t> increase.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</p:spPr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643050"/>
            <a:ext cx="6572296" cy="230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550663"/>
            <a:ext cx="6581072" cy="230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Method1 + H0072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14348" y="2285992"/>
          <a:ext cx="7643864" cy="3214713"/>
        </p:xfrm>
        <a:graphic>
          <a:graphicData uri="http://schemas.openxmlformats.org/drawingml/2006/table">
            <a:tbl>
              <a:tblPr/>
              <a:tblGrid>
                <a:gridCol w="1000133"/>
                <a:gridCol w="623575"/>
                <a:gridCol w="785665"/>
                <a:gridCol w="785665"/>
                <a:gridCol w="785665"/>
                <a:gridCol w="785665"/>
                <a:gridCol w="785665"/>
                <a:gridCol w="697277"/>
                <a:gridCol w="697277"/>
                <a:gridCol w="697277"/>
              </a:tblGrid>
              <a:tr h="4572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25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-0.17%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Method 1+Method 2 with H0072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71470" y="2359325"/>
          <a:ext cx="7929619" cy="2998503"/>
        </p:xfrm>
        <a:graphic>
          <a:graphicData uri="http://schemas.openxmlformats.org/drawingml/2006/table">
            <a:tbl>
              <a:tblPr/>
              <a:tblGrid>
                <a:gridCol w="869371"/>
                <a:gridCol w="815036"/>
                <a:gridCol w="815036"/>
                <a:gridCol w="815036"/>
                <a:gridCol w="815036"/>
                <a:gridCol w="815036"/>
                <a:gridCol w="815036"/>
                <a:gridCol w="723344"/>
                <a:gridCol w="723344"/>
                <a:gridCol w="723344"/>
              </a:tblGrid>
              <a:tr h="426474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82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181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98.4%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429488" y="0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JCT3V-H0073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522</TotalTime>
  <Words>875</Words>
  <Application>Microsoft Office PowerPoint</Application>
  <PresentationFormat>On-screen Show (4:3)</PresentationFormat>
  <Paragraphs>311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Simplification on depth-based block partitioning (DBBP)</vt:lpstr>
      <vt:lpstr>Overall Summary</vt:lpstr>
      <vt:lpstr>Background</vt:lpstr>
      <vt:lpstr>Problems</vt:lpstr>
      <vt:lpstr>Proposed Methods</vt:lpstr>
      <vt:lpstr>Proposed Methods</vt:lpstr>
      <vt:lpstr>Experimental Results</vt:lpstr>
      <vt:lpstr>Experimental Results</vt:lpstr>
      <vt:lpstr>Experimental Results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91</cp:revision>
  <dcterms:created xsi:type="dcterms:W3CDTF">2014-03-11T04:25:26Z</dcterms:created>
  <dcterms:modified xsi:type="dcterms:W3CDTF">2014-03-28T17:53:21Z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-1010608587</vt:i4>
  </property>
  <property fmtid="{D5CDD505-2E9C-101B-9397-08002B2CF9AE}" pid="3" name="_NewReviewCycle">
    <vt:lpwstr/>
  </property>
  <property fmtid="{D5CDD505-2E9C-101B-9397-08002B2CF9AE}" pid="4" name="_EmailSubject">
    <vt:lpwstr>Please help to updated the slides</vt:lpwstr>
  </property>
  <property fmtid="{D5CDD505-2E9C-101B-9397-08002B2CF9AE}" pid="5" name="_AuthorEmail">
    <vt:lpwstr>Xianguo.Zhang@mediatek.com</vt:lpwstr>
  </property>
  <property fmtid="{D5CDD505-2E9C-101B-9397-08002B2CF9AE}" pid="6" name="_AuthorEmailDisplayName">
    <vt:lpwstr>Xianguo Zhang (张贤国)</vt:lpwstr>
  </property>
  <property fmtid="{D5CDD505-2E9C-101B-9397-08002B2CF9AE}" pid="7" name="_PreviousAdHocReviewCycleID">
    <vt:i4>-1701226681</vt:i4>
  </property>
</Properties>
</file>