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3"/>
  </p:notesMasterIdLst>
  <p:sldIdLst>
    <p:sldId id="257" r:id="rId2"/>
    <p:sldId id="256" r:id="rId3"/>
    <p:sldId id="281" r:id="rId4"/>
    <p:sldId id="294" r:id="rId5"/>
    <p:sldId id="295" r:id="rId6"/>
    <p:sldId id="296" r:id="rId7"/>
    <p:sldId id="297" r:id="rId8"/>
    <p:sldId id="293" r:id="rId9"/>
    <p:sldId id="298" r:id="rId10"/>
    <p:sldId id="299" r:id="rId11"/>
    <p:sldId id="282" r:id="rId12"/>
  </p:sldIdLst>
  <p:sldSz cx="9144000" cy="6858000" type="screen4x3"/>
  <p:notesSz cx="6805613" cy="99393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FF"/>
    <a:srgbClr val="66FFFF"/>
    <a:srgbClr val="0000CC"/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180" autoAdjust="0"/>
    <p:restoredTop sz="94660"/>
  </p:normalViewPr>
  <p:slideViewPr>
    <p:cSldViewPr>
      <p:cViewPr>
        <p:scale>
          <a:sx n="90" d="100"/>
          <a:sy n="90" d="100"/>
        </p:scale>
        <p:origin x="-78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099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4939" y="0"/>
            <a:ext cx="2949099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22D3F5-A3A2-4D92-8BC9-49A806B74B18}" type="datetimeFigureOut">
              <a:rPr kumimoji="1" lang="ja-JP" altLang="en-US" smtClean="0"/>
              <a:t>2014/3/27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65700" cy="3725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0562" y="4721186"/>
            <a:ext cx="5444490" cy="447270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40646"/>
            <a:ext cx="2949099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4939" y="9440646"/>
            <a:ext cx="2949099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A5005A-8CEF-420D-8989-727741F0DFA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54823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60474-0567-4AC5-B4C8-F924973EFA3C}" type="datetime1">
              <a:rPr kumimoji="1" lang="ja-JP" altLang="en-US" smtClean="0"/>
              <a:t>2014/3/27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16200000">
            <a:off x="8273355" y="6017577"/>
            <a:ext cx="131572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4CE80A0E-6161-416B-BBE3-1C0EF7C078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63B43-34AA-4289-8BB2-089CDD23B6A0}" type="datetime1">
              <a:rPr kumimoji="1" lang="ja-JP" altLang="en-US" smtClean="0"/>
              <a:t>2014/3/27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80A0E-6161-416B-BBE3-1C0EF7C078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A6CA9-1307-4F4B-BB11-08A420DCA6AE}" type="datetime1">
              <a:rPr kumimoji="1" lang="ja-JP" altLang="en-US" smtClean="0"/>
              <a:t>2014/3/27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80A0E-6161-416B-BBE3-1C0EF7C078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8D9110-C1A0-450D-9C84-D7BA26708FD1}" type="datetime1">
              <a:rPr kumimoji="1" lang="ja-JP" altLang="en-US" smtClean="0"/>
              <a:t>2014/3/27</a:t>
            </a:fld>
            <a:endParaRPr kumimoji="1" lang="ja-JP" alt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CE80A0E-6161-416B-BBE3-1C0EF7C0780A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9AB7F-F72B-4857-A2FD-F080431D8DFF}" type="datetime1">
              <a:rPr kumimoji="1" lang="ja-JP" altLang="en-US" smtClean="0"/>
              <a:t>2014/3/27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80A0E-6161-416B-BBE3-1C0EF7C078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E5BA5-591C-40F8-9543-CD9DE5A9495F}" type="datetime1">
              <a:rPr kumimoji="1" lang="ja-JP" altLang="en-US" smtClean="0"/>
              <a:t>2014/3/27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80A0E-6161-416B-BBE3-1C0EF7C078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428D6A-CAD9-459F-9374-4CA3E6C22A68}" type="datetime1">
              <a:rPr kumimoji="1" lang="ja-JP" altLang="en-US" smtClean="0"/>
              <a:t>2014/3/27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72400" y="6165304"/>
            <a:ext cx="811665" cy="365125"/>
          </a:xfrm>
        </p:spPr>
        <p:txBody>
          <a:bodyPr/>
          <a:lstStyle>
            <a:lvl1pPr algn="r">
              <a:defRPr sz="1600">
                <a:solidFill>
                  <a:schemeClr val="tx1"/>
                </a:solidFill>
              </a:defRPr>
            </a:lvl1pPr>
          </a:lstStyle>
          <a:p>
            <a:fld id="{4CE80A0E-6161-416B-BBE3-1C0EF7C0780A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251520" y="152718"/>
            <a:ext cx="8640960" cy="683994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altLang="ja-JP" dirty="0" smtClean="0"/>
              <a:t>Introduction</a:t>
            </a:r>
            <a:endParaRPr lang="en-US" dirty="0"/>
          </a:p>
        </p:txBody>
      </p:sp>
      <p:cxnSp>
        <p:nvCxnSpPr>
          <p:cNvPr id="10" name="直線コネクタ 9"/>
          <p:cNvCxnSpPr/>
          <p:nvPr userDrawn="1"/>
        </p:nvCxnSpPr>
        <p:spPr>
          <a:xfrm>
            <a:off x="323850" y="260350"/>
            <a:ext cx="84963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/>
          <p:cNvCxnSpPr/>
          <p:nvPr userDrawn="1"/>
        </p:nvCxnSpPr>
        <p:spPr>
          <a:xfrm>
            <a:off x="323850" y="765175"/>
            <a:ext cx="84963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コネクタ 13"/>
          <p:cNvCxnSpPr/>
          <p:nvPr userDrawn="1"/>
        </p:nvCxnSpPr>
        <p:spPr>
          <a:xfrm>
            <a:off x="323850" y="6524625"/>
            <a:ext cx="84963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テキスト ボックス 14"/>
          <p:cNvSpPr txBox="1"/>
          <p:nvPr userDrawn="1"/>
        </p:nvSpPr>
        <p:spPr>
          <a:xfrm>
            <a:off x="4860032" y="6510338"/>
            <a:ext cx="4092787" cy="25391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050" dirty="0">
                <a:solidFill>
                  <a:srgbClr val="0070C0"/>
                </a:solidFill>
                <a:latin typeface="+mn-lt"/>
                <a:ea typeface="+mn-ea"/>
              </a:rPr>
              <a:t>National Institute of Information and Communications Technology</a:t>
            </a:r>
            <a:endParaRPr lang="ja-JP" altLang="en-US" sz="1050" dirty="0">
              <a:solidFill>
                <a:srgbClr val="0070C0"/>
              </a:solidFill>
              <a:latin typeface="+mn-lt"/>
              <a:ea typeface="+mn-ea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34EFF0-13A3-499C-8187-BDA2EB9A194A}" type="datetime1">
              <a:rPr kumimoji="1" lang="ja-JP" altLang="en-US" smtClean="0"/>
              <a:t>2014/3/27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80A0E-6161-416B-BBE3-1C0EF7C0780A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アイコンをクリックして図を追加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F79FAD-7100-4C26-993E-97749A8B90BA}" type="datetime1">
              <a:rPr kumimoji="1" lang="ja-JP" altLang="en-US" smtClean="0"/>
              <a:t>2014/3/27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4CE80A0E-6161-416B-BBE3-1C0EF7C0780A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BC329-006D-4A3A-AF34-3D6514A9655E}" type="datetime1">
              <a:rPr kumimoji="1" lang="ja-JP" altLang="en-US" smtClean="0"/>
              <a:t>2014/3/27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80A0E-6161-416B-BBE3-1C0EF7C078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2C74B3A5-009E-4535-8337-DB2FA93D54A4}" type="datetime1">
              <a:rPr kumimoji="1" lang="ja-JP" altLang="en-US" smtClean="0"/>
              <a:t>2014/3/27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4CE80A0E-6161-416B-BBE3-1C0EF7C0780A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1" r:id="rId6"/>
    <p:sldLayoutId id="2147483692" r:id="rId7"/>
    <p:sldLayoutId id="2147483693" r:id="rId8"/>
    <p:sldLayoutId id="2147483694" r:id="rId9"/>
    <p:sldLayoutId id="2147483695" r:id="rId10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kumimoji="1"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spcAft>
          <a:spcPts val="600"/>
        </a:spcAft>
        <a:buFont typeface="Arial" pitchFamily="34" charset="0"/>
        <a:buNone/>
        <a:defRPr kumimoji="1"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kumimoji="1"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emf"/><Relationship Id="rId3" Type="http://schemas.openxmlformats.org/officeDocument/2006/relationships/image" Target="../media/image4.emf"/><Relationship Id="rId7" Type="http://schemas.openxmlformats.org/officeDocument/2006/relationships/image" Target="../media/image8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emf"/><Relationship Id="rId9" Type="http://schemas.openxmlformats.org/officeDocument/2006/relationships/image" Target="../media/image10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457200" y="228601"/>
            <a:ext cx="7772400" cy="3560440"/>
          </a:xfrm>
        </p:spPr>
        <p:txBody>
          <a:bodyPr>
            <a:noAutofit/>
          </a:bodyPr>
          <a:lstStyle/>
          <a:p>
            <a:pPr algn="ctr"/>
            <a:r>
              <a:rPr lang="en-US" altLang="ja-JP" sz="3600" dirty="0" smtClean="0"/>
              <a:t>JCT3v-H0061/M32961:</a:t>
            </a:r>
            <a:r>
              <a:rPr kumimoji="1" lang="en-US" altLang="ja-JP" sz="3600" dirty="0" smtClean="0"/>
              <a:t/>
            </a:r>
            <a:br>
              <a:rPr kumimoji="1" lang="en-US" altLang="ja-JP" sz="3600" dirty="0" smtClean="0"/>
            </a:br>
            <a:r>
              <a:rPr lang="en-US" altLang="ja-JP" sz="3600" dirty="0"/>
              <a:t>AHG4: </a:t>
            </a:r>
            <a:r>
              <a:rPr lang="en-US" altLang="ja-JP" sz="3600" dirty="0" smtClean="0"/>
              <a:t>Texture </a:t>
            </a:r>
            <a:r>
              <a:rPr lang="en-US" altLang="ja-JP" sz="3600" dirty="0"/>
              <a:t>and Depth View Packing SEI Message Integration in 3D-AVC</a:t>
            </a:r>
            <a:endParaRPr kumimoji="1" lang="ja-JP" altLang="en-US" sz="4800" dirty="0">
              <a:solidFill>
                <a:srgbClr val="0000CC"/>
              </a:solidFill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981125" y="3910954"/>
            <a:ext cx="7200800" cy="2585095"/>
          </a:xfrm>
        </p:spPr>
        <p:txBody>
          <a:bodyPr>
            <a:noAutofit/>
          </a:bodyPr>
          <a:lstStyle/>
          <a:p>
            <a:pPr algn="ctr"/>
            <a:r>
              <a:rPr kumimoji="1" lang="en-US" altLang="ja-JP" sz="2400" dirty="0" smtClean="0">
                <a:solidFill>
                  <a:srgbClr val="0000CC"/>
                </a:solidFill>
              </a:rPr>
              <a:t>march 29, 2014</a:t>
            </a:r>
          </a:p>
          <a:p>
            <a:pPr algn="ctr"/>
            <a:endParaRPr lang="en-US" altLang="ja-JP" sz="2400" dirty="0">
              <a:solidFill>
                <a:srgbClr val="0000CC"/>
              </a:solidFill>
            </a:endParaRPr>
          </a:p>
          <a:p>
            <a:pPr algn="ctr"/>
            <a:r>
              <a:rPr kumimoji="1" lang="en-US" altLang="ja-JP" sz="2400" dirty="0" err="1" smtClean="0">
                <a:solidFill>
                  <a:srgbClr val="0000CC"/>
                </a:solidFill>
              </a:rPr>
              <a:t>Takanori</a:t>
            </a:r>
            <a:r>
              <a:rPr kumimoji="1" lang="en-US" altLang="ja-JP" sz="2400" dirty="0" smtClean="0">
                <a:solidFill>
                  <a:srgbClr val="0000CC"/>
                </a:solidFill>
              </a:rPr>
              <a:t> </a:t>
            </a:r>
            <a:r>
              <a:rPr kumimoji="1" lang="en-US" altLang="ja-JP" sz="2400" dirty="0" err="1" smtClean="0">
                <a:solidFill>
                  <a:srgbClr val="0000CC"/>
                </a:solidFill>
              </a:rPr>
              <a:t>Senoh</a:t>
            </a:r>
            <a:r>
              <a:rPr kumimoji="1" lang="en-US" altLang="ja-JP" sz="2400" dirty="0" smtClean="0">
                <a:solidFill>
                  <a:srgbClr val="0000CC"/>
                </a:solidFill>
              </a:rPr>
              <a:t>, et al. (NICT)</a:t>
            </a:r>
          </a:p>
          <a:p>
            <a:pPr algn="ctr"/>
            <a:r>
              <a:rPr lang="en-US" altLang="ja-JP" sz="2400" dirty="0" smtClean="0">
                <a:solidFill>
                  <a:srgbClr val="0000CC"/>
                </a:solidFill>
              </a:rPr>
              <a:t>Masayuki </a:t>
            </a:r>
            <a:r>
              <a:rPr lang="en-US" altLang="ja-JP" sz="2400" dirty="0" err="1" smtClean="0">
                <a:solidFill>
                  <a:srgbClr val="0000CC"/>
                </a:solidFill>
              </a:rPr>
              <a:t>tanimoto</a:t>
            </a:r>
            <a:r>
              <a:rPr lang="en-US" altLang="ja-JP" sz="2400" dirty="0" smtClean="0">
                <a:solidFill>
                  <a:srgbClr val="0000CC"/>
                </a:solidFill>
              </a:rPr>
              <a:t>, et al.(NISRI)</a:t>
            </a:r>
          </a:p>
        </p:txBody>
      </p:sp>
      <p:sp>
        <p:nvSpPr>
          <p:cNvPr id="8" name="スライド番号プレースホルダー 7"/>
          <p:cNvSpPr>
            <a:spLocks noGrp="1"/>
          </p:cNvSpPr>
          <p:nvPr>
            <p:ph type="sldNum" sz="quarter" idx="12"/>
          </p:nvPr>
        </p:nvSpPr>
        <p:spPr>
          <a:xfrm>
            <a:off x="8452867" y="6093296"/>
            <a:ext cx="691133" cy="365125"/>
          </a:xfrm>
        </p:spPr>
        <p:txBody>
          <a:bodyPr/>
          <a:lstStyle/>
          <a:p>
            <a:fld id="{4CE80A0E-6161-416B-BBE3-1C0EF7C0780A}" type="slidenum">
              <a:rPr kumimoji="1" lang="ja-JP" altLang="en-US" smtClean="0"/>
              <a:t>1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545701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80A0E-6161-416B-BBE3-1C0EF7C0780A}" type="slidenum">
              <a:rPr lang="ja-JP" altLang="en-US" smtClean="0"/>
              <a:pPr/>
              <a:t>10</a:t>
            </a:fld>
            <a:endParaRPr lang="ja-JP" altLang="en-US" dirty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kumimoji="1" lang="en-US" altLang="ja-JP" dirty="0" smtClean="0"/>
              <a:t>Example of Synthesized view</a:t>
            </a:r>
            <a:endParaRPr kumimoji="1" lang="ja-JP" alt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276872"/>
            <a:ext cx="4499992" cy="2549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6504" y="2276872"/>
            <a:ext cx="4499992" cy="2549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テキスト ボックス 5"/>
          <p:cNvSpPr txBox="1"/>
          <p:nvPr/>
        </p:nvSpPr>
        <p:spPr>
          <a:xfrm>
            <a:off x="24788" y="1844824"/>
            <a:ext cx="43610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Synthesized view1 from ATM10.0r1 </a:t>
            </a:r>
            <a:r>
              <a:rPr kumimoji="1" lang="en-US" altLang="ja-JP" dirty="0" smtClean="0"/>
              <a:t>GVD</a:t>
            </a:r>
            <a:endParaRPr kumimoji="1" lang="ja-JP" altLang="en-US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4932040" y="1844824"/>
            <a:ext cx="35146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Decoded view1 of </a:t>
            </a:r>
            <a:r>
              <a:rPr kumimoji="1" lang="en-US" altLang="ja-JP" dirty="0" smtClean="0"/>
              <a:t>ATM10.0r1HP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7495538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スライド番号プレースホルダー 45"/>
          <p:cNvSpPr>
            <a:spLocks noGrp="1"/>
          </p:cNvSpPr>
          <p:nvPr>
            <p:ph type="sldNum" sz="quarter" idx="12"/>
          </p:nvPr>
        </p:nvSpPr>
        <p:spPr>
          <a:xfrm>
            <a:off x="8496300" y="6165304"/>
            <a:ext cx="487765" cy="365125"/>
          </a:xfrm>
        </p:spPr>
        <p:txBody>
          <a:bodyPr/>
          <a:lstStyle/>
          <a:p>
            <a:fld id="{4CE80A0E-6161-416B-BBE3-1C0EF7C0780A}" type="slidenum">
              <a:rPr kumimoji="1" lang="ja-JP" altLang="en-US" smtClean="0">
                <a:solidFill>
                  <a:schemeClr val="tx1"/>
                </a:solidFill>
              </a:rPr>
              <a:t>11</a:t>
            </a:fld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47" name="タイトル 1"/>
          <p:cNvSpPr txBox="1">
            <a:spLocks/>
          </p:cNvSpPr>
          <p:nvPr/>
        </p:nvSpPr>
        <p:spPr>
          <a:xfrm>
            <a:off x="395536" y="260649"/>
            <a:ext cx="7772400" cy="648072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kumimoji="1" sz="3600" kern="1200" cap="all" spc="-6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ja-JP" dirty="0" smtClean="0">
                <a:solidFill>
                  <a:schemeClr val="tx1"/>
                </a:solidFill>
              </a:rPr>
              <a:t>Conclusion</a:t>
            </a:r>
            <a:endParaRPr lang="ja-JP" altLang="en-US" dirty="0">
              <a:solidFill>
                <a:schemeClr val="tx1"/>
              </a:solidFill>
            </a:endParaRPr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256853" y="1010444"/>
            <a:ext cx="8734747" cy="2585323"/>
          </a:xfrm>
          <a:prstGeom prst="rect">
            <a:avLst/>
          </a:prstGeom>
          <a:solidFill>
            <a:srgbClr val="CCFFFF"/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p"/>
            </a:pPr>
            <a:r>
              <a:rPr lang="en-US" altLang="ja-JP" dirty="0" smtClean="0"/>
              <a:t>A revised texture </a:t>
            </a:r>
            <a:r>
              <a:rPr lang="en-US" altLang="ja-JP" dirty="0"/>
              <a:t>and depth view packing SEI message including camera </a:t>
            </a:r>
            <a:r>
              <a:rPr lang="en-US" altLang="ja-JP" dirty="0" smtClean="0"/>
              <a:t>parameters is reported in JCT3V-H0059.</a:t>
            </a:r>
          </a:p>
          <a:p>
            <a:pPr marL="285750" indent="-285750">
              <a:buFont typeface="Wingdings" pitchFamily="2" charset="2"/>
              <a:buChar char="p"/>
            </a:pPr>
            <a:endParaRPr lang="en-US" altLang="ja-JP" dirty="0" smtClean="0"/>
          </a:p>
          <a:p>
            <a:pPr marL="285750" indent="-285750">
              <a:buFont typeface="Wingdings" pitchFamily="2" charset="2"/>
              <a:buChar char="p"/>
            </a:pPr>
            <a:r>
              <a:rPr lang="en-US" altLang="ja-JP" dirty="0"/>
              <a:t>T</a:t>
            </a:r>
            <a:r>
              <a:rPr lang="en-US" altLang="ja-JP" dirty="0" smtClean="0"/>
              <a:t>his contribution reported the integration </a:t>
            </a:r>
            <a:r>
              <a:rPr lang="en-US" altLang="ja-JP" dirty="0"/>
              <a:t>of </a:t>
            </a:r>
            <a:r>
              <a:rPr lang="en-US" altLang="ja-JP" dirty="0" smtClean="0"/>
              <a:t>this SEI message in </a:t>
            </a:r>
            <a:r>
              <a:rPr lang="en-US" altLang="ja-JP" dirty="0"/>
              <a:t>ATM 10.0r1 and </a:t>
            </a:r>
            <a:r>
              <a:rPr lang="en-US" altLang="ja-JP" dirty="0" smtClean="0"/>
              <a:t>its </a:t>
            </a:r>
            <a:r>
              <a:rPr lang="en-US" altLang="ja-JP" dirty="0"/>
              <a:t>test results </a:t>
            </a:r>
            <a:r>
              <a:rPr lang="en-US" altLang="ja-JP" dirty="0" smtClean="0"/>
              <a:t>(</a:t>
            </a:r>
            <a:r>
              <a:rPr lang="en-US" altLang="ja-JP" dirty="0"/>
              <a:t>JCT3V-H0061</a:t>
            </a:r>
            <a:r>
              <a:rPr lang="en-US" altLang="ja-JP" dirty="0" smtClean="0"/>
              <a:t>).</a:t>
            </a:r>
          </a:p>
          <a:p>
            <a:pPr marL="285750" indent="-285750">
              <a:buFont typeface="Wingdings" pitchFamily="2" charset="2"/>
              <a:buChar char="p"/>
            </a:pPr>
            <a:endParaRPr lang="en-US" altLang="ja-JP" dirty="0"/>
          </a:p>
          <a:p>
            <a:pPr marL="285750" indent="-285750">
              <a:buFont typeface="Wingdings" pitchFamily="2" charset="2"/>
              <a:buChar char="p"/>
            </a:pPr>
            <a:r>
              <a:rPr lang="en-US" altLang="ja-JP" dirty="0" smtClean="0"/>
              <a:t>According </a:t>
            </a:r>
            <a:r>
              <a:rPr lang="en-US" altLang="ja-JP" dirty="0"/>
              <a:t>to </a:t>
            </a:r>
            <a:r>
              <a:rPr lang="en-US" altLang="ja-JP" dirty="0" smtClean="0"/>
              <a:t>these results, </a:t>
            </a:r>
            <a:r>
              <a:rPr lang="en-US" altLang="ja-JP" dirty="0"/>
              <a:t>it is proposed to issue a sub-division of 14496-10:2012/Amd6: Texture and depth view packing SEI message in </a:t>
            </a:r>
            <a:r>
              <a:rPr lang="en-US" altLang="ja-JP" dirty="0" smtClean="0"/>
              <a:t>3D-AVC (M32962).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279520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スライド番号プレースホルダー 45"/>
          <p:cNvSpPr>
            <a:spLocks noGrp="1"/>
          </p:cNvSpPr>
          <p:nvPr>
            <p:ph type="sldNum" sz="quarter" idx="12"/>
          </p:nvPr>
        </p:nvSpPr>
        <p:spPr>
          <a:xfrm>
            <a:off x="8676456" y="6165304"/>
            <a:ext cx="379617" cy="365125"/>
          </a:xfrm>
        </p:spPr>
        <p:txBody>
          <a:bodyPr/>
          <a:lstStyle/>
          <a:p>
            <a:fld id="{4CE80A0E-6161-416B-BBE3-1C0EF7C0780A}" type="slidenum">
              <a:rPr kumimoji="1" lang="ja-JP" altLang="en-US" smtClean="0">
                <a:solidFill>
                  <a:schemeClr val="tx1"/>
                </a:solidFill>
              </a:rPr>
              <a:t>2</a:t>
            </a:fld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47" name="タイトル 1"/>
          <p:cNvSpPr txBox="1">
            <a:spLocks/>
          </p:cNvSpPr>
          <p:nvPr/>
        </p:nvSpPr>
        <p:spPr>
          <a:xfrm>
            <a:off x="395536" y="260649"/>
            <a:ext cx="7772400" cy="648072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kumimoji="1" sz="3600" kern="1200" cap="all" spc="-6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ja-JP" dirty="0" smtClean="0">
                <a:solidFill>
                  <a:schemeClr val="tx1"/>
                </a:solidFill>
              </a:rPr>
              <a:t>Introduction</a:t>
            </a:r>
            <a:endParaRPr lang="ja-JP" altLang="en-US" dirty="0">
              <a:solidFill>
                <a:schemeClr val="tx1"/>
              </a:solidFill>
            </a:endParaRPr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238124" y="908720"/>
            <a:ext cx="8753476" cy="2246769"/>
          </a:xfrm>
          <a:prstGeom prst="rect">
            <a:avLst/>
          </a:prstGeom>
          <a:solidFill>
            <a:srgbClr val="CCFFFF"/>
          </a:solidFill>
        </p:spPr>
        <p:txBody>
          <a:bodyPr wrap="square" rtlCol="0">
            <a:spAutoFit/>
          </a:bodyPr>
          <a:lstStyle/>
          <a:p>
            <a:pPr marL="342900" indent="-342900">
              <a:buFont typeface="Wingdings" pitchFamily="2" charset="2"/>
              <a:buChar char="p"/>
            </a:pPr>
            <a:r>
              <a:rPr lang="en-US" altLang="ja-JP" sz="2000" dirty="0" smtClean="0"/>
              <a:t>According to the review comments at the 7</a:t>
            </a:r>
            <a:r>
              <a:rPr lang="en-US" altLang="ja-JP" sz="2000" baseline="30000" dirty="0" smtClean="0"/>
              <a:t>th</a:t>
            </a:r>
            <a:r>
              <a:rPr lang="en-US" altLang="ja-JP" sz="2000" dirty="0" smtClean="0"/>
              <a:t> JCT-3V meeting, a revised texture and depth </a:t>
            </a:r>
            <a:r>
              <a:rPr lang="en-US" altLang="ja-JP" sz="2000" dirty="0"/>
              <a:t>view </a:t>
            </a:r>
            <a:r>
              <a:rPr lang="en-US" altLang="ja-JP" sz="2000" dirty="0" smtClean="0"/>
              <a:t>packing SEI message which includes camera </a:t>
            </a:r>
            <a:r>
              <a:rPr lang="en-US" altLang="ja-JP" sz="2000" dirty="0"/>
              <a:t>parameters necessary for view </a:t>
            </a:r>
            <a:r>
              <a:rPr lang="en-US" altLang="ja-JP" sz="2000" dirty="0" smtClean="0"/>
              <a:t>synthesis is reported in JCT3V-H0059.</a:t>
            </a:r>
          </a:p>
          <a:p>
            <a:pPr marL="342900" indent="-342900">
              <a:buFont typeface="Wingdings" pitchFamily="2" charset="2"/>
              <a:buChar char="p"/>
            </a:pPr>
            <a:endParaRPr lang="ja-JP" altLang="en-US" sz="2000" dirty="0"/>
          </a:p>
          <a:p>
            <a:pPr marL="342900" indent="-342900">
              <a:buFont typeface="Wingdings" pitchFamily="2" charset="2"/>
              <a:buChar char="p"/>
            </a:pPr>
            <a:r>
              <a:rPr lang="en-US" altLang="ja-JP" sz="2000" dirty="0" smtClean="0"/>
              <a:t>This contribution reports on 3D-AVC </a:t>
            </a:r>
            <a:r>
              <a:rPr lang="en-US" altLang="ja-JP" sz="2000" dirty="0"/>
              <a:t>software integration for </a:t>
            </a:r>
            <a:r>
              <a:rPr lang="en-US" altLang="ja-JP" sz="2000" dirty="0" smtClean="0"/>
              <a:t>the revised SEI </a:t>
            </a:r>
            <a:r>
              <a:rPr lang="en-US" altLang="ja-JP" sz="2000" dirty="0"/>
              <a:t>message into ATM10.0r1</a:t>
            </a:r>
            <a:r>
              <a:rPr lang="en-US" altLang="ja-JP" sz="2000" dirty="0" smtClean="0"/>
              <a:t>.</a:t>
            </a:r>
          </a:p>
          <a:p>
            <a:pPr marL="342900" indent="-342900">
              <a:buFont typeface="Wingdings" pitchFamily="2" charset="2"/>
              <a:buChar char="p"/>
            </a:pPr>
            <a:endParaRPr lang="en-US" altLang="ja-JP" sz="2000" dirty="0" smtClean="0"/>
          </a:p>
        </p:txBody>
      </p:sp>
    </p:spTree>
    <p:extLst>
      <p:ext uri="{BB962C8B-B14F-4D97-AF65-F5344CB8AC3E}">
        <p14:creationId xmlns:p14="http://schemas.microsoft.com/office/powerpoint/2010/main" val="3452869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スライド番号プレースホルダー 45"/>
          <p:cNvSpPr>
            <a:spLocks noGrp="1"/>
          </p:cNvSpPr>
          <p:nvPr>
            <p:ph type="sldNum" sz="quarter" idx="12"/>
          </p:nvPr>
        </p:nvSpPr>
        <p:spPr>
          <a:xfrm>
            <a:off x="8604448" y="6165304"/>
            <a:ext cx="379617" cy="365125"/>
          </a:xfrm>
        </p:spPr>
        <p:txBody>
          <a:bodyPr/>
          <a:lstStyle/>
          <a:p>
            <a:fld id="{4CE80A0E-6161-416B-BBE3-1C0EF7C0780A}" type="slidenum">
              <a:rPr lang="ja-JP" altLang="en-US" smtClean="0">
                <a:solidFill>
                  <a:srgbClr val="000000"/>
                </a:solidFill>
              </a:rPr>
              <a:pPr/>
              <a:t>3</a:t>
            </a:fld>
            <a:endParaRPr lang="ja-JP" altLang="en-US" dirty="0">
              <a:solidFill>
                <a:srgbClr val="000000"/>
              </a:solidFill>
            </a:endParaRPr>
          </a:p>
        </p:txBody>
      </p:sp>
      <p:sp>
        <p:nvSpPr>
          <p:cNvPr id="47" name="タイトル 1"/>
          <p:cNvSpPr txBox="1">
            <a:spLocks/>
          </p:cNvSpPr>
          <p:nvPr/>
        </p:nvSpPr>
        <p:spPr>
          <a:xfrm>
            <a:off x="395536" y="260649"/>
            <a:ext cx="7772400" cy="648072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kumimoji="1" sz="3600" kern="1200" cap="all" spc="-6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ja-JP" dirty="0" smtClean="0">
                <a:solidFill>
                  <a:srgbClr val="000000"/>
                </a:solidFill>
              </a:rPr>
              <a:t>Encoder</a:t>
            </a:r>
            <a:endParaRPr lang="ja-JP" altLang="en-US" dirty="0">
              <a:solidFill>
                <a:srgbClr val="000000"/>
              </a:solidFill>
            </a:endParaRPr>
          </a:p>
        </p:txBody>
      </p:sp>
      <p:sp>
        <p:nvSpPr>
          <p:cNvPr id="71" name="テキスト ボックス 70"/>
          <p:cNvSpPr txBox="1"/>
          <p:nvPr/>
        </p:nvSpPr>
        <p:spPr>
          <a:xfrm>
            <a:off x="266700" y="908720"/>
            <a:ext cx="8734425" cy="707886"/>
          </a:xfrm>
          <a:prstGeom prst="rect">
            <a:avLst/>
          </a:prstGeom>
          <a:solidFill>
            <a:srgbClr val="CCFFFF"/>
          </a:solidFill>
        </p:spPr>
        <p:txBody>
          <a:bodyPr wrap="square" rtlCol="0">
            <a:spAutoFit/>
          </a:bodyPr>
          <a:lstStyle/>
          <a:p>
            <a:pPr marL="342900" indent="-342900">
              <a:buFont typeface="Wingdings" pitchFamily="2" charset="2"/>
              <a:buChar char="p"/>
              <a:tabLst>
                <a:tab pos="361950" algn="l"/>
              </a:tabLst>
            </a:pPr>
            <a:r>
              <a:rPr lang="en-US" altLang="ja-JP" sz="2000" dirty="0" smtClean="0">
                <a:solidFill>
                  <a:srgbClr val="000000"/>
                </a:solidFill>
              </a:rPr>
              <a:t>Encoder outputs a bit stream which includes the SEI message with camera parameters. </a:t>
            </a:r>
          </a:p>
        </p:txBody>
      </p:sp>
      <p:sp>
        <p:nvSpPr>
          <p:cNvPr id="87" name="Rectangle 12"/>
          <p:cNvSpPr>
            <a:spLocks noChangeArrowheads="1"/>
          </p:cNvSpPr>
          <p:nvPr/>
        </p:nvSpPr>
        <p:spPr bwMode="auto">
          <a:xfrm>
            <a:off x="-133350" y="393953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ja-JP" altLang="ja-JP" smtClean="0">
              <a:solidFill>
                <a:srgbClr val="000000"/>
              </a:solidFill>
              <a:cs typeface="ＭＳ Ｐゴシック" pitchFamily="50" charset="-128"/>
            </a:endParaRPr>
          </a:p>
        </p:txBody>
      </p:sp>
      <p:sp>
        <p:nvSpPr>
          <p:cNvPr id="2" name="正方形/長方形 1"/>
          <p:cNvSpPr/>
          <p:nvPr/>
        </p:nvSpPr>
        <p:spPr>
          <a:xfrm>
            <a:off x="3142283" y="1988840"/>
            <a:ext cx="2147777" cy="3603886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>
                <a:solidFill>
                  <a:schemeClr val="tx1"/>
                </a:solidFill>
              </a:rPr>
              <a:t>ATM10.0r1 with revised SEI message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cxnSp>
        <p:nvCxnSpPr>
          <p:cNvPr id="5" name="直線矢印コネクタ 4"/>
          <p:cNvCxnSpPr/>
          <p:nvPr/>
        </p:nvCxnSpPr>
        <p:spPr>
          <a:xfrm>
            <a:off x="2420372" y="2708920"/>
            <a:ext cx="720080" cy="0"/>
          </a:xfrm>
          <a:prstGeom prst="straightConnector1">
            <a:avLst/>
          </a:prstGeom>
          <a:ln w="28575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テキスト ボックス 5"/>
          <p:cNvSpPr txBox="1"/>
          <p:nvPr/>
        </p:nvSpPr>
        <p:spPr>
          <a:xfrm>
            <a:off x="1115616" y="2492896"/>
            <a:ext cx="12362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Base view</a:t>
            </a:r>
            <a:endParaRPr kumimoji="1" lang="ja-JP" altLang="en-US" dirty="0"/>
          </a:p>
        </p:txBody>
      </p:sp>
      <p:cxnSp>
        <p:nvCxnSpPr>
          <p:cNvPr id="27" name="直線矢印コネクタ 26"/>
          <p:cNvCxnSpPr/>
          <p:nvPr/>
        </p:nvCxnSpPr>
        <p:spPr>
          <a:xfrm>
            <a:off x="2420372" y="3429000"/>
            <a:ext cx="720080" cy="0"/>
          </a:xfrm>
          <a:prstGeom prst="straightConnector1">
            <a:avLst/>
          </a:prstGeom>
          <a:ln w="28575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テキスト ボックス 27"/>
          <p:cNvSpPr txBox="1"/>
          <p:nvPr/>
        </p:nvSpPr>
        <p:spPr>
          <a:xfrm>
            <a:off x="827584" y="3212976"/>
            <a:ext cx="16081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Residual view</a:t>
            </a:r>
            <a:endParaRPr kumimoji="1" lang="ja-JP" altLang="en-US" dirty="0"/>
          </a:p>
        </p:txBody>
      </p:sp>
      <p:cxnSp>
        <p:nvCxnSpPr>
          <p:cNvPr id="29" name="直線矢印コネクタ 28"/>
          <p:cNvCxnSpPr/>
          <p:nvPr/>
        </p:nvCxnSpPr>
        <p:spPr>
          <a:xfrm>
            <a:off x="2420372" y="4149080"/>
            <a:ext cx="720080" cy="0"/>
          </a:xfrm>
          <a:prstGeom prst="straightConnector1">
            <a:avLst/>
          </a:prstGeom>
          <a:ln w="28575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テキスト ボックス 29"/>
          <p:cNvSpPr txBox="1"/>
          <p:nvPr/>
        </p:nvSpPr>
        <p:spPr>
          <a:xfrm>
            <a:off x="971600" y="3933056"/>
            <a:ext cx="1492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Global depth</a:t>
            </a:r>
            <a:endParaRPr kumimoji="1" lang="ja-JP" altLang="en-US" dirty="0"/>
          </a:p>
        </p:txBody>
      </p:sp>
      <p:cxnSp>
        <p:nvCxnSpPr>
          <p:cNvPr id="31" name="直線矢印コネクタ 30"/>
          <p:cNvCxnSpPr/>
          <p:nvPr/>
        </p:nvCxnSpPr>
        <p:spPr>
          <a:xfrm>
            <a:off x="2420372" y="4869160"/>
            <a:ext cx="720080" cy="0"/>
          </a:xfrm>
          <a:prstGeom prst="straightConnector1">
            <a:avLst/>
          </a:prstGeom>
          <a:ln w="28575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テキスト ボックス 31"/>
          <p:cNvSpPr txBox="1"/>
          <p:nvPr/>
        </p:nvSpPr>
        <p:spPr>
          <a:xfrm>
            <a:off x="971600" y="4653136"/>
            <a:ext cx="151836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err="1" smtClean="0"/>
              <a:t>Cam_param</a:t>
            </a:r>
            <a:r>
              <a:rPr kumimoji="1" lang="en-US" altLang="ja-JP" dirty="0" smtClean="0"/>
              <a:t>,</a:t>
            </a:r>
          </a:p>
          <a:p>
            <a:r>
              <a:rPr lang="en-US" altLang="ja-JP" dirty="0" err="1" smtClean="0"/>
              <a:t>Cfg</a:t>
            </a:r>
            <a:r>
              <a:rPr lang="en-US" altLang="ja-JP" dirty="0" smtClean="0"/>
              <a:t> files</a:t>
            </a:r>
            <a:endParaRPr kumimoji="1" lang="ja-JP" altLang="en-US" dirty="0"/>
          </a:p>
        </p:txBody>
      </p:sp>
      <p:cxnSp>
        <p:nvCxnSpPr>
          <p:cNvPr id="33" name="直線矢印コネクタ 32"/>
          <p:cNvCxnSpPr/>
          <p:nvPr/>
        </p:nvCxnSpPr>
        <p:spPr>
          <a:xfrm>
            <a:off x="5300692" y="3789040"/>
            <a:ext cx="720080" cy="0"/>
          </a:xfrm>
          <a:prstGeom prst="straightConnector1">
            <a:avLst/>
          </a:prstGeom>
          <a:ln w="28575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テキスト ボックス 33"/>
          <p:cNvSpPr txBox="1"/>
          <p:nvPr/>
        </p:nvSpPr>
        <p:spPr>
          <a:xfrm>
            <a:off x="6020772" y="3284984"/>
            <a:ext cx="128753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Bit stream </a:t>
            </a:r>
          </a:p>
          <a:p>
            <a:r>
              <a:rPr kumimoji="1" lang="en-US" altLang="ja-JP" dirty="0" smtClean="0"/>
              <a:t>with SEI </a:t>
            </a:r>
          </a:p>
          <a:p>
            <a:r>
              <a:rPr kumimoji="1" lang="en-US" altLang="ja-JP" dirty="0" smtClean="0"/>
              <a:t>message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383386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スライド番号プレースホルダー 45"/>
          <p:cNvSpPr>
            <a:spLocks noGrp="1"/>
          </p:cNvSpPr>
          <p:nvPr>
            <p:ph type="sldNum" sz="quarter" idx="12"/>
          </p:nvPr>
        </p:nvSpPr>
        <p:spPr>
          <a:xfrm>
            <a:off x="8604448" y="6165304"/>
            <a:ext cx="379617" cy="365125"/>
          </a:xfrm>
        </p:spPr>
        <p:txBody>
          <a:bodyPr/>
          <a:lstStyle/>
          <a:p>
            <a:fld id="{4CE80A0E-6161-416B-BBE3-1C0EF7C0780A}" type="slidenum">
              <a:rPr lang="ja-JP" altLang="en-US" smtClean="0">
                <a:solidFill>
                  <a:srgbClr val="000000"/>
                </a:solidFill>
              </a:rPr>
              <a:pPr/>
              <a:t>4</a:t>
            </a:fld>
            <a:endParaRPr lang="ja-JP" altLang="en-US" dirty="0">
              <a:solidFill>
                <a:srgbClr val="000000"/>
              </a:solidFill>
            </a:endParaRPr>
          </a:p>
        </p:txBody>
      </p:sp>
      <p:sp>
        <p:nvSpPr>
          <p:cNvPr id="47" name="タイトル 1"/>
          <p:cNvSpPr txBox="1">
            <a:spLocks/>
          </p:cNvSpPr>
          <p:nvPr/>
        </p:nvSpPr>
        <p:spPr>
          <a:xfrm>
            <a:off x="395536" y="260649"/>
            <a:ext cx="7772400" cy="648072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kumimoji="1" sz="3600" kern="1200" cap="all" spc="-6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ja-JP" dirty="0" smtClean="0">
                <a:solidFill>
                  <a:srgbClr val="000000"/>
                </a:solidFill>
              </a:rPr>
              <a:t>Decoder</a:t>
            </a:r>
            <a:endParaRPr lang="ja-JP" altLang="en-US" dirty="0">
              <a:solidFill>
                <a:srgbClr val="000000"/>
              </a:solidFill>
            </a:endParaRPr>
          </a:p>
        </p:txBody>
      </p:sp>
      <p:sp>
        <p:nvSpPr>
          <p:cNvPr id="71" name="テキスト ボックス 70"/>
          <p:cNvSpPr txBox="1"/>
          <p:nvPr/>
        </p:nvSpPr>
        <p:spPr>
          <a:xfrm>
            <a:off x="266700" y="908720"/>
            <a:ext cx="8734425" cy="400110"/>
          </a:xfrm>
          <a:prstGeom prst="rect">
            <a:avLst/>
          </a:prstGeom>
          <a:solidFill>
            <a:srgbClr val="CCFFFF"/>
          </a:solidFill>
        </p:spPr>
        <p:txBody>
          <a:bodyPr wrap="square" rtlCol="0">
            <a:spAutoFit/>
          </a:bodyPr>
          <a:lstStyle/>
          <a:p>
            <a:pPr marL="342900" indent="-342900">
              <a:buFont typeface="Wingdings" pitchFamily="2" charset="2"/>
              <a:buChar char="p"/>
              <a:tabLst>
                <a:tab pos="361950" algn="l"/>
              </a:tabLst>
            </a:pPr>
            <a:r>
              <a:rPr lang="en-US" altLang="ja-JP" sz="2000" dirty="0" smtClean="0">
                <a:solidFill>
                  <a:srgbClr val="000000"/>
                </a:solidFill>
              </a:rPr>
              <a:t>View synthesis generates multi-views from decoded data. </a:t>
            </a:r>
          </a:p>
        </p:txBody>
      </p:sp>
      <p:sp>
        <p:nvSpPr>
          <p:cNvPr id="87" name="Rectangle 12"/>
          <p:cNvSpPr>
            <a:spLocks noChangeArrowheads="1"/>
          </p:cNvSpPr>
          <p:nvPr/>
        </p:nvSpPr>
        <p:spPr bwMode="auto">
          <a:xfrm>
            <a:off x="-133350" y="393953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ja-JP" altLang="ja-JP" smtClean="0">
              <a:solidFill>
                <a:srgbClr val="000000"/>
              </a:solidFill>
              <a:cs typeface="ＭＳ Ｐゴシック" pitchFamily="50" charset="-128"/>
            </a:endParaRPr>
          </a:p>
        </p:txBody>
      </p:sp>
      <p:sp>
        <p:nvSpPr>
          <p:cNvPr id="2" name="正方形/長方形 1"/>
          <p:cNvSpPr/>
          <p:nvPr/>
        </p:nvSpPr>
        <p:spPr>
          <a:xfrm>
            <a:off x="1331640" y="1988840"/>
            <a:ext cx="1800199" cy="3603886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>
                <a:solidFill>
                  <a:srgbClr val="000000"/>
                </a:solidFill>
              </a:rPr>
              <a:t>ATM10.0r1</a:t>
            </a:r>
          </a:p>
          <a:p>
            <a:pPr algn="ctr"/>
            <a:r>
              <a:rPr lang="en-US" altLang="ja-JP" dirty="0" smtClean="0">
                <a:solidFill>
                  <a:srgbClr val="000000"/>
                </a:solidFill>
              </a:rPr>
              <a:t>with revised SEI message</a:t>
            </a:r>
            <a:endParaRPr lang="ja-JP" altLang="en-US" dirty="0">
              <a:solidFill>
                <a:srgbClr val="000000"/>
              </a:solidFill>
            </a:endParaRPr>
          </a:p>
        </p:txBody>
      </p:sp>
      <p:cxnSp>
        <p:nvCxnSpPr>
          <p:cNvPr id="5" name="直線矢印コネクタ 4"/>
          <p:cNvCxnSpPr/>
          <p:nvPr/>
        </p:nvCxnSpPr>
        <p:spPr>
          <a:xfrm>
            <a:off x="3131840" y="2708920"/>
            <a:ext cx="2880320" cy="0"/>
          </a:xfrm>
          <a:prstGeom prst="straightConnector1">
            <a:avLst/>
          </a:prstGeom>
          <a:ln w="28575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テキスト ボックス 5"/>
          <p:cNvSpPr txBox="1"/>
          <p:nvPr/>
        </p:nvSpPr>
        <p:spPr>
          <a:xfrm>
            <a:off x="3779912" y="2348880"/>
            <a:ext cx="12362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000000"/>
                </a:solidFill>
              </a:rPr>
              <a:t>Base view</a:t>
            </a:r>
            <a:endParaRPr lang="ja-JP" altLang="en-US" dirty="0">
              <a:solidFill>
                <a:srgbClr val="000000"/>
              </a:solidFill>
            </a:endParaRPr>
          </a:p>
        </p:txBody>
      </p:sp>
      <p:cxnSp>
        <p:nvCxnSpPr>
          <p:cNvPr id="27" name="直線矢印コネクタ 26"/>
          <p:cNvCxnSpPr/>
          <p:nvPr/>
        </p:nvCxnSpPr>
        <p:spPr>
          <a:xfrm>
            <a:off x="3131840" y="3429000"/>
            <a:ext cx="2880320" cy="0"/>
          </a:xfrm>
          <a:prstGeom prst="straightConnector1">
            <a:avLst/>
          </a:prstGeom>
          <a:ln w="28575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テキスト ボックス 27"/>
          <p:cNvSpPr txBox="1"/>
          <p:nvPr/>
        </p:nvSpPr>
        <p:spPr>
          <a:xfrm>
            <a:off x="3611939" y="3068960"/>
            <a:ext cx="16081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000000"/>
                </a:solidFill>
              </a:rPr>
              <a:t>Residual view</a:t>
            </a:r>
            <a:endParaRPr lang="ja-JP" altLang="en-US" dirty="0">
              <a:solidFill>
                <a:srgbClr val="000000"/>
              </a:solidFill>
            </a:endParaRPr>
          </a:p>
        </p:txBody>
      </p:sp>
      <p:cxnSp>
        <p:nvCxnSpPr>
          <p:cNvPr id="29" name="直線矢印コネクタ 28"/>
          <p:cNvCxnSpPr/>
          <p:nvPr/>
        </p:nvCxnSpPr>
        <p:spPr>
          <a:xfrm>
            <a:off x="3131840" y="4149080"/>
            <a:ext cx="2880320" cy="0"/>
          </a:xfrm>
          <a:prstGeom prst="straightConnector1">
            <a:avLst/>
          </a:prstGeom>
          <a:ln w="28575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テキスト ボックス 29"/>
          <p:cNvSpPr txBox="1"/>
          <p:nvPr/>
        </p:nvSpPr>
        <p:spPr>
          <a:xfrm>
            <a:off x="3611939" y="3789040"/>
            <a:ext cx="1492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000000"/>
                </a:solidFill>
              </a:rPr>
              <a:t>Global depth</a:t>
            </a:r>
            <a:endParaRPr lang="ja-JP" altLang="en-US" dirty="0">
              <a:solidFill>
                <a:srgbClr val="000000"/>
              </a:solidFill>
            </a:endParaRPr>
          </a:p>
        </p:txBody>
      </p:sp>
      <p:cxnSp>
        <p:nvCxnSpPr>
          <p:cNvPr id="31" name="直線矢印コネクタ 30"/>
          <p:cNvCxnSpPr/>
          <p:nvPr/>
        </p:nvCxnSpPr>
        <p:spPr>
          <a:xfrm>
            <a:off x="3131840" y="4869160"/>
            <a:ext cx="2880320" cy="0"/>
          </a:xfrm>
          <a:prstGeom prst="straightConnector1">
            <a:avLst/>
          </a:prstGeom>
          <a:ln w="28575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テキスト ボックス 31"/>
          <p:cNvSpPr txBox="1"/>
          <p:nvPr/>
        </p:nvSpPr>
        <p:spPr>
          <a:xfrm>
            <a:off x="3203848" y="4521894"/>
            <a:ext cx="272382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err="1">
                <a:solidFill>
                  <a:srgbClr val="000000"/>
                </a:solidFill>
              </a:rPr>
              <a:t>GVDViewSynth.cfg</a:t>
            </a:r>
            <a:r>
              <a:rPr lang="en-US" altLang="ja-JP" dirty="0">
                <a:solidFill>
                  <a:srgbClr val="000000"/>
                </a:solidFill>
              </a:rPr>
              <a:t>, </a:t>
            </a:r>
            <a:endParaRPr lang="en-US" altLang="ja-JP" dirty="0" smtClean="0">
              <a:solidFill>
                <a:srgbClr val="000000"/>
              </a:solidFill>
            </a:endParaRPr>
          </a:p>
          <a:p>
            <a:r>
              <a:rPr lang="en-US" altLang="ja-JP" dirty="0" smtClean="0">
                <a:solidFill>
                  <a:srgbClr val="000000"/>
                </a:solidFill>
              </a:rPr>
              <a:t>GVDCameraParam.txt </a:t>
            </a:r>
          </a:p>
          <a:p>
            <a:r>
              <a:rPr lang="en-US" altLang="ja-JP" dirty="0" smtClean="0">
                <a:solidFill>
                  <a:srgbClr val="000000"/>
                </a:solidFill>
              </a:rPr>
              <a:t>GVDCameraParam.CSV</a:t>
            </a:r>
            <a:endParaRPr lang="ja-JP" altLang="en-US" dirty="0">
              <a:solidFill>
                <a:srgbClr val="000000"/>
              </a:solidFill>
            </a:endParaRPr>
          </a:p>
        </p:txBody>
      </p:sp>
      <p:cxnSp>
        <p:nvCxnSpPr>
          <p:cNvPr id="33" name="直線矢印コネクタ 32"/>
          <p:cNvCxnSpPr/>
          <p:nvPr/>
        </p:nvCxnSpPr>
        <p:spPr>
          <a:xfrm>
            <a:off x="179512" y="3789040"/>
            <a:ext cx="1141684" cy="0"/>
          </a:xfrm>
          <a:prstGeom prst="straightConnector1">
            <a:avLst/>
          </a:prstGeom>
          <a:ln w="28575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テキスト ボックス 33"/>
          <p:cNvSpPr txBox="1"/>
          <p:nvPr/>
        </p:nvSpPr>
        <p:spPr>
          <a:xfrm>
            <a:off x="107504" y="3441774"/>
            <a:ext cx="128753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000000"/>
                </a:solidFill>
              </a:rPr>
              <a:t>Bit stream </a:t>
            </a:r>
          </a:p>
          <a:p>
            <a:r>
              <a:rPr lang="en-US" altLang="ja-JP" dirty="0" smtClean="0">
                <a:solidFill>
                  <a:srgbClr val="000000"/>
                </a:solidFill>
              </a:rPr>
              <a:t>with SEI </a:t>
            </a:r>
          </a:p>
          <a:p>
            <a:r>
              <a:rPr lang="en-US" altLang="ja-JP" dirty="0" smtClean="0">
                <a:solidFill>
                  <a:srgbClr val="000000"/>
                </a:solidFill>
              </a:rPr>
              <a:t>message</a:t>
            </a:r>
            <a:endParaRPr lang="ja-JP" altLang="en-US" dirty="0">
              <a:solidFill>
                <a:srgbClr val="000000"/>
              </a:solidFill>
            </a:endParaRPr>
          </a:p>
        </p:txBody>
      </p:sp>
      <p:sp>
        <p:nvSpPr>
          <p:cNvPr id="23" name="正方形/長方形 22"/>
          <p:cNvSpPr/>
          <p:nvPr/>
        </p:nvSpPr>
        <p:spPr>
          <a:xfrm>
            <a:off x="6012160" y="1988840"/>
            <a:ext cx="1440158" cy="3603886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>
                <a:solidFill>
                  <a:srgbClr val="000000"/>
                </a:solidFill>
              </a:rPr>
              <a:t>View</a:t>
            </a:r>
          </a:p>
          <a:p>
            <a:pPr algn="ctr"/>
            <a:r>
              <a:rPr lang="en-US" altLang="ja-JP" dirty="0" smtClean="0">
                <a:solidFill>
                  <a:srgbClr val="000000"/>
                </a:solidFill>
              </a:rPr>
              <a:t>synthesis</a:t>
            </a:r>
            <a:endParaRPr lang="ja-JP" altLang="en-US" dirty="0">
              <a:solidFill>
                <a:srgbClr val="000000"/>
              </a:solidFill>
            </a:endParaRPr>
          </a:p>
        </p:txBody>
      </p:sp>
      <p:cxnSp>
        <p:nvCxnSpPr>
          <p:cNvPr id="25" name="直線矢印コネクタ 24"/>
          <p:cNvCxnSpPr/>
          <p:nvPr/>
        </p:nvCxnSpPr>
        <p:spPr>
          <a:xfrm>
            <a:off x="7452320" y="3789040"/>
            <a:ext cx="1296144" cy="0"/>
          </a:xfrm>
          <a:prstGeom prst="straightConnector1">
            <a:avLst/>
          </a:prstGeom>
          <a:ln w="28575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テキスト ボックス 25"/>
          <p:cNvSpPr txBox="1"/>
          <p:nvPr/>
        </p:nvSpPr>
        <p:spPr>
          <a:xfrm>
            <a:off x="7452320" y="3429000"/>
            <a:ext cx="12105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000000"/>
                </a:solidFill>
              </a:rPr>
              <a:t>Multi-view</a:t>
            </a:r>
          </a:p>
          <a:p>
            <a:r>
              <a:rPr lang="en-US" altLang="ja-JP" dirty="0" smtClean="0">
                <a:solidFill>
                  <a:srgbClr val="000000"/>
                </a:solidFill>
              </a:rPr>
              <a:t>images</a:t>
            </a:r>
            <a:endParaRPr lang="ja-JP" alt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2233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80A0E-6161-416B-BBE3-1C0EF7C0780A}" type="slidenum">
              <a:rPr lang="ja-JP" altLang="en-US" smtClean="0"/>
              <a:pPr/>
              <a:t>5</a:t>
            </a:fld>
            <a:endParaRPr lang="ja-JP" altLang="en-US" dirty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ja-JP" dirty="0" err="1"/>
              <a:t>GVDViewSynth.cfg</a:t>
            </a:r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266700" y="908720"/>
            <a:ext cx="8734425" cy="400110"/>
          </a:xfrm>
          <a:prstGeom prst="rect">
            <a:avLst/>
          </a:prstGeom>
          <a:solidFill>
            <a:srgbClr val="CCFFFF"/>
          </a:solidFill>
        </p:spPr>
        <p:txBody>
          <a:bodyPr wrap="square" rtlCol="0">
            <a:spAutoFit/>
          </a:bodyPr>
          <a:lstStyle/>
          <a:p>
            <a:pPr marL="342900" indent="-342900">
              <a:buFont typeface="Wingdings" pitchFamily="2" charset="2"/>
              <a:buChar char="p"/>
              <a:tabLst>
                <a:tab pos="361950" algn="l"/>
              </a:tabLst>
            </a:pPr>
            <a:r>
              <a:rPr lang="en-US" altLang="ja-JP" sz="2000" dirty="0" err="1" smtClean="0">
                <a:solidFill>
                  <a:srgbClr val="000000"/>
                </a:solidFill>
              </a:rPr>
              <a:t>GVDViewSynth.cfg</a:t>
            </a:r>
            <a:r>
              <a:rPr lang="en-US" altLang="ja-JP" sz="2000" dirty="0" smtClean="0">
                <a:solidFill>
                  <a:srgbClr val="000000"/>
                </a:solidFill>
              </a:rPr>
              <a:t> contains SEI parameters. </a:t>
            </a: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204120" y="250128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ja-JP" altLang="en-US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2843808" y="1340768"/>
            <a:ext cx="2529860" cy="51398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800" dirty="0"/>
              <a:t># GVDSEI: </a:t>
            </a:r>
            <a:r>
              <a:rPr lang="en-US" altLang="ja-JP" sz="800" dirty="0" err="1"/>
              <a:t>depth_type</a:t>
            </a:r>
            <a:r>
              <a:rPr lang="en-US" altLang="ja-JP" sz="800" dirty="0"/>
              <a:t>: 0</a:t>
            </a:r>
          </a:p>
          <a:p>
            <a:r>
              <a:rPr lang="en-US" altLang="ja-JP" sz="800" dirty="0"/>
              <a:t># GVDSEI: num_residual_texture_views_minus1: 1</a:t>
            </a:r>
          </a:p>
          <a:p>
            <a:r>
              <a:rPr lang="en-US" altLang="ja-JP" sz="800" dirty="0"/>
              <a:t># GVDSEI: </a:t>
            </a:r>
            <a:r>
              <a:rPr lang="en-US" altLang="ja-JP" sz="800" dirty="0" err="1"/>
              <a:t>residual_depth_flag</a:t>
            </a:r>
            <a:r>
              <a:rPr lang="en-US" altLang="ja-JP" sz="800" dirty="0"/>
              <a:t>: 0</a:t>
            </a:r>
          </a:p>
          <a:p>
            <a:endParaRPr lang="en-US" altLang="ja-JP" sz="800" dirty="0"/>
          </a:p>
          <a:p>
            <a:r>
              <a:rPr lang="en-US" altLang="ja-JP" sz="800" dirty="0"/>
              <a:t>Mode QUARTER_ODD_L</a:t>
            </a:r>
          </a:p>
          <a:p>
            <a:r>
              <a:rPr lang="en-US" altLang="ja-JP" sz="800" dirty="0" err="1"/>
              <a:t>SourceWidth</a:t>
            </a:r>
            <a:r>
              <a:rPr lang="en-US" altLang="ja-JP" sz="800" dirty="0"/>
              <a:t> 1920</a:t>
            </a:r>
          </a:p>
          <a:p>
            <a:r>
              <a:rPr lang="en-US" altLang="ja-JP" sz="800" dirty="0" err="1"/>
              <a:t>SourceHeight</a:t>
            </a:r>
            <a:r>
              <a:rPr lang="en-US" altLang="ja-JP" sz="800" dirty="0"/>
              <a:t> 1088</a:t>
            </a:r>
          </a:p>
          <a:p>
            <a:r>
              <a:rPr lang="en-US" altLang="ja-JP" sz="800" dirty="0" err="1"/>
              <a:t>StartFrame</a:t>
            </a:r>
            <a:r>
              <a:rPr lang="en-US" altLang="ja-JP" sz="800" dirty="0"/>
              <a:t> 0</a:t>
            </a:r>
          </a:p>
          <a:p>
            <a:r>
              <a:rPr lang="en-US" altLang="ja-JP" sz="800" dirty="0" err="1"/>
              <a:t>TotalNumberOfFrames</a:t>
            </a:r>
            <a:r>
              <a:rPr lang="en-US" altLang="ja-JP" sz="800" dirty="0"/>
              <a:t> -1</a:t>
            </a:r>
          </a:p>
          <a:p>
            <a:endParaRPr lang="en-US" altLang="ja-JP" sz="800" dirty="0"/>
          </a:p>
          <a:p>
            <a:r>
              <a:rPr lang="en-US" altLang="ja-JP" sz="800" dirty="0"/>
              <a:t>CameraName1 View_1.00</a:t>
            </a:r>
          </a:p>
          <a:p>
            <a:r>
              <a:rPr lang="en-US" altLang="ja-JP" sz="800" dirty="0"/>
              <a:t>CameraName2 View_5.00</a:t>
            </a:r>
          </a:p>
          <a:p>
            <a:r>
              <a:rPr lang="en-US" altLang="ja-JP" sz="800" dirty="0"/>
              <a:t>CameraName3 View_9.00</a:t>
            </a:r>
          </a:p>
          <a:p>
            <a:endParaRPr lang="en-US" altLang="ja-JP" sz="800" dirty="0"/>
          </a:p>
          <a:p>
            <a:r>
              <a:rPr lang="en-US" altLang="ja-JP" sz="800" dirty="0"/>
              <a:t>TargetCameraName1 View_1.00</a:t>
            </a:r>
          </a:p>
          <a:p>
            <a:r>
              <a:rPr lang="en-US" altLang="ja-JP" sz="800" dirty="0"/>
              <a:t>TargetCameraName2 View_2.00</a:t>
            </a:r>
          </a:p>
          <a:p>
            <a:r>
              <a:rPr lang="en-US" altLang="ja-JP" sz="800" dirty="0"/>
              <a:t>TargetCameraName3 View_3.00</a:t>
            </a:r>
          </a:p>
          <a:p>
            <a:r>
              <a:rPr lang="en-US" altLang="ja-JP" sz="800" dirty="0"/>
              <a:t>TargetCameraName4 View_4.00</a:t>
            </a:r>
          </a:p>
          <a:p>
            <a:r>
              <a:rPr lang="en-US" altLang="ja-JP" sz="800" dirty="0"/>
              <a:t>TargetCameraName5 View_5.00</a:t>
            </a:r>
          </a:p>
          <a:p>
            <a:r>
              <a:rPr lang="en-US" altLang="ja-JP" sz="800" dirty="0"/>
              <a:t>TargetCameraName6 View_6.00</a:t>
            </a:r>
          </a:p>
          <a:p>
            <a:r>
              <a:rPr lang="en-US" altLang="ja-JP" sz="800" dirty="0"/>
              <a:t>TargetCameraName7 View_7.00</a:t>
            </a:r>
          </a:p>
          <a:p>
            <a:r>
              <a:rPr lang="en-US" altLang="ja-JP" sz="800" dirty="0"/>
              <a:t>TargetCameraName8 View_8.00</a:t>
            </a:r>
          </a:p>
          <a:p>
            <a:r>
              <a:rPr lang="en-US" altLang="ja-JP" sz="800" dirty="0"/>
              <a:t>TargetCameraName9 View_9.00</a:t>
            </a:r>
          </a:p>
          <a:p>
            <a:endParaRPr lang="en-US" altLang="ja-JP" sz="800" dirty="0"/>
          </a:p>
          <a:p>
            <a:r>
              <a:rPr lang="en-US" altLang="ja-JP" sz="800" dirty="0"/>
              <a:t># IN FILES</a:t>
            </a:r>
          </a:p>
          <a:p>
            <a:r>
              <a:rPr lang="en-US" altLang="ja-JP" sz="800" dirty="0" err="1"/>
              <a:t>CameraParameterFile</a:t>
            </a:r>
            <a:r>
              <a:rPr lang="en-US" altLang="ja-JP" sz="800" dirty="0"/>
              <a:t> GVDCameraParam.txt</a:t>
            </a:r>
          </a:p>
          <a:p>
            <a:r>
              <a:rPr lang="en-US" altLang="ja-JP" sz="800" dirty="0" err="1"/>
              <a:t>NFTFile</a:t>
            </a:r>
            <a:r>
              <a:rPr lang="en-US" altLang="ja-JP" sz="800" dirty="0"/>
              <a:t> GVDCameraParam.CSV</a:t>
            </a:r>
          </a:p>
          <a:p>
            <a:r>
              <a:rPr lang="en-US" altLang="ja-JP" sz="800" dirty="0"/>
              <a:t>View2 VR_decV5.0000.yuv</a:t>
            </a:r>
          </a:p>
          <a:p>
            <a:r>
              <a:rPr lang="en-US" altLang="ja-JP" sz="800" dirty="0" err="1"/>
              <a:t>DepthBind</a:t>
            </a:r>
            <a:r>
              <a:rPr lang="en-US" altLang="ja-JP" sz="800" dirty="0"/>
              <a:t> DD_decV5.0000.yuv</a:t>
            </a:r>
          </a:p>
          <a:p>
            <a:r>
              <a:rPr lang="en-US" altLang="ja-JP" sz="800" dirty="0" err="1"/>
              <a:t>ResidualsBind</a:t>
            </a:r>
            <a:r>
              <a:rPr lang="en-US" altLang="ja-JP" sz="800" dirty="0"/>
              <a:t> VR_decV1.0000.yuv</a:t>
            </a:r>
          </a:p>
          <a:p>
            <a:endParaRPr lang="en-US" altLang="ja-JP" sz="800" dirty="0"/>
          </a:p>
          <a:p>
            <a:r>
              <a:rPr lang="en-US" altLang="ja-JP" sz="800" dirty="0"/>
              <a:t># OUT FILES</a:t>
            </a:r>
          </a:p>
          <a:p>
            <a:r>
              <a:rPr lang="en-US" altLang="ja-JP" sz="800" dirty="0"/>
              <a:t>Target1 V3_1.0000.yuv</a:t>
            </a:r>
          </a:p>
          <a:p>
            <a:r>
              <a:rPr lang="en-US" altLang="ja-JP" sz="800" dirty="0"/>
              <a:t>Target2 V3_2.0000.yuv</a:t>
            </a:r>
          </a:p>
          <a:p>
            <a:r>
              <a:rPr lang="en-US" altLang="ja-JP" sz="800" dirty="0"/>
              <a:t>Target3 V3_3.0000.yuv</a:t>
            </a:r>
          </a:p>
          <a:p>
            <a:r>
              <a:rPr lang="en-US" altLang="ja-JP" sz="800" dirty="0"/>
              <a:t>Target4 V3_4.0000.yuv</a:t>
            </a:r>
          </a:p>
          <a:p>
            <a:r>
              <a:rPr lang="en-US" altLang="ja-JP" sz="800" dirty="0"/>
              <a:t>Target5 V3_5.0000.yuv</a:t>
            </a:r>
          </a:p>
          <a:p>
            <a:r>
              <a:rPr lang="en-US" altLang="ja-JP" sz="800" dirty="0"/>
              <a:t>Target6 V3_6.0000.yuv</a:t>
            </a:r>
          </a:p>
          <a:p>
            <a:r>
              <a:rPr lang="en-US" altLang="ja-JP" sz="800" dirty="0"/>
              <a:t>Target7 V3_7.0000.yuv</a:t>
            </a:r>
          </a:p>
          <a:p>
            <a:r>
              <a:rPr lang="en-US" altLang="ja-JP" sz="800" dirty="0"/>
              <a:t>Target8 V3_8.0000.yuv</a:t>
            </a:r>
          </a:p>
          <a:p>
            <a:r>
              <a:rPr lang="en-US" altLang="ja-JP" sz="800" dirty="0"/>
              <a:t>Target9 V3_9.0000.yuv</a:t>
            </a:r>
            <a:endParaRPr kumimoji="1" lang="ja-JP" altLang="en-US" sz="800" dirty="0"/>
          </a:p>
        </p:txBody>
      </p:sp>
      <p:sp>
        <p:nvSpPr>
          <p:cNvPr id="10" name="フローチャート : 書類 9"/>
          <p:cNvSpPr/>
          <p:nvPr/>
        </p:nvSpPr>
        <p:spPr>
          <a:xfrm>
            <a:off x="2627784" y="1340768"/>
            <a:ext cx="2880320" cy="5400600"/>
          </a:xfrm>
          <a:prstGeom prst="flowChartDocumen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950093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80A0E-6161-416B-BBE3-1C0EF7C0780A}" type="slidenum">
              <a:rPr lang="ja-JP" altLang="en-US" smtClean="0">
                <a:solidFill>
                  <a:srgbClr val="000000"/>
                </a:solidFill>
              </a:rPr>
              <a:pPr/>
              <a:t>6</a:t>
            </a:fld>
            <a:endParaRPr lang="ja-JP" altLang="en-US" dirty="0">
              <a:solidFill>
                <a:srgbClr val="000000"/>
              </a:solidFill>
            </a:endParaRPr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ja-JP" dirty="0"/>
              <a:t>GVDCameraParam.txt</a:t>
            </a:r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266700" y="908720"/>
            <a:ext cx="8734425" cy="400110"/>
          </a:xfrm>
          <a:prstGeom prst="rect">
            <a:avLst/>
          </a:prstGeom>
          <a:solidFill>
            <a:srgbClr val="CCFFFF"/>
          </a:solidFill>
        </p:spPr>
        <p:txBody>
          <a:bodyPr wrap="square" rtlCol="0">
            <a:spAutoFit/>
          </a:bodyPr>
          <a:lstStyle/>
          <a:p>
            <a:pPr marL="342900" indent="-342900">
              <a:buFont typeface="Wingdings" pitchFamily="2" charset="2"/>
              <a:buChar char="p"/>
              <a:tabLst>
                <a:tab pos="361950" algn="l"/>
              </a:tabLst>
            </a:pPr>
            <a:r>
              <a:rPr lang="en-US" altLang="ja-JP" sz="2000" dirty="0">
                <a:solidFill>
                  <a:srgbClr val="000000"/>
                </a:solidFill>
              </a:rPr>
              <a:t>GVDCameraParam.txt </a:t>
            </a:r>
            <a:r>
              <a:rPr lang="en-US" altLang="ja-JP" sz="2000" dirty="0" smtClean="0">
                <a:solidFill>
                  <a:srgbClr val="000000"/>
                </a:solidFill>
              </a:rPr>
              <a:t>contains camera parameters. </a:t>
            </a: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204120" y="250128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ja-JP" altLang="en-US" dirty="0">
              <a:solidFill>
                <a:srgbClr val="000000"/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2843808" y="1340768"/>
            <a:ext cx="3478837" cy="50167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800" dirty="0">
                <a:solidFill>
                  <a:srgbClr val="000000"/>
                </a:solidFill>
              </a:rPr>
              <a:t>View_1.00</a:t>
            </a:r>
          </a:p>
          <a:p>
            <a:r>
              <a:rPr lang="en-US" altLang="ja-JP" sz="800" dirty="0">
                <a:solidFill>
                  <a:srgbClr val="000000"/>
                </a:solidFill>
              </a:rPr>
              <a:t>2302.852539	0.000000	960.000000</a:t>
            </a:r>
          </a:p>
          <a:p>
            <a:r>
              <a:rPr lang="en-US" altLang="ja-JP" sz="800" dirty="0">
                <a:solidFill>
                  <a:srgbClr val="000000"/>
                </a:solidFill>
              </a:rPr>
              <a:t>0.000000	2302.852539	540.000000</a:t>
            </a:r>
          </a:p>
          <a:p>
            <a:r>
              <a:rPr lang="en-US" altLang="ja-JP" sz="800" dirty="0">
                <a:solidFill>
                  <a:srgbClr val="000000"/>
                </a:solidFill>
              </a:rPr>
              <a:t>0.000000	0.000000	1.000000</a:t>
            </a:r>
          </a:p>
          <a:p>
            <a:r>
              <a:rPr lang="en-US" altLang="ja-JP" sz="800" dirty="0">
                <a:solidFill>
                  <a:srgbClr val="000000"/>
                </a:solidFill>
              </a:rPr>
              <a:t>0.0</a:t>
            </a:r>
          </a:p>
          <a:p>
            <a:r>
              <a:rPr lang="en-US" altLang="ja-JP" sz="800" dirty="0">
                <a:solidFill>
                  <a:srgbClr val="000000"/>
                </a:solidFill>
              </a:rPr>
              <a:t>0.0</a:t>
            </a:r>
          </a:p>
          <a:p>
            <a:r>
              <a:rPr lang="en-US" altLang="ja-JP" sz="800" dirty="0">
                <a:solidFill>
                  <a:srgbClr val="000000"/>
                </a:solidFill>
              </a:rPr>
              <a:t>1.000000	0.000000	0.000000	-79.999996</a:t>
            </a:r>
          </a:p>
          <a:p>
            <a:r>
              <a:rPr lang="en-US" altLang="ja-JP" sz="800" dirty="0">
                <a:solidFill>
                  <a:srgbClr val="000000"/>
                </a:solidFill>
              </a:rPr>
              <a:t>0.000000	1.000000	0.000000	0.000000</a:t>
            </a:r>
          </a:p>
          <a:p>
            <a:r>
              <a:rPr lang="en-US" altLang="ja-JP" sz="800" dirty="0">
                <a:solidFill>
                  <a:srgbClr val="000000"/>
                </a:solidFill>
              </a:rPr>
              <a:t>0.000000	0.000000	1.000000	0.000000</a:t>
            </a:r>
          </a:p>
          <a:p>
            <a:endParaRPr lang="en-US" altLang="ja-JP" sz="800" dirty="0">
              <a:solidFill>
                <a:srgbClr val="000000"/>
              </a:solidFill>
            </a:endParaRPr>
          </a:p>
          <a:p>
            <a:r>
              <a:rPr lang="en-US" altLang="ja-JP" sz="800" dirty="0">
                <a:solidFill>
                  <a:srgbClr val="000000"/>
                </a:solidFill>
              </a:rPr>
              <a:t>View_2.00</a:t>
            </a:r>
          </a:p>
          <a:p>
            <a:r>
              <a:rPr lang="en-US" altLang="ja-JP" sz="800" dirty="0">
                <a:solidFill>
                  <a:srgbClr val="000000"/>
                </a:solidFill>
              </a:rPr>
              <a:t>2302.852539	0.000000	960.000000</a:t>
            </a:r>
          </a:p>
          <a:p>
            <a:r>
              <a:rPr lang="en-US" altLang="ja-JP" sz="800" dirty="0">
                <a:solidFill>
                  <a:srgbClr val="000000"/>
                </a:solidFill>
              </a:rPr>
              <a:t>0.000000	2302.852539	540.000000</a:t>
            </a:r>
          </a:p>
          <a:p>
            <a:r>
              <a:rPr lang="en-US" altLang="ja-JP" sz="800" dirty="0">
                <a:solidFill>
                  <a:srgbClr val="000000"/>
                </a:solidFill>
              </a:rPr>
              <a:t>0.000000	0.000000	1.000000</a:t>
            </a:r>
          </a:p>
          <a:p>
            <a:r>
              <a:rPr lang="en-US" altLang="ja-JP" sz="800" dirty="0">
                <a:solidFill>
                  <a:srgbClr val="000000"/>
                </a:solidFill>
              </a:rPr>
              <a:t>0.0</a:t>
            </a:r>
          </a:p>
          <a:p>
            <a:r>
              <a:rPr lang="en-US" altLang="ja-JP" sz="800" dirty="0">
                <a:solidFill>
                  <a:srgbClr val="000000"/>
                </a:solidFill>
              </a:rPr>
              <a:t>0.0</a:t>
            </a:r>
          </a:p>
          <a:p>
            <a:r>
              <a:rPr lang="en-US" altLang="ja-JP" sz="800" dirty="0">
                <a:solidFill>
                  <a:srgbClr val="000000"/>
                </a:solidFill>
              </a:rPr>
              <a:t>1.000000	0.000000	0.000000	-59.999997</a:t>
            </a:r>
          </a:p>
          <a:p>
            <a:r>
              <a:rPr lang="en-US" altLang="ja-JP" sz="800" dirty="0">
                <a:solidFill>
                  <a:srgbClr val="000000"/>
                </a:solidFill>
              </a:rPr>
              <a:t>0.000000	1.000000	0.000000	0.000000</a:t>
            </a:r>
          </a:p>
          <a:p>
            <a:r>
              <a:rPr lang="en-US" altLang="ja-JP" sz="800" dirty="0">
                <a:solidFill>
                  <a:srgbClr val="000000"/>
                </a:solidFill>
              </a:rPr>
              <a:t>0.000000	0.000000	1.000000	0.000000</a:t>
            </a:r>
          </a:p>
          <a:p>
            <a:endParaRPr lang="en-US" altLang="ja-JP" sz="800" dirty="0">
              <a:solidFill>
                <a:srgbClr val="000000"/>
              </a:solidFill>
            </a:endParaRPr>
          </a:p>
          <a:p>
            <a:r>
              <a:rPr lang="en-US" altLang="ja-JP" sz="800" dirty="0">
                <a:solidFill>
                  <a:srgbClr val="000000"/>
                </a:solidFill>
              </a:rPr>
              <a:t>View_3.00</a:t>
            </a:r>
          </a:p>
          <a:p>
            <a:r>
              <a:rPr lang="en-US" altLang="ja-JP" sz="800" dirty="0">
                <a:solidFill>
                  <a:srgbClr val="000000"/>
                </a:solidFill>
              </a:rPr>
              <a:t>2302.852539	0.000000	960.000000</a:t>
            </a:r>
          </a:p>
          <a:p>
            <a:r>
              <a:rPr lang="en-US" altLang="ja-JP" sz="800" dirty="0">
                <a:solidFill>
                  <a:srgbClr val="000000"/>
                </a:solidFill>
              </a:rPr>
              <a:t>0.000000	2302.852539	540.000000</a:t>
            </a:r>
          </a:p>
          <a:p>
            <a:r>
              <a:rPr lang="en-US" altLang="ja-JP" sz="800" dirty="0">
                <a:solidFill>
                  <a:srgbClr val="000000"/>
                </a:solidFill>
              </a:rPr>
              <a:t>0.000000	0.000000	1.000000</a:t>
            </a:r>
          </a:p>
          <a:p>
            <a:r>
              <a:rPr lang="en-US" altLang="ja-JP" sz="800" dirty="0">
                <a:solidFill>
                  <a:srgbClr val="000000"/>
                </a:solidFill>
              </a:rPr>
              <a:t>0.0</a:t>
            </a:r>
          </a:p>
          <a:p>
            <a:r>
              <a:rPr lang="en-US" altLang="ja-JP" sz="800" dirty="0">
                <a:solidFill>
                  <a:srgbClr val="000000"/>
                </a:solidFill>
              </a:rPr>
              <a:t>0.0</a:t>
            </a:r>
          </a:p>
          <a:p>
            <a:r>
              <a:rPr lang="en-US" altLang="ja-JP" sz="800" dirty="0">
                <a:solidFill>
                  <a:srgbClr val="000000"/>
                </a:solidFill>
              </a:rPr>
              <a:t>1.000000	0.000000	0.000000	-39.999998</a:t>
            </a:r>
          </a:p>
          <a:p>
            <a:r>
              <a:rPr lang="en-US" altLang="ja-JP" sz="800" dirty="0">
                <a:solidFill>
                  <a:srgbClr val="000000"/>
                </a:solidFill>
              </a:rPr>
              <a:t>0.000000	1.000000	0.000000	0.000000</a:t>
            </a:r>
          </a:p>
          <a:p>
            <a:r>
              <a:rPr lang="en-US" altLang="ja-JP" sz="800" dirty="0">
                <a:solidFill>
                  <a:srgbClr val="000000"/>
                </a:solidFill>
              </a:rPr>
              <a:t>0.000000	0.000000	1.000000	0.000000</a:t>
            </a:r>
          </a:p>
          <a:p>
            <a:endParaRPr lang="en-US" altLang="ja-JP" sz="800" dirty="0">
              <a:solidFill>
                <a:srgbClr val="000000"/>
              </a:solidFill>
            </a:endParaRPr>
          </a:p>
          <a:p>
            <a:r>
              <a:rPr lang="en-US" altLang="ja-JP" sz="800" dirty="0">
                <a:solidFill>
                  <a:srgbClr val="000000"/>
                </a:solidFill>
              </a:rPr>
              <a:t>View_4.00</a:t>
            </a:r>
          </a:p>
          <a:p>
            <a:r>
              <a:rPr lang="en-US" altLang="ja-JP" sz="800" dirty="0">
                <a:solidFill>
                  <a:srgbClr val="000000"/>
                </a:solidFill>
              </a:rPr>
              <a:t>2302.852539	0.000000	960.000000</a:t>
            </a:r>
          </a:p>
          <a:p>
            <a:r>
              <a:rPr lang="en-US" altLang="ja-JP" sz="800" dirty="0">
                <a:solidFill>
                  <a:srgbClr val="000000"/>
                </a:solidFill>
              </a:rPr>
              <a:t>0.000000	2302.852539	540.000000</a:t>
            </a:r>
          </a:p>
          <a:p>
            <a:r>
              <a:rPr lang="en-US" altLang="ja-JP" sz="800" dirty="0">
                <a:solidFill>
                  <a:srgbClr val="000000"/>
                </a:solidFill>
              </a:rPr>
              <a:t>0.000000	0.000000	1.000000</a:t>
            </a:r>
          </a:p>
          <a:p>
            <a:r>
              <a:rPr lang="en-US" altLang="ja-JP" sz="800" dirty="0">
                <a:solidFill>
                  <a:srgbClr val="000000"/>
                </a:solidFill>
              </a:rPr>
              <a:t>0.0</a:t>
            </a:r>
          </a:p>
          <a:p>
            <a:r>
              <a:rPr lang="en-US" altLang="ja-JP" sz="800" dirty="0" smtClean="0">
                <a:solidFill>
                  <a:srgbClr val="000000"/>
                </a:solidFill>
              </a:rPr>
              <a:t>0.0</a:t>
            </a:r>
          </a:p>
          <a:p>
            <a:r>
              <a:rPr lang="en-US" altLang="ja-JP" sz="800" dirty="0" smtClean="0">
                <a:solidFill>
                  <a:srgbClr val="000000"/>
                </a:solidFill>
              </a:rPr>
              <a:t>1.000000</a:t>
            </a:r>
            <a:r>
              <a:rPr lang="en-US" altLang="ja-JP" sz="800" dirty="0">
                <a:solidFill>
                  <a:srgbClr val="000000"/>
                </a:solidFill>
              </a:rPr>
              <a:t>	0.000000	0.000000	</a:t>
            </a:r>
            <a:r>
              <a:rPr lang="en-US" altLang="ja-JP" sz="800" dirty="0" smtClean="0">
                <a:solidFill>
                  <a:srgbClr val="000000"/>
                </a:solidFill>
              </a:rPr>
              <a:t>-</a:t>
            </a:r>
          </a:p>
          <a:p>
            <a:r>
              <a:rPr lang="en-US" altLang="ja-JP" sz="800" dirty="0" smtClean="0">
                <a:solidFill>
                  <a:srgbClr val="000000"/>
                </a:solidFill>
              </a:rPr>
              <a:t>0.000000</a:t>
            </a:r>
            <a:r>
              <a:rPr lang="en-US" altLang="ja-JP" sz="800" dirty="0">
                <a:solidFill>
                  <a:srgbClr val="000000"/>
                </a:solidFill>
              </a:rPr>
              <a:t>	1.000000	0.000000	</a:t>
            </a:r>
            <a:endParaRPr lang="en-US" altLang="ja-JP" sz="800" dirty="0" smtClean="0">
              <a:solidFill>
                <a:srgbClr val="000000"/>
              </a:solidFill>
            </a:endParaRPr>
          </a:p>
          <a:p>
            <a:r>
              <a:rPr lang="en-US" altLang="ja-JP" sz="800" dirty="0" smtClean="0">
                <a:solidFill>
                  <a:srgbClr val="000000"/>
                </a:solidFill>
              </a:rPr>
              <a:t>0.000000</a:t>
            </a:r>
            <a:r>
              <a:rPr lang="en-US" altLang="ja-JP" sz="800" dirty="0">
                <a:solidFill>
                  <a:srgbClr val="000000"/>
                </a:solidFill>
              </a:rPr>
              <a:t>	0.000000	1.000000	</a:t>
            </a:r>
            <a:endParaRPr lang="en-US" altLang="ja-JP" sz="800" dirty="0" smtClean="0">
              <a:solidFill>
                <a:srgbClr val="000000"/>
              </a:solidFill>
            </a:endParaRPr>
          </a:p>
          <a:p>
            <a:r>
              <a:rPr lang="en-US" altLang="ja-JP" sz="800" dirty="0" smtClean="0">
                <a:solidFill>
                  <a:srgbClr val="000000"/>
                </a:solidFill>
              </a:rPr>
              <a:t>……</a:t>
            </a:r>
            <a:endParaRPr lang="en-US" altLang="ja-JP" sz="800" dirty="0">
              <a:solidFill>
                <a:srgbClr val="000000"/>
              </a:solidFill>
            </a:endParaRPr>
          </a:p>
        </p:txBody>
      </p:sp>
      <p:sp>
        <p:nvSpPr>
          <p:cNvPr id="10" name="フローチャート : 書類 9"/>
          <p:cNvSpPr/>
          <p:nvPr/>
        </p:nvSpPr>
        <p:spPr>
          <a:xfrm>
            <a:off x="2627784" y="1340768"/>
            <a:ext cx="4104456" cy="5400600"/>
          </a:xfrm>
          <a:prstGeom prst="flowChartDocumen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2424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80A0E-6161-416B-BBE3-1C0EF7C0780A}" type="slidenum">
              <a:rPr lang="ja-JP" altLang="en-US" smtClean="0">
                <a:solidFill>
                  <a:srgbClr val="000000"/>
                </a:solidFill>
              </a:rPr>
              <a:pPr/>
              <a:t>7</a:t>
            </a:fld>
            <a:endParaRPr lang="ja-JP" altLang="en-US" dirty="0">
              <a:solidFill>
                <a:srgbClr val="000000"/>
              </a:solidFill>
            </a:endParaRPr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ja-JP" dirty="0"/>
              <a:t>GVDCameraParam.CSV</a:t>
            </a:r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266700" y="908720"/>
            <a:ext cx="8734425" cy="400110"/>
          </a:xfrm>
          <a:prstGeom prst="rect">
            <a:avLst/>
          </a:prstGeom>
          <a:solidFill>
            <a:srgbClr val="CCFFFF"/>
          </a:solidFill>
        </p:spPr>
        <p:txBody>
          <a:bodyPr wrap="square" rtlCol="0">
            <a:spAutoFit/>
          </a:bodyPr>
          <a:lstStyle/>
          <a:p>
            <a:pPr marL="342900" indent="-342900">
              <a:buFont typeface="Wingdings" pitchFamily="2" charset="2"/>
              <a:buChar char="p"/>
              <a:tabLst>
                <a:tab pos="361950" algn="l"/>
              </a:tabLst>
            </a:pPr>
            <a:r>
              <a:rPr lang="en-US" altLang="ja-JP" sz="2000" dirty="0">
                <a:solidFill>
                  <a:srgbClr val="000000"/>
                </a:solidFill>
              </a:rPr>
              <a:t>GVDCameraParam.CSV </a:t>
            </a:r>
            <a:r>
              <a:rPr lang="en-US" altLang="ja-JP" sz="2000" dirty="0" smtClean="0">
                <a:solidFill>
                  <a:srgbClr val="000000"/>
                </a:solidFill>
              </a:rPr>
              <a:t>contains </a:t>
            </a:r>
            <a:r>
              <a:rPr lang="en-US" altLang="ja-JP" sz="2000" dirty="0" err="1" smtClean="0">
                <a:solidFill>
                  <a:srgbClr val="000000"/>
                </a:solidFill>
              </a:rPr>
              <a:t>Znear</a:t>
            </a:r>
            <a:r>
              <a:rPr lang="en-US" altLang="ja-JP" sz="2000" dirty="0" smtClean="0">
                <a:solidFill>
                  <a:srgbClr val="000000"/>
                </a:solidFill>
              </a:rPr>
              <a:t>, </a:t>
            </a:r>
            <a:r>
              <a:rPr lang="en-US" altLang="ja-JP" sz="2000" dirty="0" err="1" smtClean="0">
                <a:solidFill>
                  <a:srgbClr val="000000"/>
                </a:solidFill>
              </a:rPr>
              <a:t>Zfar</a:t>
            </a:r>
            <a:r>
              <a:rPr lang="en-US" altLang="ja-JP" sz="2000" dirty="0" smtClean="0">
                <a:solidFill>
                  <a:srgbClr val="000000"/>
                </a:solidFill>
              </a:rPr>
              <a:t> and trans. </a:t>
            </a: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204120" y="250128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ja-JP" altLang="en-US" dirty="0">
              <a:solidFill>
                <a:srgbClr val="000000"/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251520" y="1556792"/>
            <a:ext cx="8712642" cy="42473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900" dirty="0" smtClean="0">
                <a:solidFill>
                  <a:srgbClr val="000000"/>
                </a:solidFill>
              </a:rPr>
              <a:t>                              V1                                                                   V2                                                                    V3                                           ……..             V9</a:t>
            </a:r>
          </a:p>
          <a:p>
            <a:r>
              <a:rPr lang="en-US" altLang="ja-JP" sz="900" dirty="0" smtClean="0">
                <a:solidFill>
                  <a:srgbClr val="000000"/>
                </a:solidFill>
              </a:rPr>
              <a:t>     </a:t>
            </a:r>
            <a:r>
              <a:rPr lang="en-US" altLang="ja-JP" sz="900" dirty="0" err="1" smtClean="0">
                <a:solidFill>
                  <a:srgbClr val="000000"/>
                </a:solidFill>
              </a:rPr>
              <a:t>Znear</a:t>
            </a:r>
            <a:r>
              <a:rPr lang="en-US" altLang="ja-JP" sz="900" dirty="0" smtClean="0">
                <a:solidFill>
                  <a:srgbClr val="000000"/>
                </a:solidFill>
              </a:rPr>
              <a:t>               </a:t>
            </a:r>
            <a:r>
              <a:rPr lang="en-US" altLang="ja-JP" sz="900" dirty="0" err="1" smtClean="0">
                <a:solidFill>
                  <a:srgbClr val="000000"/>
                </a:solidFill>
              </a:rPr>
              <a:t>Zfar</a:t>
            </a:r>
            <a:r>
              <a:rPr lang="en-US" altLang="ja-JP" sz="900" dirty="0" smtClean="0">
                <a:solidFill>
                  <a:srgbClr val="000000"/>
                </a:solidFill>
              </a:rPr>
              <a:t>                      trans           </a:t>
            </a:r>
            <a:r>
              <a:rPr lang="en-US" altLang="ja-JP" sz="900" dirty="0" err="1">
                <a:solidFill>
                  <a:srgbClr val="000000"/>
                </a:solidFill>
              </a:rPr>
              <a:t>Znear</a:t>
            </a:r>
            <a:r>
              <a:rPr lang="en-US" altLang="ja-JP" sz="900" dirty="0">
                <a:solidFill>
                  <a:srgbClr val="000000"/>
                </a:solidFill>
              </a:rPr>
              <a:t>               </a:t>
            </a:r>
            <a:r>
              <a:rPr lang="en-US" altLang="ja-JP" sz="900" dirty="0" err="1" smtClean="0">
                <a:solidFill>
                  <a:srgbClr val="000000"/>
                </a:solidFill>
              </a:rPr>
              <a:t>Zfar</a:t>
            </a:r>
            <a:r>
              <a:rPr lang="en-US" altLang="ja-JP" sz="900" dirty="0" smtClean="0">
                <a:solidFill>
                  <a:srgbClr val="000000"/>
                </a:solidFill>
              </a:rPr>
              <a:t>                      </a:t>
            </a:r>
            <a:r>
              <a:rPr lang="en-US" altLang="ja-JP" sz="900" dirty="0">
                <a:solidFill>
                  <a:srgbClr val="000000"/>
                </a:solidFill>
              </a:rPr>
              <a:t>trans          </a:t>
            </a:r>
            <a:r>
              <a:rPr lang="en-US" altLang="ja-JP" sz="900" dirty="0" smtClean="0">
                <a:solidFill>
                  <a:srgbClr val="000000"/>
                </a:solidFill>
              </a:rPr>
              <a:t>  </a:t>
            </a:r>
            <a:r>
              <a:rPr lang="en-US" altLang="ja-JP" sz="900" dirty="0" err="1" smtClean="0">
                <a:solidFill>
                  <a:srgbClr val="000000"/>
                </a:solidFill>
              </a:rPr>
              <a:t>Znear</a:t>
            </a:r>
            <a:r>
              <a:rPr lang="en-US" altLang="ja-JP" sz="900" dirty="0" smtClean="0">
                <a:solidFill>
                  <a:srgbClr val="000000"/>
                </a:solidFill>
              </a:rPr>
              <a:t>               </a:t>
            </a:r>
            <a:r>
              <a:rPr lang="en-US" altLang="ja-JP" sz="900" dirty="0" err="1" smtClean="0">
                <a:solidFill>
                  <a:srgbClr val="000000"/>
                </a:solidFill>
              </a:rPr>
              <a:t>Zfar</a:t>
            </a:r>
            <a:r>
              <a:rPr lang="en-US" altLang="ja-JP" sz="900" dirty="0" smtClean="0">
                <a:solidFill>
                  <a:srgbClr val="000000"/>
                </a:solidFill>
              </a:rPr>
              <a:t>                      </a:t>
            </a:r>
            <a:r>
              <a:rPr lang="en-US" altLang="ja-JP" sz="900" dirty="0">
                <a:solidFill>
                  <a:srgbClr val="000000"/>
                </a:solidFill>
              </a:rPr>
              <a:t>trans           </a:t>
            </a:r>
            <a:r>
              <a:rPr lang="en-US" altLang="ja-JP" sz="900" dirty="0" smtClean="0">
                <a:solidFill>
                  <a:srgbClr val="000000"/>
                </a:solidFill>
              </a:rPr>
              <a:t>                      </a:t>
            </a:r>
            <a:r>
              <a:rPr lang="en-US" altLang="ja-JP" sz="900" dirty="0" err="1" smtClean="0">
                <a:solidFill>
                  <a:srgbClr val="000000"/>
                </a:solidFill>
              </a:rPr>
              <a:t>trans</a:t>
            </a:r>
            <a:endParaRPr lang="en-US" altLang="ja-JP" sz="900" dirty="0" smtClean="0">
              <a:solidFill>
                <a:srgbClr val="000000"/>
              </a:solidFill>
            </a:endParaRPr>
          </a:p>
          <a:p>
            <a:r>
              <a:rPr lang="en-US" altLang="ja-JP" sz="900" dirty="0" smtClean="0">
                <a:solidFill>
                  <a:srgbClr val="000000"/>
                </a:solidFill>
              </a:rPr>
              <a:t>F000   2289.000000   213500.000000  -79.999996   2289.000000   213500.000000  -59.999997   2289.000000   213500.000000   -</a:t>
            </a:r>
            <a:r>
              <a:rPr lang="en-US" altLang="ja-JP" sz="900" dirty="0">
                <a:solidFill>
                  <a:srgbClr val="000000"/>
                </a:solidFill>
              </a:rPr>
              <a:t>39.999998   </a:t>
            </a:r>
            <a:r>
              <a:rPr lang="en-US" altLang="ja-JP" sz="900" dirty="0" smtClean="0">
                <a:solidFill>
                  <a:srgbClr val="000000"/>
                </a:solidFill>
              </a:rPr>
              <a:t>……             79.999996</a:t>
            </a:r>
          </a:p>
          <a:p>
            <a:r>
              <a:rPr lang="en-US" altLang="ja-JP" sz="900" dirty="0" smtClean="0">
                <a:solidFill>
                  <a:srgbClr val="000000"/>
                </a:solidFill>
              </a:rPr>
              <a:t>F001   2289.000000   213500.000000   -79.999996   2289.000000  213500.000000   -59.999997  2289.000000   213500.000000   -39.999998 …….              79.999996</a:t>
            </a:r>
          </a:p>
          <a:p>
            <a:r>
              <a:rPr lang="en-US" altLang="ja-JP" sz="900" dirty="0" smtClean="0">
                <a:solidFill>
                  <a:srgbClr val="000000"/>
                </a:solidFill>
              </a:rPr>
              <a:t>….</a:t>
            </a:r>
          </a:p>
          <a:p>
            <a:endParaRPr lang="en-US" altLang="ja-JP" sz="900" dirty="0">
              <a:solidFill>
                <a:srgbClr val="000000"/>
              </a:solidFill>
            </a:endParaRPr>
          </a:p>
          <a:p>
            <a:endParaRPr lang="en-US" altLang="ja-JP" sz="900" dirty="0" smtClean="0">
              <a:solidFill>
                <a:srgbClr val="000000"/>
              </a:solidFill>
            </a:endParaRPr>
          </a:p>
          <a:p>
            <a:endParaRPr lang="en-US" altLang="ja-JP" sz="900" dirty="0">
              <a:solidFill>
                <a:srgbClr val="000000"/>
              </a:solidFill>
            </a:endParaRPr>
          </a:p>
          <a:p>
            <a:endParaRPr lang="en-US" altLang="ja-JP" sz="900" dirty="0" smtClean="0">
              <a:solidFill>
                <a:srgbClr val="000000"/>
              </a:solidFill>
            </a:endParaRPr>
          </a:p>
          <a:p>
            <a:endParaRPr lang="en-US" altLang="ja-JP" sz="900" dirty="0">
              <a:solidFill>
                <a:srgbClr val="000000"/>
              </a:solidFill>
            </a:endParaRPr>
          </a:p>
          <a:p>
            <a:endParaRPr lang="en-US" altLang="ja-JP" sz="900" dirty="0" smtClean="0">
              <a:solidFill>
                <a:srgbClr val="000000"/>
              </a:solidFill>
            </a:endParaRPr>
          </a:p>
          <a:p>
            <a:endParaRPr lang="en-US" altLang="ja-JP" sz="900" dirty="0">
              <a:solidFill>
                <a:srgbClr val="000000"/>
              </a:solidFill>
            </a:endParaRPr>
          </a:p>
          <a:p>
            <a:endParaRPr lang="en-US" altLang="ja-JP" sz="900" dirty="0" smtClean="0">
              <a:solidFill>
                <a:srgbClr val="000000"/>
              </a:solidFill>
            </a:endParaRPr>
          </a:p>
          <a:p>
            <a:endParaRPr lang="en-US" altLang="ja-JP" sz="900" dirty="0">
              <a:solidFill>
                <a:srgbClr val="000000"/>
              </a:solidFill>
            </a:endParaRPr>
          </a:p>
          <a:p>
            <a:endParaRPr lang="en-US" altLang="ja-JP" sz="900" dirty="0" smtClean="0">
              <a:solidFill>
                <a:srgbClr val="000000"/>
              </a:solidFill>
            </a:endParaRPr>
          </a:p>
          <a:p>
            <a:endParaRPr lang="en-US" altLang="ja-JP" sz="900" dirty="0">
              <a:solidFill>
                <a:srgbClr val="000000"/>
              </a:solidFill>
            </a:endParaRPr>
          </a:p>
          <a:p>
            <a:endParaRPr lang="en-US" altLang="ja-JP" sz="900" dirty="0" smtClean="0">
              <a:solidFill>
                <a:srgbClr val="000000"/>
              </a:solidFill>
            </a:endParaRPr>
          </a:p>
          <a:p>
            <a:endParaRPr lang="en-US" altLang="ja-JP" sz="900" dirty="0">
              <a:solidFill>
                <a:srgbClr val="000000"/>
              </a:solidFill>
            </a:endParaRPr>
          </a:p>
          <a:p>
            <a:endParaRPr lang="en-US" altLang="ja-JP" sz="900" dirty="0" smtClean="0">
              <a:solidFill>
                <a:srgbClr val="000000"/>
              </a:solidFill>
            </a:endParaRPr>
          </a:p>
          <a:p>
            <a:endParaRPr lang="en-US" altLang="ja-JP" sz="900" dirty="0">
              <a:solidFill>
                <a:srgbClr val="000000"/>
              </a:solidFill>
            </a:endParaRPr>
          </a:p>
          <a:p>
            <a:endParaRPr lang="en-US" altLang="ja-JP" sz="900" dirty="0" smtClean="0">
              <a:solidFill>
                <a:srgbClr val="000000"/>
              </a:solidFill>
            </a:endParaRPr>
          </a:p>
          <a:p>
            <a:endParaRPr lang="en-US" altLang="ja-JP" sz="900" dirty="0">
              <a:solidFill>
                <a:srgbClr val="000000"/>
              </a:solidFill>
            </a:endParaRPr>
          </a:p>
          <a:p>
            <a:endParaRPr lang="en-US" altLang="ja-JP" sz="900" dirty="0" smtClean="0">
              <a:solidFill>
                <a:srgbClr val="000000"/>
              </a:solidFill>
            </a:endParaRPr>
          </a:p>
          <a:p>
            <a:endParaRPr lang="en-US" altLang="ja-JP" sz="900" dirty="0">
              <a:solidFill>
                <a:srgbClr val="000000"/>
              </a:solidFill>
            </a:endParaRPr>
          </a:p>
          <a:p>
            <a:endParaRPr lang="en-US" altLang="ja-JP" sz="900" dirty="0" smtClean="0">
              <a:solidFill>
                <a:srgbClr val="000000"/>
              </a:solidFill>
            </a:endParaRPr>
          </a:p>
          <a:p>
            <a:endParaRPr lang="en-US" altLang="ja-JP" sz="900" dirty="0">
              <a:solidFill>
                <a:srgbClr val="000000"/>
              </a:solidFill>
            </a:endParaRPr>
          </a:p>
          <a:p>
            <a:endParaRPr lang="en-US" altLang="ja-JP" sz="900" dirty="0" smtClean="0">
              <a:solidFill>
                <a:srgbClr val="000000"/>
              </a:solidFill>
            </a:endParaRPr>
          </a:p>
          <a:p>
            <a:r>
              <a:rPr lang="en-US" altLang="ja-JP" sz="900" dirty="0" smtClean="0">
                <a:solidFill>
                  <a:srgbClr val="000000"/>
                </a:solidFill>
              </a:rPr>
              <a:t>……</a:t>
            </a:r>
            <a:endParaRPr lang="en-US" altLang="ja-JP" sz="900" dirty="0">
              <a:solidFill>
                <a:srgbClr val="000000"/>
              </a:solidFill>
            </a:endParaRPr>
          </a:p>
          <a:p>
            <a:r>
              <a:rPr lang="en-US" altLang="ja-JP" sz="900" dirty="0" smtClean="0">
                <a:solidFill>
                  <a:srgbClr val="000000"/>
                </a:solidFill>
              </a:rPr>
              <a:t> F249 2289.000000   213500.000000   -79.999996   2289.00000   213500.000000    </a:t>
            </a:r>
            <a:r>
              <a:rPr lang="en-US" altLang="ja-JP" sz="900" dirty="0">
                <a:solidFill>
                  <a:srgbClr val="000000"/>
                </a:solidFill>
              </a:rPr>
              <a:t>-</a:t>
            </a:r>
            <a:r>
              <a:rPr lang="en-US" altLang="ja-JP" sz="900" dirty="0" smtClean="0">
                <a:solidFill>
                  <a:srgbClr val="000000"/>
                </a:solidFill>
              </a:rPr>
              <a:t>59.999997   2289.000000    213500.000000   -</a:t>
            </a:r>
            <a:r>
              <a:rPr lang="en-US" altLang="ja-JP" sz="900" dirty="0">
                <a:solidFill>
                  <a:srgbClr val="000000"/>
                </a:solidFill>
              </a:rPr>
              <a:t>39.999998 …….              79.999996</a:t>
            </a:r>
          </a:p>
          <a:p>
            <a:endParaRPr lang="en-US" altLang="ja-JP" sz="900" dirty="0">
              <a:solidFill>
                <a:srgbClr val="000000"/>
              </a:solidFill>
            </a:endParaRPr>
          </a:p>
        </p:txBody>
      </p:sp>
      <p:sp>
        <p:nvSpPr>
          <p:cNvPr id="10" name="フローチャート : 書類 9"/>
          <p:cNvSpPr/>
          <p:nvPr/>
        </p:nvSpPr>
        <p:spPr>
          <a:xfrm>
            <a:off x="251520" y="1340768"/>
            <a:ext cx="8640960" cy="5400600"/>
          </a:xfrm>
          <a:prstGeom prst="flowChartDocumen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01557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スライド番号プレースホルダー 45"/>
          <p:cNvSpPr>
            <a:spLocks noGrp="1"/>
          </p:cNvSpPr>
          <p:nvPr>
            <p:ph type="sldNum" sz="quarter" idx="12"/>
          </p:nvPr>
        </p:nvSpPr>
        <p:spPr>
          <a:xfrm>
            <a:off x="8604448" y="6165304"/>
            <a:ext cx="379617" cy="365125"/>
          </a:xfrm>
        </p:spPr>
        <p:txBody>
          <a:bodyPr/>
          <a:lstStyle/>
          <a:p>
            <a:fld id="{4CE80A0E-6161-416B-BBE3-1C0EF7C0780A}" type="slidenum">
              <a:rPr lang="ja-JP" altLang="en-US" smtClean="0">
                <a:solidFill>
                  <a:srgbClr val="000000"/>
                </a:solidFill>
              </a:rPr>
              <a:pPr/>
              <a:t>8</a:t>
            </a:fld>
            <a:endParaRPr lang="ja-JP" altLang="en-US" dirty="0">
              <a:solidFill>
                <a:srgbClr val="000000"/>
              </a:solidFill>
            </a:endParaRPr>
          </a:p>
        </p:txBody>
      </p:sp>
      <p:sp>
        <p:nvSpPr>
          <p:cNvPr id="47" name="タイトル 1"/>
          <p:cNvSpPr txBox="1">
            <a:spLocks/>
          </p:cNvSpPr>
          <p:nvPr/>
        </p:nvSpPr>
        <p:spPr>
          <a:xfrm>
            <a:off x="395536" y="260649"/>
            <a:ext cx="7772400" cy="648072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kumimoji="1" sz="3600" kern="1200" cap="all" spc="-6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ja-JP" dirty="0" smtClean="0">
                <a:solidFill>
                  <a:srgbClr val="000000"/>
                </a:solidFill>
              </a:rPr>
              <a:t>Experimental results</a:t>
            </a:r>
            <a:endParaRPr lang="ja-JP" altLang="en-US" dirty="0">
              <a:solidFill>
                <a:srgbClr val="000000"/>
              </a:solidFill>
            </a:endParaRPr>
          </a:p>
        </p:txBody>
      </p:sp>
      <p:sp>
        <p:nvSpPr>
          <p:cNvPr id="71" name="テキスト ボックス 70"/>
          <p:cNvSpPr txBox="1"/>
          <p:nvPr/>
        </p:nvSpPr>
        <p:spPr>
          <a:xfrm>
            <a:off x="266700" y="908720"/>
            <a:ext cx="8734425" cy="1323439"/>
          </a:xfrm>
          <a:prstGeom prst="rect">
            <a:avLst/>
          </a:prstGeom>
          <a:solidFill>
            <a:srgbClr val="CCFFFF"/>
          </a:solidFill>
        </p:spPr>
        <p:txBody>
          <a:bodyPr wrap="square" rtlCol="0">
            <a:spAutoFit/>
          </a:bodyPr>
          <a:lstStyle/>
          <a:p>
            <a:pPr marL="342900" indent="-342900">
              <a:buFont typeface="Wingdings" pitchFamily="2" charset="2"/>
              <a:buChar char="p"/>
              <a:tabLst>
                <a:tab pos="361950" algn="l"/>
              </a:tabLst>
            </a:pPr>
            <a:r>
              <a:rPr lang="en-US" altLang="ja-JP" sz="2000" dirty="0" smtClean="0">
                <a:solidFill>
                  <a:srgbClr val="000000"/>
                </a:solidFill>
              </a:rPr>
              <a:t>ATM10.0r1HP </a:t>
            </a:r>
            <a:r>
              <a:rPr lang="en-US" altLang="ja-JP" sz="2000" dirty="0" smtClean="0">
                <a:solidFill>
                  <a:srgbClr val="000000"/>
                </a:solidFill>
              </a:rPr>
              <a:t>with the revised SEI message was compared to </a:t>
            </a:r>
            <a:r>
              <a:rPr lang="en-US" altLang="ja-JP" sz="2000" dirty="0" smtClean="0">
                <a:solidFill>
                  <a:srgbClr val="000000"/>
                </a:solidFill>
              </a:rPr>
              <a:t>ATM10.0r1HP.</a:t>
            </a:r>
            <a:endParaRPr lang="en-US" altLang="ja-JP" sz="2000" dirty="0" smtClean="0">
              <a:solidFill>
                <a:srgbClr val="000000"/>
              </a:solidFill>
            </a:endParaRPr>
          </a:p>
          <a:p>
            <a:pPr marL="342900" indent="-342900">
              <a:buFont typeface="Wingdings" pitchFamily="2" charset="2"/>
              <a:buChar char="p"/>
              <a:tabLst>
                <a:tab pos="361950" algn="l"/>
              </a:tabLst>
            </a:pPr>
            <a:r>
              <a:rPr lang="en-US" altLang="ja-JP" sz="2000" dirty="0" smtClean="0">
                <a:solidFill>
                  <a:srgbClr val="000000"/>
                </a:solidFill>
              </a:rPr>
              <a:t>It was confirmed revised SEI message enabled the view synthesis from the decoder outputs.</a:t>
            </a:r>
          </a:p>
        </p:txBody>
      </p:sp>
      <p:sp>
        <p:nvSpPr>
          <p:cNvPr id="87" name="Rectangle 12"/>
          <p:cNvSpPr>
            <a:spLocks noChangeArrowheads="1"/>
          </p:cNvSpPr>
          <p:nvPr/>
        </p:nvSpPr>
        <p:spPr bwMode="auto">
          <a:xfrm>
            <a:off x="-133350" y="393953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ja-JP" altLang="ja-JP" smtClean="0">
              <a:solidFill>
                <a:srgbClr val="000000"/>
              </a:solidFill>
              <a:cs typeface="ＭＳ Ｐゴシック" pitchFamily="50" charset="-128"/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708920"/>
            <a:ext cx="8596817" cy="2880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16469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スライド番号プレースホルダー 45"/>
          <p:cNvSpPr>
            <a:spLocks noGrp="1"/>
          </p:cNvSpPr>
          <p:nvPr>
            <p:ph type="sldNum" sz="quarter" idx="12"/>
          </p:nvPr>
        </p:nvSpPr>
        <p:spPr>
          <a:xfrm>
            <a:off x="8604448" y="6165304"/>
            <a:ext cx="379617" cy="365125"/>
          </a:xfrm>
        </p:spPr>
        <p:txBody>
          <a:bodyPr/>
          <a:lstStyle/>
          <a:p>
            <a:fld id="{4CE80A0E-6161-416B-BBE3-1C0EF7C0780A}" type="slidenum">
              <a:rPr lang="ja-JP" altLang="en-US" smtClean="0">
                <a:solidFill>
                  <a:srgbClr val="000000"/>
                </a:solidFill>
              </a:rPr>
              <a:pPr/>
              <a:t>9</a:t>
            </a:fld>
            <a:endParaRPr lang="ja-JP" altLang="en-US" dirty="0">
              <a:solidFill>
                <a:srgbClr val="000000"/>
              </a:solidFill>
            </a:endParaRPr>
          </a:p>
        </p:txBody>
      </p:sp>
      <p:sp>
        <p:nvSpPr>
          <p:cNvPr id="47" name="タイトル 1"/>
          <p:cNvSpPr txBox="1">
            <a:spLocks/>
          </p:cNvSpPr>
          <p:nvPr/>
        </p:nvSpPr>
        <p:spPr>
          <a:xfrm>
            <a:off x="107504" y="260649"/>
            <a:ext cx="8784976" cy="648072"/>
          </a:xfrm>
          <a:prstGeom prst="rect">
            <a:avLst/>
          </a:prstGeom>
        </p:spPr>
        <p:txBody>
          <a:bodyPr>
            <a:normAutofit fontScale="925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kumimoji="1" sz="3600" kern="1200" cap="all" spc="-6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ja-JP" dirty="0" smtClean="0">
                <a:solidFill>
                  <a:srgbClr val="000000"/>
                </a:solidFill>
              </a:rPr>
              <a:t>Synthesis PSNR vs total bitrate</a:t>
            </a:r>
            <a:endParaRPr lang="ja-JP" altLang="en-US" dirty="0">
              <a:solidFill>
                <a:srgbClr val="000000"/>
              </a:solidFill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1" y="836712"/>
            <a:ext cx="2880320" cy="19737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1" y="836712"/>
            <a:ext cx="2880320" cy="1978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3560" y="836712"/>
            <a:ext cx="2838920" cy="1944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1" y="2780928"/>
            <a:ext cx="2880320" cy="19725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1" y="2780928"/>
            <a:ext cx="2880320" cy="19725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2345" y="2780928"/>
            <a:ext cx="2838920" cy="1944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8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1" y="4743944"/>
            <a:ext cx="2880320" cy="19725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9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1" y="4743944"/>
            <a:ext cx="2880320" cy="19725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80805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エッセンシャル">
  <a:themeElements>
    <a:clrScheme name="エッセンシャル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エッセンシャル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エッセンシャル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</Template>
  <TotalTime>2457</TotalTime>
  <Words>436</Words>
  <Application>Microsoft Office PowerPoint</Application>
  <PresentationFormat>画面に合わせる (4:3)</PresentationFormat>
  <Paragraphs>177</Paragraphs>
  <Slides>11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11</vt:i4>
      </vt:variant>
    </vt:vector>
  </HeadingPairs>
  <TitlesOfParts>
    <vt:vector size="12" baseType="lpstr">
      <vt:lpstr>エッセンシャル</vt:lpstr>
      <vt:lpstr>JCT3v-H0061/M32961: AHG4: Texture and Depth View Packing SEI Message Integration in 3D-AVC</vt:lpstr>
      <vt:lpstr>PowerPoint プレゼンテーション</vt:lpstr>
      <vt:lpstr>PowerPoint プレゼンテーション</vt:lpstr>
      <vt:lpstr>PowerPoint プレゼンテーション</vt:lpstr>
      <vt:lpstr>GVDViewSynth.cfg</vt:lpstr>
      <vt:lpstr>GVDCameraParam.txt</vt:lpstr>
      <vt:lpstr>GVDCameraParam.CSV</vt:lpstr>
      <vt:lpstr>PowerPoint プレゼンテーション</vt:lpstr>
      <vt:lpstr>PowerPoint プレゼンテーション</vt:lpstr>
      <vt:lpstr>Example of Synthesized view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Windows ユーザー</dc:creator>
  <cp:lastModifiedBy>Windows ユーザー</cp:lastModifiedBy>
  <cp:revision>177</cp:revision>
  <cp:lastPrinted>2012-07-10T06:50:05Z</cp:lastPrinted>
  <dcterms:created xsi:type="dcterms:W3CDTF">2012-01-28T06:45:16Z</dcterms:created>
  <dcterms:modified xsi:type="dcterms:W3CDTF">2014-03-27T03:08:27Z</dcterms:modified>
</cp:coreProperties>
</file>